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64" r:id="rId2"/>
    <p:sldId id="362" r:id="rId3"/>
    <p:sldId id="342" r:id="rId4"/>
    <p:sldId id="386" r:id="rId5"/>
    <p:sldId id="368" r:id="rId6"/>
    <p:sldId id="381" r:id="rId7"/>
    <p:sldId id="382" r:id="rId8"/>
    <p:sldId id="367" r:id="rId9"/>
    <p:sldId id="355" r:id="rId10"/>
    <p:sldId id="358" r:id="rId11"/>
    <p:sldId id="356" r:id="rId12"/>
    <p:sldId id="360" r:id="rId13"/>
    <p:sldId id="357" r:id="rId14"/>
    <p:sldId id="369" r:id="rId15"/>
    <p:sldId id="359" r:id="rId16"/>
    <p:sldId id="370" r:id="rId17"/>
    <p:sldId id="361" r:id="rId18"/>
    <p:sldId id="365" r:id="rId19"/>
    <p:sldId id="348" r:id="rId20"/>
    <p:sldId id="384" r:id="rId21"/>
    <p:sldId id="349" r:id="rId22"/>
    <p:sldId id="35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hrendt, Christina" initials="BC" lastIdx="8" clrIdx="0">
    <p:extLst>
      <p:ext uri="{19B8F6BF-5375-455C-9EA6-DF929625EA0E}">
        <p15:presenceInfo xmlns:p15="http://schemas.microsoft.com/office/powerpoint/2012/main" userId="S-1-5-21-525788414-1921020387-24915789-16260" providerId="AD"/>
      </p:ext>
    </p:extLst>
  </p:cmAuthor>
  <p:cmAuthor id="2" name="Orton, Ian" initials="OI" lastIdx="9" clrIdx="1">
    <p:extLst>
      <p:ext uri="{19B8F6BF-5375-455C-9EA6-DF929625EA0E}">
        <p15:presenceInfo xmlns:p15="http://schemas.microsoft.com/office/powerpoint/2012/main" userId="S-1-5-21-525788414-1921020387-24915789-16816" providerId="AD"/>
      </p:ext>
    </p:extLst>
  </p:cmAuthor>
  <p:cmAuthor id="3" name="Tessier, Lou" initials="TL" lastIdx="4" clrIdx="2">
    <p:extLst>
      <p:ext uri="{19B8F6BF-5375-455C-9EA6-DF929625EA0E}">
        <p15:presenceInfo xmlns:p15="http://schemas.microsoft.com/office/powerpoint/2012/main" userId="S-1-5-21-525788414-1921020387-24915789-174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B11"/>
    <a:srgbClr val="4FB422"/>
    <a:srgbClr val="230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74" autoAdjust="0"/>
    <p:restoredTop sz="81205" autoAdjust="0"/>
  </p:normalViewPr>
  <p:slideViewPr>
    <p:cSldViewPr snapToGrid="0">
      <p:cViewPr varScale="1">
        <p:scale>
          <a:sx n="65" d="100"/>
          <a:sy n="65" d="100"/>
        </p:scale>
        <p:origin x="208" y="48"/>
      </p:cViewPr>
      <p:guideLst/>
    </p:cSldViewPr>
  </p:slideViewPr>
  <p:outlineViewPr>
    <p:cViewPr>
      <p:scale>
        <a:sx n="33" d="100"/>
        <a:sy n="33" d="100"/>
      </p:scale>
      <p:origin x="0" y="-10517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068C6-7325-408C-921E-B389FF684A63}" type="datetimeFigureOut">
              <a:rPr lang="en-GB" smtClean="0"/>
              <a:t>09/11/2023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26FEE-2901-4F80-B040-94DEDE5C3EC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438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774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458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581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9615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896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4013" lvl="1" indent="-342900" defTabSz="457200">
              <a:buClr>
                <a:srgbClr val="FA3C4B"/>
              </a:buClr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chemeClr val="accent1"/>
                </a:solidFill>
              </a:rPr>
              <a:t>Social protection financing gaps widened </a:t>
            </a:r>
            <a:r>
              <a:rPr lang="en-GB" sz="1400" dirty="0">
                <a:solidFill>
                  <a:schemeClr val="accent1"/>
                </a:solidFill>
              </a:rPr>
              <a:t>due to COVID-19; </a:t>
            </a:r>
            <a:r>
              <a:rPr lang="en-GB" sz="1400" noProof="0" dirty="0">
                <a:solidFill>
                  <a:schemeClr val="accent1"/>
                </a:solidFill>
              </a:rPr>
              <a:t>austerity</a:t>
            </a:r>
            <a:r>
              <a:rPr lang="en-GB" sz="1400" dirty="0">
                <a:solidFill>
                  <a:schemeClr val="accent1"/>
                </a:solidFill>
              </a:rPr>
              <a:t> could have </a:t>
            </a:r>
            <a:r>
              <a:rPr lang="en-GB" sz="1400" noProof="0" dirty="0">
                <a:solidFill>
                  <a:schemeClr val="accent1"/>
                </a:solidFill>
              </a:rPr>
              <a:t>negative</a:t>
            </a:r>
            <a:r>
              <a:rPr lang="en-GB" sz="1400" dirty="0">
                <a:solidFill>
                  <a:schemeClr val="accent1"/>
                </a:solidFill>
              </a:rPr>
              <a:t> impacts on progress achieved</a:t>
            </a:r>
          </a:p>
          <a:p>
            <a:pPr marL="354013" lvl="1" indent="-342900" defTabSz="457200">
              <a:buClr>
                <a:srgbClr val="FA3C4B"/>
              </a:buClr>
              <a:buFont typeface="Wingdings 3" panose="05040102010807070707" pitchFamily="18" charset="2"/>
              <a:buChar char=""/>
            </a:pPr>
            <a:r>
              <a:rPr lang="en-GB" sz="1400" dirty="0">
                <a:solidFill>
                  <a:schemeClr val="accent1"/>
                </a:solidFill>
              </a:rPr>
              <a:t>A </a:t>
            </a:r>
            <a:r>
              <a:rPr lang="en-GB" sz="1400" b="1" dirty="0">
                <a:solidFill>
                  <a:schemeClr val="accent1"/>
                </a:solidFill>
              </a:rPr>
              <a:t>nationally defined social protection floor </a:t>
            </a:r>
            <a:r>
              <a:rPr lang="en-GB" sz="1400" dirty="0">
                <a:solidFill>
                  <a:schemeClr val="accent1"/>
                </a:solidFill>
              </a:rPr>
              <a:t>will require additional investments. </a:t>
            </a:r>
            <a:r>
              <a:rPr lang="en-GB" sz="1400" b="1" dirty="0">
                <a:solidFill>
                  <a:schemeClr val="accent1"/>
                </a:solidFill>
              </a:rPr>
              <a:t>Low-income countries </a:t>
            </a:r>
            <a:r>
              <a:rPr lang="en-GB" sz="1400" dirty="0">
                <a:solidFill>
                  <a:schemeClr val="accent1"/>
                </a:solidFill>
              </a:rPr>
              <a:t>would need to invest an additional USD 77.9 billion or 15.9% of GDP per annum to guarantee at least a basic level of social security for all.</a:t>
            </a:r>
          </a:p>
          <a:p>
            <a:pPr marL="354013" lvl="1" indent="-3429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chemeClr val="accent1"/>
                </a:solidFill>
              </a:rPr>
              <a:t>Safeguarding and strengthening sustainable and equitable domestic financing mechanisms </a:t>
            </a:r>
            <a:r>
              <a:rPr lang="en-GB" sz="1400" dirty="0">
                <a:solidFill>
                  <a:schemeClr val="accent1"/>
                </a:solidFill>
              </a:rPr>
              <a:t>for universal social protection systems, including through taxes and social security contributions </a:t>
            </a:r>
          </a:p>
          <a:p>
            <a:pPr marL="354013" lvl="1" indent="-342900" defTabSz="457200">
              <a:buClr>
                <a:srgbClr val="FA3C4B"/>
              </a:buClr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chemeClr val="accent1"/>
                </a:solidFill>
              </a:rPr>
              <a:t>International support </a:t>
            </a:r>
            <a:r>
              <a:rPr lang="en-GB" sz="1400" dirty="0">
                <a:solidFill>
                  <a:schemeClr val="accent1"/>
                </a:solidFill>
              </a:rPr>
              <a:t>needed to support countries with insufficient own capacities &gt; exploring options, including for a Global Social Protection Fund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438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63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741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6A4C3-111B-455D-8C8A-C821CA11A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94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509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048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9214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502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479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242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4645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26FEE-2901-4F80-B040-94DEDE5C3ECF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151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538" y="2873014"/>
            <a:ext cx="7200000" cy="608525"/>
          </a:xfrm>
        </p:spPr>
        <p:txBody>
          <a:bodyPr wrap="square" bIns="54000" anchor="t" anchorCtr="0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538" y="3481539"/>
            <a:ext cx="7200000" cy="165576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1200"/>
              </a:spcAft>
              <a:buNone/>
              <a:defRPr sz="4000" b="0">
                <a:solidFill>
                  <a:schemeClr val="accent1"/>
                </a:solidFill>
              </a:defRPr>
            </a:lvl1pPr>
            <a:lvl2pPr marL="0" indent="0" algn="l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538" y="6180035"/>
            <a:ext cx="2743200" cy="216000"/>
          </a:xfrm>
        </p:spPr>
        <p:txBody>
          <a:bodyPr anchor="b" anchorCtr="0">
            <a:noAutofit/>
          </a:bodyPr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Date: Monday / 01 / October /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0538" y="6858000"/>
            <a:ext cx="5605462" cy="180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61462" y="6870450"/>
            <a:ext cx="540000" cy="288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fld id="{856227C0-AD57-4F9B-BAE3-EEFB0D0EE42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" y="2988404"/>
            <a:ext cx="214312" cy="251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8" y="490538"/>
            <a:ext cx="1371600" cy="494482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946400" y="0"/>
            <a:ext cx="9245600" cy="5321300"/>
          </a:xfrm>
          <a:custGeom>
            <a:avLst/>
            <a:gdLst>
              <a:gd name="connsiteX0" fmla="*/ 0 w 9245600"/>
              <a:gd name="connsiteY0" fmla="*/ 0 h 5321300"/>
              <a:gd name="connsiteX1" fmla="*/ 9245600 w 9245600"/>
              <a:gd name="connsiteY1" fmla="*/ 0 h 5321300"/>
              <a:gd name="connsiteX2" fmla="*/ 9245600 w 9245600"/>
              <a:gd name="connsiteY2" fmla="*/ 5321300 h 5321300"/>
              <a:gd name="connsiteX3" fmla="*/ 0 w 9245600"/>
              <a:gd name="connsiteY3" fmla="*/ 5321300 h 5321300"/>
              <a:gd name="connsiteX4" fmla="*/ 0 w 9245600"/>
              <a:gd name="connsiteY4" fmla="*/ 0 h 5321300"/>
              <a:gd name="connsiteX0" fmla="*/ 0 w 9245600"/>
              <a:gd name="connsiteY0" fmla="*/ 0 h 5321300"/>
              <a:gd name="connsiteX1" fmla="*/ 9245600 w 9245600"/>
              <a:gd name="connsiteY1" fmla="*/ 0 h 5321300"/>
              <a:gd name="connsiteX2" fmla="*/ 9245600 w 9245600"/>
              <a:gd name="connsiteY2" fmla="*/ 5321300 h 5321300"/>
              <a:gd name="connsiteX3" fmla="*/ 0 w 9245600"/>
              <a:gd name="connsiteY3" fmla="*/ 0 h 532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600" h="5321300">
                <a:moveTo>
                  <a:pt x="0" y="0"/>
                </a:moveTo>
                <a:lnTo>
                  <a:pt x="9245600" y="0"/>
                </a:lnTo>
                <a:lnTo>
                  <a:pt x="9245600" y="53213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>
            <a:no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insert picture, or leave unchanged for plain colour fill</a:t>
            </a:r>
          </a:p>
        </p:txBody>
      </p:sp>
    </p:spTree>
    <p:extLst>
      <p:ext uri="{BB962C8B-B14F-4D97-AF65-F5344CB8AC3E}">
        <p14:creationId xmlns:p14="http://schemas.microsoft.com/office/powerpoint/2010/main" val="3166135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2872800"/>
            <a:ext cx="7200000" cy="608525"/>
          </a:xfrm>
        </p:spPr>
        <p:txBody>
          <a:bodyPr bIns="54000" anchor="t" anchorCtr="0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3481324"/>
            <a:ext cx="7200000" cy="16560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1088" y="6867374"/>
            <a:ext cx="5605462" cy="180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61462" y="6870450"/>
            <a:ext cx="540000" cy="288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fld id="{856227C0-AD57-4F9B-BAE3-EEFB0D0EE42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8" y="490538"/>
            <a:ext cx="1371600" cy="494482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 flipH="1">
            <a:off x="5529262" y="3007518"/>
            <a:ext cx="6662738" cy="385048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" y="2988404"/>
            <a:ext cx="214312" cy="25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7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2872800"/>
            <a:ext cx="7200000" cy="608525"/>
          </a:xfrm>
        </p:spPr>
        <p:txBody>
          <a:bodyPr bIns="54000" anchor="t" anchorCtr="0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3481324"/>
            <a:ext cx="7200000" cy="16560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2038" y="6866325"/>
            <a:ext cx="5605462" cy="180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61462" y="6870450"/>
            <a:ext cx="540000" cy="288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fld id="{856227C0-AD57-4F9B-BAE3-EEFB0D0EE42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8" y="490538"/>
            <a:ext cx="1371600" cy="494482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 flipH="1">
            <a:off x="8286750" y="4601106"/>
            <a:ext cx="3905250" cy="225689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" y="2988404"/>
            <a:ext cx="214312" cy="251584"/>
          </a:xfrm>
          <a:prstGeom prst="rect">
            <a:avLst/>
          </a:prstGeom>
        </p:spPr>
      </p:pic>
      <p:sp>
        <p:nvSpPr>
          <p:cNvPr id="10" name="Right Triangle 9"/>
          <p:cNvSpPr/>
          <p:nvPr userDrawn="1"/>
        </p:nvSpPr>
        <p:spPr>
          <a:xfrm rot="10800000">
            <a:off x="3191027" y="2238"/>
            <a:ext cx="8999022" cy="52006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045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2872800"/>
            <a:ext cx="7200000" cy="608525"/>
          </a:xfrm>
        </p:spPr>
        <p:txBody>
          <a:bodyPr bIns="54000" anchor="t" anchorCtr="0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3481324"/>
            <a:ext cx="7200000" cy="16560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2038" y="6866325"/>
            <a:ext cx="5605462" cy="180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61462" y="6870450"/>
            <a:ext cx="540000" cy="288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fld id="{856227C0-AD57-4F9B-BAE3-EEFB0D0EE42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8" y="490538"/>
            <a:ext cx="1371600" cy="494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" y="2988404"/>
            <a:ext cx="214312" cy="251584"/>
          </a:xfrm>
          <a:prstGeom prst="rect">
            <a:avLst/>
          </a:prstGeom>
        </p:spPr>
      </p:pic>
      <p:sp>
        <p:nvSpPr>
          <p:cNvPr id="10" name="Right Triangle 9"/>
          <p:cNvSpPr/>
          <p:nvPr userDrawn="1"/>
        </p:nvSpPr>
        <p:spPr>
          <a:xfrm rot="10800000">
            <a:off x="5307376" y="0"/>
            <a:ext cx="6884624" cy="397871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9992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2872800"/>
            <a:ext cx="7200000" cy="608525"/>
          </a:xfrm>
        </p:spPr>
        <p:txBody>
          <a:bodyPr bIns="54000" anchor="t" anchorCtr="0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3481324"/>
            <a:ext cx="7200000" cy="16560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2038" y="6870450"/>
            <a:ext cx="5605462" cy="180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61462" y="6870450"/>
            <a:ext cx="540000" cy="288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fld id="{856227C0-AD57-4F9B-BAE3-EEFB0D0EE42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02" y="490538"/>
            <a:ext cx="1371472" cy="494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" y="2988404"/>
            <a:ext cx="214312" cy="25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22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atte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407" r="38481" b="40746"/>
          <a:stretch/>
        </p:blipFill>
        <p:spPr>
          <a:xfrm>
            <a:off x="-1397975" y="1085561"/>
            <a:ext cx="13604217" cy="5784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2872800"/>
            <a:ext cx="7200000" cy="608525"/>
          </a:xfrm>
        </p:spPr>
        <p:txBody>
          <a:bodyPr bIns="54000" anchor="t" anchorCtr="0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3481324"/>
            <a:ext cx="5868000" cy="6480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49663" y="6870450"/>
            <a:ext cx="5605462" cy="180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61462" y="6870450"/>
            <a:ext cx="540000" cy="288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fld id="{856227C0-AD57-4F9B-BAE3-EEFB0D0EE42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8" y="490538"/>
            <a:ext cx="1371600" cy="494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" y="2988404"/>
            <a:ext cx="214312" cy="25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82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088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95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292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539" y="2393950"/>
            <a:ext cx="7311862" cy="3482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4" b="41970"/>
          <a:stretch/>
        </p:blipFill>
        <p:spPr>
          <a:xfrm>
            <a:off x="4581526" y="3244430"/>
            <a:ext cx="7619999" cy="3623095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0538" y="4796725"/>
            <a:ext cx="3412800" cy="970829"/>
          </a:xfrm>
        </p:spPr>
        <p:txBody>
          <a:bodyPr tIns="108000">
            <a:spAutoFit/>
          </a:bodyPr>
          <a:lstStyle>
            <a:lvl1pPr marL="489600" indent="-489600">
              <a:buSzPct val="150000"/>
              <a:buFontTx/>
              <a:buBlip>
                <a:blip r:embed="rId3"/>
              </a:buBlip>
              <a:defRPr b="0">
                <a:solidFill>
                  <a:schemeClr val="tx1"/>
                </a:solidFill>
              </a:defRPr>
            </a:lvl1pPr>
            <a:lvl2pPr marL="669600" indent="-180000">
              <a:buClr>
                <a:schemeClr val="accent2"/>
              </a:buClr>
              <a:buSzPct val="80000"/>
              <a:buFont typeface="Wingdings 3" panose="05040102010807070707" pitchFamily="18" charset="2"/>
              <a:buChar char="u"/>
              <a:defRPr sz="1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108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orn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692650" y="2538000"/>
            <a:ext cx="7499350" cy="4320000"/>
          </a:xfrm>
          <a:custGeom>
            <a:avLst/>
            <a:gdLst>
              <a:gd name="connsiteX0" fmla="*/ 0 w 7499350"/>
              <a:gd name="connsiteY0" fmla="*/ 0 h 4320000"/>
              <a:gd name="connsiteX1" fmla="*/ 7499350 w 7499350"/>
              <a:gd name="connsiteY1" fmla="*/ 0 h 4320000"/>
              <a:gd name="connsiteX2" fmla="*/ 7499350 w 7499350"/>
              <a:gd name="connsiteY2" fmla="*/ 4320000 h 4320000"/>
              <a:gd name="connsiteX3" fmla="*/ 0 w 7499350"/>
              <a:gd name="connsiteY3" fmla="*/ 4320000 h 4320000"/>
              <a:gd name="connsiteX4" fmla="*/ 0 w 7499350"/>
              <a:gd name="connsiteY4" fmla="*/ 0 h 4320000"/>
              <a:gd name="connsiteX0" fmla="*/ 0 w 7499350"/>
              <a:gd name="connsiteY0" fmla="*/ 4320000 h 4320000"/>
              <a:gd name="connsiteX1" fmla="*/ 7499350 w 7499350"/>
              <a:gd name="connsiteY1" fmla="*/ 0 h 4320000"/>
              <a:gd name="connsiteX2" fmla="*/ 7499350 w 7499350"/>
              <a:gd name="connsiteY2" fmla="*/ 4320000 h 4320000"/>
              <a:gd name="connsiteX3" fmla="*/ 0 w 7499350"/>
              <a:gd name="connsiteY3" fmla="*/ 4320000 h 43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9350" h="4320000">
                <a:moveTo>
                  <a:pt x="0" y="4320000"/>
                </a:moveTo>
                <a:lnTo>
                  <a:pt x="7499350" y="0"/>
                </a:lnTo>
                <a:lnTo>
                  <a:pt x="7499350" y="4320000"/>
                </a:lnTo>
                <a:lnTo>
                  <a:pt x="0" y="4320000"/>
                </a:lnTo>
                <a:close/>
              </a:path>
            </a:pathLst>
          </a:custGeom>
        </p:spPr>
        <p:txBody>
          <a:bodyPr anchor="b" anchorCtr="0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539" y="2393950"/>
            <a:ext cx="7311862" cy="3482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686300" y="6870450"/>
            <a:ext cx="75057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000" dirty="0"/>
              <a:t>NB Manually place “ilo.org” device in front of image</a:t>
            </a:r>
          </a:p>
        </p:txBody>
      </p:sp>
    </p:spTree>
    <p:extLst>
      <p:ext uri="{BB962C8B-B14F-4D97-AF65-F5344CB8AC3E}">
        <p14:creationId xmlns:p14="http://schemas.microsoft.com/office/powerpoint/2010/main" val="259065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Imag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539" y="2393950"/>
            <a:ext cx="7311862" cy="3482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686300" y="6870450"/>
            <a:ext cx="75057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000" dirty="0"/>
              <a:t>NB Manually place “ilo.org” device in front of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8289130" y="981075"/>
            <a:ext cx="3902869" cy="5876925"/>
          </a:xfrm>
          <a:custGeom>
            <a:avLst/>
            <a:gdLst>
              <a:gd name="connsiteX0" fmla="*/ 0 w 3902869"/>
              <a:gd name="connsiteY0" fmla="*/ 0 h 5876925"/>
              <a:gd name="connsiteX1" fmla="*/ 3902869 w 3902869"/>
              <a:gd name="connsiteY1" fmla="*/ 0 h 5876925"/>
              <a:gd name="connsiteX2" fmla="*/ 3902869 w 3902869"/>
              <a:gd name="connsiteY2" fmla="*/ 5876925 h 5876925"/>
              <a:gd name="connsiteX3" fmla="*/ 0 w 3902869"/>
              <a:gd name="connsiteY3" fmla="*/ 5876925 h 5876925"/>
              <a:gd name="connsiteX4" fmla="*/ 0 w 3902869"/>
              <a:gd name="connsiteY4" fmla="*/ 0 h 5876925"/>
              <a:gd name="connsiteX0" fmla="*/ 0 w 3902869"/>
              <a:gd name="connsiteY0" fmla="*/ 0 h 5876925"/>
              <a:gd name="connsiteX1" fmla="*/ 3898107 w 3902869"/>
              <a:gd name="connsiteY1" fmla="*/ 2252663 h 5876925"/>
              <a:gd name="connsiteX2" fmla="*/ 3902869 w 3902869"/>
              <a:gd name="connsiteY2" fmla="*/ 5876925 h 5876925"/>
              <a:gd name="connsiteX3" fmla="*/ 0 w 3902869"/>
              <a:gd name="connsiteY3" fmla="*/ 5876925 h 5876925"/>
              <a:gd name="connsiteX4" fmla="*/ 0 w 3902869"/>
              <a:gd name="connsiteY4" fmla="*/ 0 h 587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2869" h="5876925">
                <a:moveTo>
                  <a:pt x="0" y="0"/>
                </a:moveTo>
                <a:lnTo>
                  <a:pt x="3898107" y="2252663"/>
                </a:lnTo>
                <a:cubicBezTo>
                  <a:pt x="3899694" y="3460750"/>
                  <a:pt x="3901282" y="4668838"/>
                  <a:pt x="3902869" y="5876925"/>
                </a:cubicBezTo>
                <a:lnTo>
                  <a:pt x="0" y="5876925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288338" y="5876925"/>
            <a:ext cx="3413125" cy="247650"/>
          </a:xfrm>
          <a:custGeom>
            <a:avLst/>
            <a:gdLst>
              <a:gd name="connsiteX0" fmla="*/ 0 w 3413125"/>
              <a:gd name="connsiteY0" fmla="*/ 0 h 247650"/>
              <a:gd name="connsiteX1" fmla="*/ 3413125 w 3413125"/>
              <a:gd name="connsiteY1" fmla="*/ 0 h 247650"/>
              <a:gd name="connsiteX2" fmla="*/ 3413125 w 3413125"/>
              <a:gd name="connsiteY2" fmla="*/ 247650 h 247650"/>
              <a:gd name="connsiteX3" fmla="*/ 0 w 3413125"/>
              <a:gd name="connsiteY3" fmla="*/ 247650 h 247650"/>
              <a:gd name="connsiteX4" fmla="*/ 0 w 3413125"/>
              <a:gd name="connsiteY4" fmla="*/ 0 h 247650"/>
              <a:gd name="connsiteX0" fmla="*/ 0 w 3413125"/>
              <a:gd name="connsiteY0" fmla="*/ 0 h 247650"/>
              <a:gd name="connsiteX1" fmla="*/ 3153569 w 3413125"/>
              <a:gd name="connsiteY1" fmla="*/ 0 h 247650"/>
              <a:gd name="connsiteX2" fmla="*/ 3413125 w 3413125"/>
              <a:gd name="connsiteY2" fmla="*/ 247650 h 247650"/>
              <a:gd name="connsiteX3" fmla="*/ 0 w 3413125"/>
              <a:gd name="connsiteY3" fmla="*/ 247650 h 247650"/>
              <a:gd name="connsiteX4" fmla="*/ 0 w 3413125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3125" h="247650">
                <a:moveTo>
                  <a:pt x="0" y="0"/>
                </a:moveTo>
                <a:lnTo>
                  <a:pt x="3153569" y="0"/>
                </a:lnTo>
                <a:lnTo>
                  <a:pt x="3413125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lIns="108000" anchor="ctr" anchorCtr="0"/>
          <a:lstStyle>
            <a:lvl1pPr>
              <a:defRPr sz="1000" b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712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0538" y="2393950"/>
            <a:ext cx="5360400" cy="34829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1062" y="2393949"/>
            <a:ext cx="5360400" cy="34829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13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0538" y="2393950"/>
            <a:ext cx="3412800" cy="34829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600" y="2393949"/>
            <a:ext cx="3412800" cy="34829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8288662" y="2393949"/>
            <a:ext cx="3412800" cy="34829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147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0538" y="2393950"/>
            <a:ext cx="3412800" cy="34829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600" y="2393949"/>
            <a:ext cx="3412800" cy="34829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288662" y="2393950"/>
            <a:ext cx="3412801" cy="3482975"/>
          </a:xfrm>
        </p:spPr>
        <p:txBody>
          <a:bodyPr tIns="54000"/>
          <a:lstStyle>
            <a:lvl1pPr marL="360000" indent="-36000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FontTx/>
              <a:buBlip>
                <a:blip r:embed="rId2"/>
              </a:buBlip>
              <a:defRPr sz="6000" b="0" spc="-200" baseline="0">
                <a:solidFill>
                  <a:schemeClr val="accent1"/>
                </a:solidFill>
              </a:defRPr>
            </a:lvl1pPr>
            <a:lvl2pPr marL="360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/>
            </a:lvl2pPr>
          </a:lstStyle>
          <a:p>
            <a:pPr lvl="0"/>
            <a:r>
              <a:rPr lang="en-US"/>
              <a:t>00.0%</a:t>
            </a:r>
          </a:p>
          <a:p>
            <a:pPr lvl="1"/>
            <a:r>
              <a:rPr lang="en-US"/>
              <a:t>Supporting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06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90538" y="2393950"/>
            <a:ext cx="7380000" cy="3482976"/>
          </a:xfrm>
        </p:spPr>
        <p:txBody>
          <a:bodyPr tIns="0">
            <a:noAutofit/>
          </a:bodyPr>
          <a:lstStyle>
            <a:lvl1pPr marL="489600" indent="-489600">
              <a:buSzPct val="120000"/>
              <a:buFontTx/>
              <a:buBlip>
                <a:blip r:embed="rId2"/>
              </a:buBlip>
              <a:defRPr sz="2300" b="0">
                <a:solidFill>
                  <a:schemeClr val="tx1"/>
                </a:solidFill>
              </a:defRPr>
            </a:lvl1pPr>
            <a:lvl2pPr marL="489600" indent="0">
              <a:buClr>
                <a:schemeClr val="accent2"/>
              </a:buClr>
              <a:buSzPct val="80000"/>
              <a:buFont typeface="Wingdings 3" panose="05040102010807070707" pitchFamily="18" charset="2"/>
              <a:buNone/>
              <a:defRPr sz="2300" baseline="0"/>
            </a:lvl2pPr>
            <a:lvl3pPr marL="669600" indent="-180000">
              <a:spcBef>
                <a:spcPts val="1800"/>
              </a:spcBef>
              <a:defRPr sz="1000"/>
            </a:lvl3pPr>
          </a:lstStyle>
          <a:p>
            <a:pPr lvl="0"/>
            <a:r>
              <a:rPr lang="en-US"/>
              <a:t>Quote (level 1)</a:t>
            </a:r>
          </a:p>
          <a:p>
            <a:pPr lvl="1"/>
            <a:r>
              <a:rPr lang="en-US"/>
              <a:t>Continuation paras (level 2)</a:t>
            </a:r>
          </a:p>
          <a:p>
            <a:pPr lvl="2"/>
            <a:r>
              <a:rPr lang="en-GB"/>
              <a:t>Source (level 3)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270663" y="2447925"/>
            <a:ext cx="3430800" cy="3429000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44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538" y="1423195"/>
            <a:ext cx="11210924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2393950"/>
            <a:ext cx="11210924" cy="348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0538" y="6870450"/>
            <a:ext cx="2743200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noFill/>
              </a:defRPr>
            </a:lvl1pPr>
          </a:lstStyle>
          <a:p>
            <a:r>
              <a:rPr lang="en-GB" dirty="0"/>
              <a:t>Date: Monday / 01 / October /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0538" y="6337302"/>
            <a:ext cx="5605462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61462" y="432000"/>
            <a:ext cx="540000" cy="2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856227C0-AD57-4F9B-BAE3-EEFB0D0EE42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8" y="490538"/>
            <a:ext cx="1371600" cy="49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" y="1519079"/>
            <a:ext cx="119513" cy="1402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063" y="6367463"/>
            <a:ext cx="644400" cy="17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65" r:id="rId4"/>
    <p:sldLayoutId id="2147483666" r:id="rId5"/>
    <p:sldLayoutId id="2147483652" r:id="rId6"/>
    <p:sldLayoutId id="2147483664" r:id="rId7"/>
    <p:sldLayoutId id="2147483668" r:id="rId8"/>
    <p:sldLayoutId id="2147483669" r:id="rId9"/>
    <p:sldLayoutId id="2147483651" r:id="rId10"/>
    <p:sldLayoutId id="2147483660" r:id="rId11"/>
    <p:sldLayoutId id="2147483661" r:id="rId12"/>
    <p:sldLayoutId id="2147483662" r:id="rId13"/>
    <p:sldLayoutId id="2147483663" r:id="rId14"/>
    <p:sldLayoutId id="2147483654" r:id="rId15"/>
    <p:sldLayoutId id="2147483655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24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SzPct val="7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2400"/>
        </a:spcBef>
        <a:spcAft>
          <a:spcPts val="450"/>
        </a:spcAft>
        <a:buClr>
          <a:schemeClr val="accent2"/>
        </a:buClr>
        <a:buSzPct val="80000"/>
        <a:buFont typeface="Arial" panose="020B0604020202020204" pitchFamily="34" charset="0"/>
        <a:buNone/>
        <a:defRPr sz="140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Clr>
          <a:schemeClr val="accent2"/>
        </a:buClr>
        <a:buSzPct val="80000"/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0" indent="-252000" algn="l" defTabSz="914400" rtl="0" eaLnBrk="1" latinLnBrk="0" hangingPunct="1">
        <a:lnSpc>
          <a:spcPct val="100000"/>
        </a:lnSpc>
        <a:spcBef>
          <a:spcPts val="450"/>
        </a:spcBef>
        <a:buClr>
          <a:schemeClr val="accent2"/>
        </a:buClr>
        <a:buSzPct val="70000"/>
        <a:buFont typeface="Wingdings 3" panose="05040102010807070707" pitchFamily="18" charset="2"/>
        <a:buChar char="u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9" userDrawn="1">
          <p15:clr>
            <a:srgbClr val="F26B43"/>
          </p15:clr>
        </p15:guide>
        <p15:guide id="4" pos="7371" userDrawn="1">
          <p15:clr>
            <a:srgbClr val="F26B43"/>
          </p15:clr>
        </p15:guide>
        <p15:guide id="5" orient="horz" pos="309" userDrawn="1">
          <p15:clr>
            <a:srgbClr val="F26B43"/>
          </p15:clr>
        </p15:guide>
        <p15:guide id="6" orient="horz" pos="4011" userDrawn="1">
          <p15:clr>
            <a:srgbClr val="F26B43"/>
          </p15:clr>
        </p15:guide>
        <p15:guide id="7" orient="horz" pos="1508" userDrawn="1">
          <p15:clr>
            <a:srgbClr val="F26B43"/>
          </p15:clr>
        </p15:guide>
        <p15:guide id="8" orient="horz" pos="3702" userDrawn="1">
          <p15:clr>
            <a:srgbClr val="F26B43"/>
          </p15:clr>
        </p15:guide>
        <p15:guide id="9" orient="horz" pos="15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cial-protection.org/gimi/ShowRessource.action?id=56007" TargetMode="External"/><Relationship Id="rId13" Type="http://schemas.openxmlformats.org/officeDocument/2006/relationships/hyperlink" Target="https://www.social-protection.org/gimi/RessourceDownload.action?id=55726" TargetMode="External"/><Relationship Id="rId18" Type="http://schemas.openxmlformats.org/officeDocument/2006/relationships/hyperlink" Target="http://www.usp2030.org/" TargetMode="External"/><Relationship Id="rId3" Type="http://schemas.openxmlformats.org/officeDocument/2006/relationships/hyperlink" Target="http://www.social-protection.org/gimi/ShowWiki.action?id=62&amp;lang=EN" TargetMode="External"/><Relationship Id="rId7" Type="http://schemas.openxmlformats.org/officeDocument/2006/relationships/hyperlink" Target="https://www.social-protection.org/gimi/ShowWiki.action?id=3426" TargetMode="External"/><Relationship Id="rId12" Type="http://schemas.openxmlformats.org/officeDocument/2006/relationships/hyperlink" Target="http://informaleconomy.social-protection.org/" TargetMode="External"/><Relationship Id="rId17" Type="http://schemas.openxmlformats.org/officeDocument/2006/relationships/hyperlink" Target="http://www.socialprotection-humanrights.org/" TargetMode="External"/><Relationship Id="rId2" Type="http://schemas.openxmlformats.org/officeDocument/2006/relationships/notesSlide" Target="../notesSlides/notesSlide17.xml"/><Relationship Id="rId16" Type="http://schemas.openxmlformats.org/officeDocument/2006/relationships/hyperlink" Target="https://www.ilo.org/wcmsp5/groups/public/---ed_protect/---soc_sec/documents/publication/wcms_791676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ilo.org/wcmsp5/groups/public/---ed_protect/---soc_sec/documents/publication/wcms_744510.pdf" TargetMode="External"/><Relationship Id="rId11" Type="http://schemas.openxmlformats.org/officeDocument/2006/relationships/hyperlink" Target="https://www.ilo.org/global/meetings-and-events/events/WCMS_817568/lang--en/index.htm" TargetMode="External"/><Relationship Id="rId5" Type="http://schemas.openxmlformats.org/officeDocument/2006/relationships/hyperlink" Target="https://www.social-protection.org/gimi/RessourcePDF.action?id=56834" TargetMode="External"/><Relationship Id="rId15" Type="http://schemas.openxmlformats.org/officeDocument/2006/relationships/hyperlink" Target="https://www.social-protection.org/gimi/Emodule.action?id=127" TargetMode="External"/><Relationship Id="rId10" Type="http://schemas.openxmlformats.org/officeDocument/2006/relationships/hyperlink" Target="ilo.org/wspr2021" TargetMode="External"/><Relationship Id="rId19" Type="http://schemas.openxmlformats.org/officeDocument/2006/relationships/image" Target="../media/image41.jpeg"/><Relationship Id="rId4" Type="http://schemas.openxmlformats.org/officeDocument/2006/relationships/hyperlink" Target="https://www.social-protection.org/gimi/RessourcePDF.action?id=56833" TargetMode="External"/><Relationship Id="rId9" Type="http://schemas.openxmlformats.org/officeDocument/2006/relationships/hyperlink" Target="ilo.org/global/topics/coronavirus" TargetMode="External"/><Relationship Id="rId14" Type="http://schemas.openxmlformats.org/officeDocument/2006/relationships/hyperlink" Target="https://doi.org/10.1111/issr.1221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490538" y="1799303"/>
            <a:ext cx="11047746" cy="3145675"/>
          </a:xfrm>
        </p:spPr>
        <p:txBody>
          <a:bodyPr/>
          <a:lstStyle/>
          <a:p>
            <a:r>
              <a:rPr lang="fr-CH" sz="4400" dirty="0"/>
              <a:t>Social protection </a:t>
            </a:r>
            <a:br>
              <a:rPr lang="fr-CH" sz="4400" dirty="0"/>
            </a:br>
            <a:r>
              <a:rPr lang="fr-CH" sz="4400" dirty="0"/>
              <a:t>at the </a:t>
            </a:r>
            <a:r>
              <a:rPr lang="fr-CH" sz="4400" dirty="0" err="1"/>
              <a:t>crossroads</a:t>
            </a:r>
            <a:r>
              <a:rPr lang="fr-CH" sz="4400" dirty="0"/>
              <a:t>:</a:t>
            </a:r>
            <a:r>
              <a:rPr lang="en-GB" sz="4400" dirty="0"/>
              <a:t>– </a:t>
            </a:r>
            <a:br>
              <a:rPr lang="en-GB" sz="4400" dirty="0"/>
            </a:br>
            <a:r>
              <a:rPr lang="en-GB" sz="4400" dirty="0"/>
              <a:t>towards new social contract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Date: Monday / 01 / October / 2019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Advancing social justice, promoting decent work</a:t>
            </a:r>
            <a:endParaRPr lang="en-GB" dirty="0"/>
          </a:p>
        </p:txBody>
      </p:sp>
      <p:pic>
        <p:nvPicPr>
          <p:cNvPr id="28" name="Picture Placeholder 2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-481" r="26874" b="37423"/>
          <a:stretch/>
        </p:blipFill>
        <p:spPr>
          <a:xfrm>
            <a:off x="3092116" y="764401"/>
            <a:ext cx="9099884" cy="6066590"/>
          </a:xfrm>
        </p:spPr>
      </p:pic>
    </p:spTree>
    <p:extLst>
      <p:ext uri="{BB962C8B-B14F-4D97-AF65-F5344CB8AC3E}">
        <p14:creationId xmlns:p14="http://schemas.microsoft.com/office/powerpoint/2010/main" val="244938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9478" y="1336724"/>
            <a:ext cx="4160662" cy="720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2400" dirty="0"/>
              <a:t>Sickness benefits</a:t>
            </a:r>
            <a:endParaRPr lang="en-GB" sz="2400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10</a:t>
            </a:fld>
            <a:endParaRPr lang="en-GB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09811" y="1819592"/>
            <a:ext cx="7685276" cy="45177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endParaRPr lang="en-GB" sz="1500" b="1" dirty="0">
              <a:solidFill>
                <a:schemeClr val="accent1"/>
              </a:solidFill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68591" y="2025506"/>
            <a:ext cx="6661118" cy="1475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89600" indent="-48960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  <a:defRPr sz="2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 3" panose="05040102010807070707" pitchFamily="18" charset="2"/>
              <a:buNone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600" indent="-180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br>
              <a:rPr lang="en-GB" sz="1400" b="1" dirty="0">
                <a:solidFill>
                  <a:schemeClr val="accent1"/>
                </a:solidFill>
              </a:rPr>
            </a:b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194" y="1991381"/>
            <a:ext cx="5489999" cy="448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lvl="1" indent="-274638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b="1" dirty="0">
                <a:solidFill>
                  <a:srgbClr val="1E2DBE"/>
                </a:solidFill>
              </a:rPr>
              <a:t>COVID‑19 demonstrated the acute importance of income security during ill health, including quarantine.</a:t>
            </a:r>
          </a:p>
          <a:p>
            <a:pPr marL="274638" lvl="1" indent="-274638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dirty="0">
                <a:solidFill>
                  <a:srgbClr val="1E2DBE"/>
                </a:solidFill>
              </a:rPr>
              <a:t> </a:t>
            </a:r>
            <a:r>
              <a:rPr lang="en-GB" sz="1500" b="1" dirty="0">
                <a:solidFill>
                  <a:srgbClr val="1E2DBE"/>
                </a:solidFill>
              </a:rPr>
              <a:t>Only a third of the world’s working-age population </a:t>
            </a:r>
            <a:r>
              <a:rPr lang="en-GB" sz="1500" dirty="0">
                <a:solidFill>
                  <a:srgbClr val="1E2DBE"/>
                </a:solidFill>
              </a:rPr>
              <a:t>have their income security protected by law in case of sickness. </a:t>
            </a:r>
          </a:p>
          <a:p>
            <a:pPr marL="274638" lvl="1" indent="-274638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dirty="0">
                <a:solidFill>
                  <a:srgbClr val="1E2DBE"/>
                </a:solidFill>
              </a:rPr>
              <a:t>This </a:t>
            </a:r>
            <a:r>
              <a:rPr lang="en-GB" sz="1500" b="1" dirty="0">
                <a:solidFill>
                  <a:srgbClr val="1E2DBE"/>
                </a:solidFill>
              </a:rPr>
              <a:t>coverage is not always adequate</a:t>
            </a:r>
            <a:r>
              <a:rPr lang="en-GB" sz="1500" dirty="0">
                <a:solidFill>
                  <a:srgbClr val="1E2DBE"/>
                </a:solidFill>
              </a:rPr>
              <a:t>, as benefit level, duration and eligibility criteria (such as waiting periods) may create gaps in protection.</a:t>
            </a:r>
          </a:p>
          <a:p>
            <a:pPr marL="274638" lvl="1" indent="-274638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dirty="0">
                <a:solidFill>
                  <a:srgbClr val="1E2DBE"/>
                </a:solidFill>
              </a:rPr>
              <a:t>Many countries provide paid sick leave fully or partially through employers’ liability rather than sickness benefits, which </a:t>
            </a:r>
            <a:r>
              <a:rPr lang="en-GB" sz="1500" b="1" dirty="0">
                <a:solidFill>
                  <a:srgbClr val="1E2DBE"/>
                </a:solidFill>
              </a:rPr>
              <a:t>creates additional coverage gaps</a:t>
            </a:r>
            <a:r>
              <a:rPr lang="en-GB" sz="1500" dirty="0">
                <a:solidFill>
                  <a:srgbClr val="1E2DBE"/>
                </a:solidFill>
              </a:rPr>
              <a:t>.</a:t>
            </a:r>
          </a:p>
          <a:p>
            <a:pPr marL="274638" lvl="1" indent="-274638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b="1" dirty="0">
                <a:solidFill>
                  <a:srgbClr val="1E2DBE"/>
                </a:solidFill>
              </a:rPr>
              <a:t>Shortage of data on effective coverage of sickness benefits</a:t>
            </a:r>
            <a:r>
              <a:rPr lang="en-GB" sz="1500" dirty="0">
                <a:solidFill>
                  <a:srgbClr val="1E2DBE"/>
                </a:solidFill>
              </a:rPr>
              <a:t> constrains monitoring under SDG target 1.3. </a:t>
            </a:r>
          </a:p>
          <a:p>
            <a:pPr marL="274638" lvl="1" indent="-274638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dirty="0">
                <a:solidFill>
                  <a:srgbClr val="1E2DBE"/>
                </a:solidFill>
              </a:rPr>
              <a:t>Evidence on costs incurred by patients when sickness benefits are absent indicates it creates significant poverty risks. 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64060"/>
            <a:ext cx="6096000" cy="3160483"/>
          </a:xfrm>
          <a:prstGeom prst="rect">
            <a:avLst/>
          </a:prstGeom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6158591" y="2025506"/>
            <a:ext cx="6027694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/>
              <a:t>Sickness protection (cash benefits) anchored in law, by type of scheme, 2020 or latest available year</a:t>
            </a:r>
          </a:p>
        </p:txBody>
      </p:sp>
    </p:spTree>
    <p:extLst>
      <p:ext uri="{BB962C8B-B14F-4D97-AF65-F5344CB8AC3E}">
        <p14:creationId xmlns:p14="http://schemas.microsoft.com/office/powerpoint/2010/main" val="198159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9416" y="1229302"/>
            <a:ext cx="10822046" cy="72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Disability benefits and </a:t>
            </a:r>
            <a:br>
              <a:rPr lang="en-GB" sz="2400" dirty="0"/>
            </a:br>
            <a:r>
              <a:rPr lang="en-GB" sz="2400" dirty="0"/>
              <a:t>disability-inclusive social protection </a:t>
            </a:r>
            <a:endParaRPr lang="en-GB" sz="2400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09811" y="1819592"/>
            <a:ext cx="7685276" cy="45177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endParaRPr lang="en-GB" sz="1500" b="1" dirty="0">
              <a:solidFill>
                <a:schemeClr val="accent1"/>
              </a:solidFill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68591" y="2025506"/>
            <a:ext cx="6661118" cy="1475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89600" indent="-48960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  <a:defRPr sz="2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 3" panose="05040102010807070707" pitchFamily="18" charset="2"/>
              <a:buNone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600" indent="-180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br>
              <a:rPr lang="en-GB" sz="1400" b="1" dirty="0">
                <a:solidFill>
                  <a:schemeClr val="accent1"/>
                </a:solidFill>
              </a:rPr>
            </a:b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538" y="2116371"/>
            <a:ext cx="536076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b="1"/>
            </a:lvl1pPr>
            <a:lvl2pPr marL="0" lvl="1" indent="-3492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  <a:defRPr sz="1500" b="1">
                <a:solidFill>
                  <a:srgbClr val="1E2DBE"/>
                </a:solidFill>
              </a:defRPr>
            </a:lvl2pPr>
          </a:lstStyle>
          <a:p>
            <a:pPr marL="349250" lvl="1" indent="-254000"/>
            <a:r>
              <a:rPr lang="en-GB" sz="1400" b="0" dirty="0">
                <a:solidFill>
                  <a:srgbClr val="1E2DBE"/>
                </a:solidFill>
              </a:rPr>
              <a:t>People with disabilities have been </a:t>
            </a:r>
            <a:r>
              <a:rPr lang="en-GB" sz="1400" dirty="0">
                <a:solidFill>
                  <a:srgbClr val="1E2DBE"/>
                </a:solidFill>
              </a:rPr>
              <a:t>disproportionately affected by COVID‑19</a:t>
            </a:r>
            <a:r>
              <a:rPr lang="en-GB" sz="1400" b="0" dirty="0">
                <a:solidFill>
                  <a:srgbClr val="1E2DBE"/>
                </a:solidFill>
              </a:rPr>
              <a:t>, yet only 8.5 % of all announced measures were directed at people with disabilities. </a:t>
            </a:r>
          </a:p>
          <a:p>
            <a:pPr marL="349250" lvl="1" indent="-254000"/>
            <a:r>
              <a:rPr lang="en-GB" sz="1400" dirty="0">
                <a:solidFill>
                  <a:srgbClr val="1E2DBE"/>
                </a:solidFill>
              </a:rPr>
              <a:t>Only 33.5 per cent of people with severe disabilities </a:t>
            </a:r>
            <a:r>
              <a:rPr lang="en-GB" sz="1400" b="0" dirty="0">
                <a:solidFill>
                  <a:srgbClr val="1E2DBE"/>
                </a:solidFill>
              </a:rPr>
              <a:t>worldwide receive a disability benefit, with large regional variation: </a:t>
            </a:r>
            <a:r>
              <a:rPr lang="en-GB" sz="1400" b="0" dirty="0"/>
              <a:t>close to universal </a:t>
            </a:r>
            <a:r>
              <a:rPr lang="en-GB" sz="1400" b="0" dirty="0">
                <a:solidFill>
                  <a:srgbClr val="1E2DBE"/>
                </a:solidFill>
              </a:rPr>
              <a:t>in Eastern Europe yet in Southern Asia and sub-Saharan Africa less that 7% covered. </a:t>
            </a:r>
          </a:p>
          <a:p>
            <a:pPr marL="349250" lvl="1" indent="-254000"/>
            <a:r>
              <a:rPr lang="en-GB" sz="1400" dirty="0">
                <a:solidFill>
                  <a:srgbClr val="1E2DBE"/>
                </a:solidFill>
              </a:rPr>
              <a:t>Disability-inclusive social protection systems guarantee effective access to healthcare and income security:</a:t>
            </a:r>
            <a:endParaRPr lang="en-GB" sz="1400" b="0" dirty="0">
              <a:solidFill>
                <a:srgbClr val="1E2DBE"/>
              </a:solidFill>
            </a:endParaRPr>
          </a:p>
          <a:p>
            <a:pPr marL="900113" lvl="1" indent="-254000"/>
            <a:r>
              <a:rPr lang="en-GB" sz="1400" b="0" dirty="0">
                <a:solidFill>
                  <a:srgbClr val="1E2DBE"/>
                </a:solidFill>
              </a:rPr>
              <a:t>a combination of general and disability-specific schemes, both cash and in-kind; </a:t>
            </a:r>
          </a:p>
          <a:p>
            <a:pPr marL="900113" lvl="1" indent="-254000"/>
            <a:r>
              <a:rPr lang="en-GB" sz="1400" b="0" dirty="0">
                <a:solidFill>
                  <a:srgbClr val="1E2DBE"/>
                </a:solidFill>
              </a:rPr>
              <a:t>enable people with disabilities to participate actively in education, employment and society.</a:t>
            </a:r>
          </a:p>
          <a:p>
            <a:pPr marL="349250" lvl="1" indent="-254000"/>
            <a:r>
              <a:rPr lang="en-GB" sz="1400" dirty="0">
                <a:solidFill>
                  <a:srgbClr val="1E2DBE"/>
                </a:solidFill>
              </a:rPr>
              <a:t>Collecting better administrative data </a:t>
            </a:r>
            <a:r>
              <a:rPr lang="en-GB" sz="1400" b="0" dirty="0">
                <a:solidFill>
                  <a:srgbClr val="1E2DBE"/>
                </a:solidFill>
              </a:rPr>
              <a:t>and household surveys on PWDs is crucially important to facilitate the effective monitoring of social protection systems.</a:t>
            </a:r>
            <a:endParaRPr lang="en-GB" b="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1886" r="1493"/>
          <a:stretch/>
        </p:blipFill>
        <p:spPr>
          <a:xfrm>
            <a:off x="6418249" y="4408990"/>
            <a:ext cx="5722961" cy="2426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229"/>
          <a:stretch/>
        </p:blipFill>
        <p:spPr>
          <a:xfrm>
            <a:off x="6367459" y="562678"/>
            <a:ext cx="5559265" cy="38463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16674" y="55587"/>
            <a:ext cx="5824535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/>
              <a:t>SDG 1.3.1 on effective coverage for disability protection: % of persons with severe disabilities receiving cash benefits, 2020 or latest available year</a:t>
            </a:r>
          </a:p>
        </p:txBody>
      </p:sp>
    </p:spTree>
    <p:extLst>
      <p:ext uri="{BB962C8B-B14F-4D97-AF65-F5344CB8AC3E}">
        <p14:creationId xmlns:p14="http://schemas.microsoft.com/office/powerpoint/2010/main" val="2119075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0538" y="1305506"/>
            <a:ext cx="5489999" cy="720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2400" dirty="0"/>
              <a:t>Employment injury protection</a:t>
            </a:r>
            <a:endParaRPr lang="en-GB" sz="2400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12</a:t>
            </a:fld>
            <a:endParaRPr lang="en-GB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09811" y="1819592"/>
            <a:ext cx="7685276" cy="45177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endParaRPr lang="en-GB" sz="1500" b="1" dirty="0">
              <a:solidFill>
                <a:schemeClr val="accent1"/>
              </a:solidFill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68591" y="2025506"/>
            <a:ext cx="6661118" cy="1475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89600" indent="-48960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  <a:defRPr sz="2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 3" panose="05040102010807070707" pitchFamily="18" charset="2"/>
              <a:buNone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600" indent="-180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br>
              <a:rPr lang="en-GB" sz="1400" b="1" dirty="0">
                <a:solidFill>
                  <a:schemeClr val="accent1"/>
                </a:solidFill>
              </a:rPr>
            </a:b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538" y="2176925"/>
            <a:ext cx="4930565" cy="483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b="1"/>
            </a:lvl1pPr>
            <a:lvl2pPr marL="0" lvl="1" indent="-3492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  <a:defRPr sz="1500" b="1">
                <a:solidFill>
                  <a:srgbClr val="1E2DBE"/>
                </a:solidFill>
              </a:defRPr>
            </a:lvl2pPr>
          </a:lstStyle>
          <a:p>
            <a:pPr marL="349250" lvl="1" indent="-254000"/>
            <a:r>
              <a:rPr lang="en-GB" dirty="0"/>
              <a:t>2.78 million deaths </a:t>
            </a:r>
            <a:r>
              <a:rPr lang="en-GB" b="0" dirty="0"/>
              <a:t>a year resulting occupational accidents or work-related disease</a:t>
            </a:r>
          </a:p>
          <a:p>
            <a:pPr marL="349250" lvl="1" indent="-254000"/>
            <a:r>
              <a:rPr lang="en-GB" b="0" dirty="0"/>
              <a:t>This economic burden of poor OSH equates to </a:t>
            </a:r>
            <a:r>
              <a:rPr lang="en-GB" dirty="0"/>
              <a:t>3.94% global GDP each year.</a:t>
            </a:r>
          </a:p>
          <a:p>
            <a:pPr marL="349250" lvl="1" indent="-254000"/>
            <a:r>
              <a:rPr lang="en-GB" sz="1500" b="0" dirty="0">
                <a:solidFill>
                  <a:srgbClr val="1E2DBE"/>
                </a:solidFill>
              </a:rPr>
              <a:t>Effective coverage of workers by employment injury insurance (EII) is </a:t>
            </a:r>
            <a:r>
              <a:rPr lang="en-GB" sz="1500" dirty="0">
                <a:solidFill>
                  <a:srgbClr val="1E2DBE"/>
                </a:solidFill>
              </a:rPr>
              <a:t>still low worldwide at 35.4%</a:t>
            </a:r>
          </a:p>
          <a:p>
            <a:pPr marL="349250" lvl="1" indent="-254000"/>
            <a:r>
              <a:rPr lang="en-GB" dirty="0"/>
              <a:t>Many countries have recognized COVID-19 as an occupational injury </a:t>
            </a:r>
            <a:r>
              <a:rPr lang="en-GB" b="0" dirty="0"/>
              <a:t>in order to ensure easier and faster access to associated benefits under the work injury insurance system, in particular for workers in the most exposed sectors.</a:t>
            </a:r>
            <a:endParaRPr lang="en-GB" sz="1500" b="0" dirty="0">
              <a:solidFill>
                <a:srgbClr val="1E2DBE"/>
              </a:solidFill>
            </a:endParaRPr>
          </a:p>
          <a:p>
            <a:pPr marL="349250" lvl="1" indent="-254000"/>
            <a:r>
              <a:rPr lang="en-GB" b="0" dirty="0"/>
              <a:t>Extending </a:t>
            </a:r>
            <a:r>
              <a:rPr lang="en-GB" sz="1500" b="0" dirty="0">
                <a:solidFill>
                  <a:srgbClr val="1E2DBE"/>
                </a:solidFill>
              </a:rPr>
              <a:t>employment injury protection to workers in the informal economy remains of high importance.</a:t>
            </a:r>
          </a:p>
          <a:p>
            <a:pPr lvl="1"/>
            <a:endParaRPr lang="en-GB" sz="1500" b="0" dirty="0">
              <a:solidFill>
                <a:srgbClr val="1E2DBE"/>
              </a:solidFill>
            </a:endParaRPr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193" r="446"/>
          <a:stretch/>
        </p:blipFill>
        <p:spPr>
          <a:xfrm>
            <a:off x="5980537" y="4078447"/>
            <a:ext cx="6199183" cy="281902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011"/>
          <a:stretch/>
        </p:blipFill>
        <p:spPr>
          <a:xfrm>
            <a:off x="5980535" y="558947"/>
            <a:ext cx="4621495" cy="3519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52198" y="-45957"/>
            <a:ext cx="6199183" cy="6001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/>
              <a:t>SDG 1.3.1 on effective coverage for employment injury protection: % of labour force aged 15+ years covered by cash benefits in case of employment injury (active contributors) 2020 or latest available year</a:t>
            </a:r>
          </a:p>
        </p:txBody>
      </p:sp>
    </p:spTree>
    <p:extLst>
      <p:ext uri="{BB962C8B-B14F-4D97-AF65-F5344CB8AC3E}">
        <p14:creationId xmlns:p14="http://schemas.microsoft.com/office/powerpoint/2010/main" val="1853156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0538" y="1361257"/>
            <a:ext cx="4160662" cy="720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2400" dirty="0">
                <a:latin typeface="+mn-lt"/>
              </a:rPr>
              <a:t>Unemployment protection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09811" y="1819592"/>
            <a:ext cx="7685276" cy="45177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endParaRPr lang="en-GB" sz="1500" b="1" dirty="0">
              <a:solidFill>
                <a:schemeClr val="accent1"/>
              </a:solidFill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68591" y="2025506"/>
            <a:ext cx="6661118" cy="1475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89600" indent="-48960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  <a:defRPr sz="2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 3" panose="05040102010807070707" pitchFamily="18" charset="2"/>
              <a:buNone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600" indent="-180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br>
              <a:rPr lang="en-GB" sz="1400" b="1" dirty="0">
                <a:solidFill>
                  <a:schemeClr val="accent1"/>
                </a:solidFill>
              </a:rPr>
            </a:b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900" y="2081257"/>
            <a:ext cx="5675857" cy="454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lvl="1" indent="-2540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dirty="0">
                <a:solidFill>
                  <a:srgbClr val="1E2DBE"/>
                </a:solidFill>
              </a:rPr>
              <a:t>COVID‑19 highlighted </a:t>
            </a:r>
            <a:r>
              <a:rPr lang="en-GB" sz="1400" b="1" dirty="0">
                <a:solidFill>
                  <a:srgbClr val="1E2DBE"/>
                </a:solidFill>
              </a:rPr>
              <a:t>the crucial role of unemployment protection in </a:t>
            </a:r>
          </a:p>
          <a:p>
            <a:pPr marL="722313" lvl="1" indent="-3619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rgbClr val="1E2DBE"/>
                </a:solidFill>
              </a:rPr>
              <a:t>ensuring income security </a:t>
            </a:r>
            <a:r>
              <a:rPr lang="en-GB" sz="1400" dirty="0">
                <a:solidFill>
                  <a:srgbClr val="1E2DBE"/>
                </a:solidFill>
              </a:rPr>
              <a:t>for unemployed workers and their families and, in together with employment services, supporting job search and skills development</a:t>
            </a:r>
          </a:p>
          <a:p>
            <a:pPr marL="722313" lvl="1" indent="-3619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rgbClr val="1E2DBE"/>
                </a:solidFill>
              </a:rPr>
              <a:t>preventing unemployment </a:t>
            </a:r>
            <a:r>
              <a:rPr lang="en-GB" sz="1400" dirty="0">
                <a:solidFill>
                  <a:srgbClr val="1E2DBE"/>
                </a:solidFill>
              </a:rPr>
              <a:t>and supporting workers and enterprises through partial unemployment benefits. </a:t>
            </a:r>
          </a:p>
          <a:p>
            <a:pPr marL="722313" lvl="1" indent="-3619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rgbClr val="1E2DBE"/>
                </a:solidFill>
              </a:rPr>
              <a:t>stabilizing the economy</a:t>
            </a:r>
            <a:r>
              <a:rPr lang="en-GB" sz="1400" dirty="0">
                <a:solidFill>
                  <a:srgbClr val="1E2DBE"/>
                </a:solidFill>
              </a:rPr>
              <a:t>, stimulating economic recovery and supporting structural economic changes</a:t>
            </a:r>
          </a:p>
          <a:p>
            <a:pPr marL="349250" lvl="1" indent="-2540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dirty="0">
                <a:solidFill>
                  <a:srgbClr val="1E2DBE"/>
                </a:solidFill>
              </a:rPr>
              <a:t>Unemployment protection programmes are also of paramount importance in </a:t>
            </a:r>
            <a:r>
              <a:rPr lang="en-GB" sz="1400" b="1" dirty="0">
                <a:solidFill>
                  <a:srgbClr val="1E2DBE"/>
                </a:solidFill>
              </a:rPr>
              <a:t>supporting people adapt to change </a:t>
            </a:r>
            <a:r>
              <a:rPr lang="en-GB" sz="1400" dirty="0">
                <a:solidFill>
                  <a:srgbClr val="1E2DBE"/>
                </a:solidFill>
              </a:rPr>
              <a:t>(i.e. technological innovations and climate change), </a:t>
            </a:r>
          </a:p>
          <a:p>
            <a:pPr marL="349250" lvl="1" indent="-2540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rgbClr val="1E2DBE"/>
                </a:solidFill>
              </a:rPr>
              <a:t>96 countries have established an unemployment protection scheme in law</a:t>
            </a:r>
            <a:r>
              <a:rPr lang="en-GB" sz="1400" dirty="0">
                <a:solidFill>
                  <a:srgbClr val="1E2DBE"/>
                </a:solidFill>
              </a:rPr>
              <a:t>, typically through social insurance mechanisms. </a:t>
            </a:r>
          </a:p>
          <a:p>
            <a:pPr marL="349250" lvl="1" indent="-2540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rgbClr val="1E2DBE"/>
                </a:solidFill>
              </a:rPr>
              <a:t>Only 18.6 per cent of unemployed workers </a:t>
            </a:r>
            <a:r>
              <a:rPr lang="en-GB" sz="1400" dirty="0">
                <a:solidFill>
                  <a:srgbClr val="1E2DBE"/>
                </a:solidFill>
              </a:rPr>
              <a:t>worldwide actually receive unemployment benefits, with large regional disparities</a:t>
            </a:r>
          </a:p>
          <a:p>
            <a:pPr marL="0" lvl="1" indent="-3492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endParaRPr lang="en-GB" sz="1400" dirty="0">
              <a:solidFill>
                <a:srgbClr val="1E2DBE"/>
              </a:solidFill>
            </a:endParaRPr>
          </a:p>
          <a:p>
            <a:endParaRPr lang="en-GB" sz="1400" dirty="0">
              <a:solidFill>
                <a:srgbClr val="1E2DB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722" y="155254"/>
            <a:ext cx="1632356" cy="162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267" y="4128484"/>
            <a:ext cx="6247733" cy="2635663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6565" t="2714"/>
          <a:stretch/>
        </p:blipFill>
        <p:spPr>
          <a:xfrm>
            <a:off x="6992843" y="536588"/>
            <a:ext cx="5158919" cy="36187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83078" y="64770"/>
            <a:ext cx="5204816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/>
              <a:t>SDG 1.3.1 on effective coverage for unemployment protection: % of unemployed persons receiving cash benefits, 2020 or latest available year</a:t>
            </a:r>
          </a:p>
        </p:txBody>
      </p:sp>
    </p:spTree>
    <p:extLst>
      <p:ext uri="{BB962C8B-B14F-4D97-AF65-F5344CB8AC3E}">
        <p14:creationId xmlns:p14="http://schemas.microsoft.com/office/powerpoint/2010/main" val="1345738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490538" y="2231315"/>
            <a:ext cx="11047746" cy="2294563"/>
          </a:xfrm>
        </p:spPr>
        <p:txBody>
          <a:bodyPr/>
          <a:lstStyle/>
          <a:p>
            <a:r>
              <a:rPr lang="fr-CH" sz="4400" dirty="0" err="1"/>
              <a:t>Ensuring</a:t>
            </a:r>
            <a:r>
              <a:rPr lang="fr-CH" sz="4400" dirty="0"/>
              <a:t> </a:t>
            </a:r>
            <a:r>
              <a:rPr lang="fr-CH" sz="4400" dirty="0" err="1"/>
              <a:t>income</a:t>
            </a:r>
            <a:r>
              <a:rPr lang="fr-CH" sz="4400" dirty="0"/>
              <a:t> </a:t>
            </a:r>
            <a:r>
              <a:rPr lang="fr-CH" sz="4400" dirty="0" err="1"/>
              <a:t>security</a:t>
            </a:r>
            <a:r>
              <a:rPr lang="fr-CH" sz="4400" dirty="0"/>
              <a:t> </a:t>
            </a:r>
            <a:br>
              <a:rPr lang="fr-CH" sz="4400" dirty="0"/>
            </a:br>
            <a:r>
              <a:rPr lang="fr-CH" sz="4400" dirty="0"/>
              <a:t>in </a:t>
            </a:r>
            <a:r>
              <a:rPr lang="fr-CH" sz="4400" dirty="0" err="1"/>
              <a:t>old</a:t>
            </a:r>
            <a:r>
              <a:rPr lang="fr-CH" sz="4400" dirty="0"/>
              <a:t> </a:t>
            </a:r>
            <a:r>
              <a:rPr lang="fr-CH" sz="4400" dirty="0" err="1"/>
              <a:t>age</a:t>
            </a:r>
            <a:endParaRPr lang="en-GB" sz="4400" dirty="0">
              <a:solidFill>
                <a:schemeClr val="accent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Date: Monday / 01 / October / 2019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Advancing social justice, promoting decent work</a:t>
            </a:r>
            <a:endParaRPr lang="en-GB" dirty="0"/>
          </a:p>
        </p:txBody>
      </p:sp>
      <p:pic>
        <p:nvPicPr>
          <p:cNvPr id="28" name="Picture Placeholder 2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-271" r="18586" b="32531"/>
          <a:stretch/>
        </p:blipFill>
        <p:spPr>
          <a:xfrm>
            <a:off x="3679064" y="1196521"/>
            <a:ext cx="8512207" cy="5665107"/>
          </a:xfrm>
        </p:spPr>
      </p:pic>
    </p:spTree>
    <p:extLst>
      <p:ext uri="{BB962C8B-B14F-4D97-AF65-F5344CB8AC3E}">
        <p14:creationId xmlns:p14="http://schemas.microsoft.com/office/powerpoint/2010/main" val="1017680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7730" y="1406130"/>
            <a:ext cx="11454156" cy="5220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000" dirty="0"/>
              <a:t>Social protection for older women and men still faces coverage and adequacy challenges</a:t>
            </a:r>
            <a:endParaRPr lang="en-GB" sz="2000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15</a:t>
            </a:fld>
            <a:endParaRPr lang="en-GB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09811" y="1819592"/>
            <a:ext cx="7685276" cy="45177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endParaRPr lang="en-GB" sz="1500" b="1" dirty="0">
              <a:solidFill>
                <a:schemeClr val="accent1"/>
              </a:solidFill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68591" y="2025506"/>
            <a:ext cx="6661118" cy="1475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89600" indent="-48960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  <a:defRPr sz="2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 3" panose="05040102010807070707" pitchFamily="18" charset="2"/>
              <a:buNone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600" indent="-180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br>
              <a:rPr lang="en-GB" sz="1400" b="1" dirty="0">
                <a:solidFill>
                  <a:schemeClr val="accent1"/>
                </a:solidFill>
              </a:rPr>
            </a:b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7730" y="2281308"/>
            <a:ext cx="469607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lvl="1" indent="-3492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b="1" dirty="0">
                <a:solidFill>
                  <a:srgbClr val="1E2DBE"/>
                </a:solidFill>
              </a:rPr>
              <a:t>Pensions are the most widespread form of social protection: </a:t>
            </a:r>
            <a:r>
              <a:rPr lang="en-GB" sz="1500" dirty="0">
                <a:solidFill>
                  <a:srgbClr val="1E2DBE"/>
                </a:solidFill>
              </a:rPr>
              <a:t>77.5% of people above retirement age receive some form of old-age pension, either contributory or non-contributory or both. </a:t>
            </a:r>
          </a:p>
          <a:p>
            <a:pPr marL="349250" lvl="1" indent="-3492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dirty="0">
                <a:solidFill>
                  <a:srgbClr val="1E2DBE"/>
                </a:solidFill>
              </a:rPr>
              <a:t>Significant progress has been made with respect to </a:t>
            </a:r>
            <a:r>
              <a:rPr lang="en-GB" sz="1500" b="1" dirty="0">
                <a:solidFill>
                  <a:srgbClr val="1E2DBE"/>
                </a:solidFill>
              </a:rPr>
              <a:t>extending pensions coverage in developing countries, </a:t>
            </a:r>
            <a:r>
              <a:rPr lang="en-GB" sz="1500" dirty="0">
                <a:solidFill>
                  <a:srgbClr val="1E2DBE"/>
                </a:solidFill>
              </a:rPr>
              <a:t>yet </a:t>
            </a:r>
            <a:r>
              <a:rPr lang="en-GB" sz="1500" b="1" dirty="0">
                <a:solidFill>
                  <a:srgbClr val="1E2DBE"/>
                </a:solidFill>
              </a:rPr>
              <a:t>adequacy</a:t>
            </a:r>
            <a:r>
              <a:rPr lang="en-GB" sz="1500" dirty="0">
                <a:solidFill>
                  <a:srgbClr val="1E2DBE"/>
                </a:solidFill>
              </a:rPr>
              <a:t> is often a challenge.</a:t>
            </a:r>
          </a:p>
          <a:p>
            <a:pPr marL="349250" lvl="1" indent="-3492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b="1" dirty="0">
                <a:solidFill>
                  <a:srgbClr val="1E2DBE"/>
                </a:solidFill>
              </a:rPr>
              <a:t>Major disparities remain </a:t>
            </a:r>
            <a:r>
              <a:rPr lang="en-GB" sz="1500" dirty="0">
                <a:solidFill>
                  <a:srgbClr val="1E2DBE"/>
                </a:solidFill>
              </a:rPr>
              <a:t>across regions, between rural and urban areas, and between women and men.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611" r="1857"/>
          <a:stretch/>
        </p:blipFill>
        <p:spPr>
          <a:xfrm>
            <a:off x="5978807" y="2955261"/>
            <a:ext cx="6213193" cy="2836083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978807" y="2498676"/>
            <a:ext cx="5961888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/>
              <a:t>SDG 1.3.1 on effective coverage for old-age protection: % of persons above statutory retirement age receiving an old-age pension, 2020 or latest available year</a:t>
            </a:r>
          </a:p>
        </p:txBody>
      </p:sp>
    </p:spTree>
    <p:extLst>
      <p:ext uri="{BB962C8B-B14F-4D97-AF65-F5344CB8AC3E}">
        <p14:creationId xmlns:p14="http://schemas.microsoft.com/office/powerpoint/2010/main" val="794232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490538" y="1920501"/>
            <a:ext cx="7799220" cy="2266490"/>
          </a:xfrm>
        </p:spPr>
        <p:txBody>
          <a:bodyPr/>
          <a:lstStyle/>
          <a:p>
            <a:r>
              <a:rPr lang="fr-CH" sz="4000" dirty="0" err="1"/>
              <a:t>Ensuring</a:t>
            </a:r>
            <a:r>
              <a:rPr lang="fr-CH" sz="4000" dirty="0"/>
              <a:t> effective </a:t>
            </a:r>
            <a:br>
              <a:rPr lang="fr-CH" sz="4000" dirty="0"/>
            </a:br>
            <a:r>
              <a:rPr lang="fr-CH" sz="4000" dirty="0" err="1"/>
              <a:t>access</a:t>
            </a:r>
            <a:r>
              <a:rPr lang="fr-CH" sz="4000" dirty="0"/>
              <a:t> to </a:t>
            </a:r>
            <a:r>
              <a:rPr lang="fr-CH" sz="4000" dirty="0" err="1"/>
              <a:t>health</a:t>
            </a:r>
            <a:r>
              <a:rPr lang="fr-CH" sz="4000" dirty="0"/>
              <a:t> care and </a:t>
            </a:r>
            <a:br>
              <a:rPr lang="fr-CH" sz="4000" dirty="0"/>
            </a:br>
            <a:r>
              <a:rPr lang="fr-CH" sz="4000" dirty="0" err="1"/>
              <a:t>financial</a:t>
            </a:r>
            <a:r>
              <a:rPr lang="fr-CH" sz="4000" dirty="0"/>
              <a:t> protection </a:t>
            </a:r>
            <a:r>
              <a:rPr lang="fr-CH" sz="4000" dirty="0" err="1"/>
              <a:t>through</a:t>
            </a:r>
            <a:r>
              <a:rPr lang="fr-CH" sz="4000" dirty="0"/>
              <a:t> </a:t>
            </a:r>
            <a:br>
              <a:rPr lang="fr-CH" sz="4000" dirty="0"/>
            </a:br>
            <a:r>
              <a:rPr lang="fr-CH" sz="4000" dirty="0"/>
              <a:t>social </a:t>
            </a:r>
            <a:r>
              <a:rPr lang="fr-CH" sz="4000" dirty="0" err="1"/>
              <a:t>health</a:t>
            </a:r>
            <a:r>
              <a:rPr lang="fr-CH" sz="4000" dirty="0"/>
              <a:t> protection</a:t>
            </a:r>
            <a:endParaRPr lang="en-GB" sz="4000" dirty="0">
              <a:solidFill>
                <a:schemeClr val="accent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Date: Monday / 01 / October / 2019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Advancing social justice, promoting decent work</a:t>
            </a:r>
            <a:endParaRPr lang="en-GB" dirty="0"/>
          </a:p>
        </p:txBody>
      </p:sp>
      <p:pic>
        <p:nvPicPr>
          <p:cNvPr id="28" name="Picture Placeholder 2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 t="472" r="24898" b="35508"/>
          <a:stretch/>
        </p:blipFill>
        <p:spPr>
          <a:xfrm>
            <a:off x="3324284" y="939819"/>
            <a:ext cx="8867716" cy="5911810"/>
          </a:xfrm>
        </p:spPr>
      </p:pic>
    </p:spTree>
    <p:extLst>
      <p:ext uri="{BB962C8B-B14F-4D97-AF65-F5344CB8AC3E}">
        <p14:creationId xmlns:p14="http://schemas.microsoft.com/office/powerpoint/2010/main" val="3082091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0538" y="1417895"/>
            <a:ext cx="4911321" cy="720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2000" dirty="0"/>
              <a:t>Social health protection</a:t>
            </a:r>
            <a:endParaRPr lang="en-GB" sz="2000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17</a:t>
            </a:fld>
            <a:endParaRPr lang="en-GB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09811" y="1819592"/>
            <a:ext cx="7685276" cy="45177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endParaRPr lang="en-GB" sz="1500" b="1" dirty="0">
              <a:solidFill>
                <a:schemeClr val="accent1"/>
              </a:solidFill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68591" y="2025506"/>
            <a:ext cx="6661118" cy="1475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89600" indent="-48960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  <a:defRPr sz="2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 3" panose="05040102010807070707" pitchFamily="18" charset="2"/>
              <a:buNone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600" indent="-180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br>
              <a:rPr lang="en-GB" sz="1400" b="1" dirty="0">
                <a:solidFill>
                  <a:schemeClr val="accent1"/>
                </a:solidFill>
              </a:rPr>
            </a:b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1398" y="2183064"/>
            <a:ext cx="555093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lvl="1" indent="-265113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rgbClr val="1E2DBE"/>
                </a:solidFill>
              </a:rPr>
              <a:t>Almost two thirds </a:t>
            </a:r>
            <a:r>
              <a:rPr lang="en-GB" sz="1400" dirty="0">
                <a:solidFill>
                  <a:srgbClr val="1E2DBE"/>
                </a:solidFill>
              </a:rPr>
              <a:t>of the global population is protected by a social health protection scheme. </a:t>
            </a:r>
          </a:p>
          <a:p>
            <a:pPr marL="446088" lvl="1" indent="-265113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dirty="0">
                <a:solidFill>
                  <a:srgbClr val="1E2DBE"/>
                </a:solidFill>
              </a:rPr>
              <a:t>There are pronounced regional coverage gaps, and</a:t>
            </a:r>
            <a:r>
              <a:rPr lang="en-GB" sz="1400" b="1" dirty="0">
                <a:solidFill>
                  <a:srgbClr val="1E2DBE"/>
                </a:solidFill>
              </a:rPr>
              <a:t> populations in lower-middle and low income countries </a:t>
            </a:r>
            <a:br>
              <a:rPr lang="en-GB" sz="1400" b="1" dirty="0">
                <a:solidFill>
                  <a:srgbClr val="1E2DBE"/>
                </a:solidFill>
              </a:rPr>
            </a:br>
            <a:r>
              <a:rPr lang="en-GB" sz="1400" b="1" dirty="0">
                <a:solidFill>
                  <a:srgbClr val="1E2DBE"/>
                </a:solidFill>
              </a:rPr>
              <a:t>are largely left unprotected.</a:t>
            </a:r>
          </a:p>
          <a:p>
            <a:pPr marL="446088" lvl="1" indent="-265113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rgbClr val="1E2DBE"/>
                </a:solidFill>
              </a:rPr>
              <a:t>Barriers to accessing quality healthcare remain </a:t>
            </a:r>
            <a:br>
              <a:rPr lang="en-GB" sz="1400" b="1" dirty="0">
                <a:solidFill>
                  <a:srgbClr val="1E2DBE"/>
                </a:solidFill>
              </a:rPr>
            </a:br>
            <a:r>
              <a:rPr lang="en-GB" sz="1400" dirty="0">
                <a:solidFill>
                  <a:srgbClr val="1E2DBE"/>
                </a:solidFill>
              </a:rPr>
              <a:t>(i.e. </a:t>
            </a:r>
            <a:r>
              <a:rPr lang="en-GB" sz="1400" dirty="0" err="1">
                <a:solidFill>
                  <a:srgbClr val="1E2DBE"/>
                </a:solidFill>
              </a:rPr>
              <a:t>out-of</a:t>
            </a:r>
            <a:r>
              <a:rPr lang="en-GB" sz="1400" dirty="0">
                <a:solidFill>
                  <a:srgbClr val="1E2DBE"/>
                </a:solidFill>
              </a:rPr>
              <a:t> pocket payments, physical distance, availability </a:t>
            </a:r>
            <a:br>
              <a:rPr lang="en-GB" sz="1400" dirty="0">
                <a:solidFill>
                  <a:srgbClr val="1E2DBE"/>
                </a:solidFill>
              </a:rPr>
            </a:br>
            <a:r>
              <a:rPr lang="en-GB" sz="1400" dirty="0">
                <a:solidFill>
                  <a:srgbClr val="1E2DBE"/>
                </a:solidFill>
              </a:rPr>
              <a:t>and acceptability of health services).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000" y="-10681"/>
            <a:ext cx="2016000" cy="188160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000" y="2615431"/>
            <a:ext cx="5688000" cy="42550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04000" y="1944289"/>
            <a:ext cx="5688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Effective coverage for health protection: % of the population covered by a social health scheme (protected persons), by region, </a:t>
            </a:r>
            <a:r>
              <a:rPr lang="en-GB" sz="1100" dirty="0" err="1"/>
              <a:t>subregion</a:t>
            </a:r>
            <a:r>
              <a:rPr lang="en-GB" sz="1100" dirty="0"/>
              <a:t> and income level, 2020 or latest available year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494FD0-5776-A50E-962E-84A2805EA48F}"/>
              </a:ext>
            </a:extLst>
          </p:cNvPr>
          <p:cNvSpPr txBox="1"/>
          <p:nvPr/>
        </p:nvSpPr>
        <p:spPr>
          <a:xfrm>
            <a:off x="668591" y="4322363"/>
            <a:ext cx="5427409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92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en-GB" sz="1600" dirty="0">
                <a:solidFill>
                  <a:srgbClr val="1E2DBE"/>
                </a:solidFill>
              </a:rPr>
              <a:t>This situation impacts health access, women in the poorest quintiles are less likely to have been attended by health staff during labour</a:t>
            </a:r>
          </a:p>
          <a:p>
            <a:pPr marL="0" marR="0" lvl="1" indent="-3492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E2D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E2D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uneven availability and quality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E2D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health services is seen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1E2D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many countries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E2D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2" indent="-3492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E2D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Health workforce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E2D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concentrated in urban areas</a:t>
            </a:r>
          </a:p>
          <a:p>
            <a:pPr marL="457200" lvl="2" indent="-3492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  <a:defRPr/>
            </a:pPr>
            <a:r>
              <a:rPr lang="fr-CH" sz="1600" b="1" dirty="0">
                <a:solidFill>
                  <a:srgbClr val="1E2DBE"/>
                </a:solidFill>
              </a:rPr>
              <a:t>Under-</a:t>
            </a:r>
            <a:r>
              <a:rPr lang="fr-CH" sz="1600" b="1" dirty="0" err="1">
                <a:solidFill>
                  <a:srgbClr val="1E2DBE"/>
                </a:solidFill>
              </a:rPr>
              <a:t>investments</a:t>
            </a:r>
            <a:r>
              <a:rPr lang="fr-CH" sz="1600" b="1" dirty="0">
                <a:solidFill>
                  <a:srgbClr val="1E2DBE"/>
                </a:solidFill>
              </a:rPr>
              <a:t> in </a:t>
            </a:r>
            <a:r>
              <a:rPr lang="fr-CH" sz="1600" b="1" dirty="0" err="1">
                <a:solidFill>
                  <a:srgbClr val="1E2DBE"/>
                </a:solidFill>
              </a:rPr>
              <a:t>primary</a:t>
            </a:r>
            <a:r>
              <a:rPr lang="fr-CH" sz="1600" b="1" dirty="0">
                <a:solidFill>
                  <a:srgbClr val="1E2DBE"/>
                </a:solidFill>
              </a:rPr>
              <a:t> care</a:t>
            </a:r>
            <a:endParaRPr lang="en-GB" sz="1600" b="1" dirty="0">
              <a:solidFill>
                <a:srgbClr val="1E2D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46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490538" y="2633748"/>
            <a:ext cx="11047746" cy="1630278"/>
          </a:xfrm>
        </p:spPr>
        <p:txBody>
          <a:bodyPr/>
          <a:lstStyle/>
          <a:p>
            <a:r>
              <a:rPr lang="fr-CH" sz="4400" dirty="0" err="1"/>
              <a:t>Accelerating</a:t>
            </a:r>
            <a:r>
              <a:rPr lang="fr-CH" sz="4400" dirty="0"/>
              <a:t> </a:t>
            </a:r>
            <a:r>
              <a:rPr lang="fr-CH" sz="4400" dirty="0" err="1"/>
              <a:t>progress</a:t>
            </a:r>
            <a:r>
              <a:rPr lang="fr-CH" sz="4400" dirty="0"/>
              <a:t> </a:t>
            </a:r>
            <a:r>
              <a:rPr lang="fr-CH" sz="4400" dirty="0" err="1"/>
              <a:t>towards</a:t>
            </a:r>
            <a:r>
              <a:rPr lang="fr-CH" sz="4400" dirty="0"/>
              <a:t> </a:t>
            </a:r>
            <a:br>
              <a:rPr lang="fr-CH" sz="4400" dirty="0"/>
            </a:br>
            <a:r>
              <a:rPr lang="fr-CH" sz="4400" dirty="0" err="1"/>
              <a:t>universal</a:t>
            </a:r>
            <a:r>
              <a:rPr lang="fr-CH" sz="4400" dirty="0"/>
              <a:t> social protection </a:t>
            </a:r>
            <a:endParaRPr lang="en-GB" sz="4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Date: Monday / 01 / October / 2019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Advancing social justice, promoting decent work</a:t>
            </a:r>
            <a:endParaRPr lang="en-GB" dirty="0"/>
          </a:p>
        </p:txBody>
      </p:sp>
      <p:pic>
        <p:nvPicPr>
          <p:cNvPr id="28" name="Picture Placeholder 2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945" r="32544" b="31481"/>
          <a:stretch/>
        </p:blipFill>
        <p:spPr>
          <a:xfrm>
            <a:off x="3616658" y="1104887"/>
            <a:ext cx="8570794" cy="5719576"/>
          </a:xfrm>
        </p:spPr>
      </p:pic>
    </p:spTree>
    <p:extLst>
      <p:ext uri="{BB962C8B-B14F-4D97-AF65-F5344CB8AC3E}">
        <p14:creationId xmlns:p14="http://schemas.microsoft.com/office/powerpoint/2010/main" val="4067098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1423195"/>
            <a:ext cx="11210924" cy="406230"/>
          </a:xfrm>
        </p:spPr>
        <p:txBody>
          <a:bodyPr/>
          <a:lstStyle/>
          <a:p>
            <a:r>
              <a:rPr lang="en-GB" dirty="0"/>
              <a:t>Underinvestment in </a:t>
            </a:r>
            <a:br>
              <a:rPr lang="en-GB" dirty="0"/>
            </a:br>
            <a:r>
              <a:rPr lang="en-GB" dirty="0"/>
              <a:t>social protection</a:t>
            </a:r>
            <a:br>
              <a:rPr lang="en-GB" dirty="0"/>
            </a:b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19</a:t>
            </a:fld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430593" y="4658447"/>
            <a:ext cx="1477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1">
                    <a:lumMod val="50000"/>
                  </a:schemeClr>
                </a:solidFill>
              </a:rPr>
              <a:t>Public expenditure on social protection (excluding healthcare) as a % of GDP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0538" y="2435498"/>
            <a:ext cx="43291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dirty="0">
                <a:solidFill>
                  <a:srgbClr val="1E2DBE"/>
                </a:solidFill>
              </a:rPr>
              <a:t>Social protection gaps are associated with significant </a:t>
            </a:r>
            <a:r>
              <a:rPr lang="en-GB" sz="1400" b="1" dirty="0">
                <a:solidFill>
                  <a:srgbClr val="1E2DBE"/>
                </a:solidFill>
              </a:rPr>
              <a:t>underinvestment</a:t>
            </a:r>
            <a:r>
              <a:rPr lang="en-GB" sz="1400" dirty="0">
                <a:solidFill>
                  <a:srgbClr val="1E2DBE"/>
                </a:solidFill>
              </a:rPr>
              <a:t>, especially in low-income countries.  </a:t>
            </a: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CH" sz="1400" b="1" dirty="0" err="1">
                <a:solidFill>
                  <a:srgbClr val="1E2DBE"/>
                </a:solidFill>
              </a:rPr>
              <a:t>Securing</a:t>
            </a:r>
            <a:r>
              <a:rPr lang="fr-CH" sz="1400" b="1" dirty="0">
                <a:solidFill>
                  <a:srgbClr val="1E2DBE"/>
                </a:solidFill>
              </a:rPr>
              <a:t> </a:t>
            </a:r>
            <a:r>
              <a:rPr lang="fr-CH" sz="1400" b="1" dirty="0" err="1">
                <a:solidFill>
                  <a:srgbClr val="1E2DBE"/>
                </a:solidFill>
              </a:rPr>
              <a:t>sustainable</a:t>
            </a:r>
            <a:r>
              <a:rPr lang="fr-CH" sz="1400" b="1" dirty="0">
                <a:solidFill>
                  <a:srgbClr val="1E2DBE"/>
                </a:solidFill>
              </a:rPr>
              <a:t> and </a:t>
            </a:r>
            <a:r>
              <a:rPr lang="fr-CH" sz="1400" b="1" dirty="0" err="1">
                <a:solidFill>
                  <a:srgbClr val="1E2DBE"/>
                </a:solidFill>
              </a:rPr>
              <a:t>adequate</a:t>
            </a:r>
            <a:r>
              <a:rPr lang="fr-CH" sz="1400" b="1" dirty="0">
                <a:solidFill>
                  <a:srgbClr val="1E2DBE"/>
                </a:solidFill>
              </a:rPr>
              <a:t> </a:t>
            </a:r>
            <a:r>
              <a:rPr lang="fr-CH" sz="1400" b="1" dirty="0" err="1">
                <a:solidFill>
                  <a:srgbClr val="1E2DBE"/>
                </a:solidFill>
              </a:rPr>
              <a:t>financing</a:t>
            </a:r>
            <a:r>
              <a:rPr lang="fr-CH" sz="1400" b="1" dirty="0">
                <a:solidFill>
                  <a:srgbClr val="1E2DBE"/>
                </a:solidFill>
              </a:rPr>
              <a:t> </a:t>
            </a:r>
            <a:r>
              <a:rPr lang="fr-CH" sz="1400" dirty="0" err="1">
                <a:solidFill>
                  <a:srgbClr val="1E2DBE"/>
                </a:solidFill>
              </a:rPr>
              <a:t>is</a:t>
            </a:r>
            <a:r>
              <a:rPr lang="fr-CH" sz="1400" dirty="0">
                <a:solidFill>
                  <a:srgbClr val="1E2DBE"/>
                </a:solidFill>
              </a:rPr>
              <a:t> essential, </a:t>
            </a:r>
            <a:r>
              <a:rPr lang="fr-CH" sz="1400" dirty="0" err="1">
                <a:solidFill>
                  <a:srgbClr val="1E2DBE"/>
                </a:solidFill>
              </a:rPr>
              <a:t>usually</a:t>
            </a:r>
            <a:r>
              <a:rPr lang="fr-CH" sz="1400" dirty="0">
                <a:solidFill>
                  <a:srgbClr val="1E2DBE"/>
                </a:solidFill>
              </a:rPr>
              <a:t> </a:t>
            </a:r>
            <a:r>
              <a:rPr lang="fr-CH" sz="1400" dirty="0" err="1">
                <a:solidFill>
                  <a:srgbClr val="1E2DBE"/>
                </a:solidFill>
              </a:rPr>
              <a:t>through</a:t>
            </a:r>
            <a:r>
              <a:rPr lang="fr-CH" sz="1400" dirty="0">
                <a:solidFill>
                  <a:srgbClr val="1E2DBE"/>
                </a:solidFill>
              </a:rPr>
              <a:t> a </a:t>
            </a:r>
            <a:r>
              <a:rPr lang="fr-CH" sz="1400" dirty="0" err="1">
                <a:solidFill>
                  <a:srgbClr val="1E2DBE"/>
                </a:solidFill>
              </a:rPr>
              <a:t>combination</a:t>
            </a:r>
            <a:r>
              <a:rPr lang="fr-CH" sz="1400" dirty="0">
                <a:solidFill>
                  <a:srgbClr val="1E2DBE"/>
                </a:solidFill>
              </a:rPr>
              <a:t> of (progressive) taxation and social </a:t>
            </a:r>
            <a:r>
              <a:rPr lang="fr-CH" sz="1400" dirty="0" err="1">
                <a:solidFill>
                  <a:srgbClr val="1E2DBE"/>
                </a:solidFill>
              </a:rPr>
              <a:t>insurance</a:t>
            </a:r>
            <a:r>
              <a:rPr lang="fr-CH" sz="1400" dirty="0">
                <a:solidFill>
                  <a:srgbClr val="1E2DBE"/>
                </a:solidFill>
              </a:rPr>
              <a:t> contributions.</a:t>
            </a:r>
          </a:p>
          <a:p>
            <a:pPr marL="368300" lvl="2" indent="-3683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CH" sz="1400" dirty="0" err="1">
                <a:solidFill>
                  <a:srgbClr val="1E2DBE"/>
                </a:solidFill>
              </a:rPr>
              <a:t>Need</a:t>
            </a:r>
            <a:r>
              <a:rPr lang="fr-CH" sz="1400" dirty="0">
                <a:solidFill>
                  <a:srgbClr val="1E2DBE"/>
                </a:solidFill>
              </a:rPr>
              <a:t> for </a:t>
            </a:r>
            <a:r>
              <a:rPr lang="fr-CH" sz="1400" b="1" dirty="0" err="1">
                <a:solidFill>
                  <a:srgbClr val="1E2DBE"/>
                </a:solidFill>
              </a:rPr>
              <a:t>well-coordinated</a:t>
            </a:r>
            <a:r>
              <a:rPr lang="fr-CH" sz="1400" b="1" dirty="0">
                <a:solidFill>
                  <a:srgbClr val="1E2DBE"/>
                </a:solidFill>
              </a:rPr>
              <a:t> </a:t>
            </a:r>
            <a:r>
              <a:rPr lang="fr-CH" sz="1400" b="1" dirty="0" err="1">
                <a:solidFill>
                  <a:srgbClr val="1E2DBE"/>
                </a:solidFill>
              </a:rPr>
              <a:t>policies</a:t>
            </a:r>
            <a:r>
              <a:rPr lang="fr-CH" sz="1400" dirty="0">
                <a:solidFill>
                  <a:srgbClr val="1E2DBE"/>
                </a:solidFill>
              </a:rPr>
              <a:t>, </a:t>
            </a:r>
            <a:r>
              <a:rPr lang="fr-CH" sz="1400" dirty="0" err="1">
                <a:solidFill>
                  <a:srgbClr val="1E2DBE"/>
                </a:solidFill>
              </a:rPr>
              <a:t>including</a:t>
            </a:r>
            <a:r>
              <a:rPr lang="fr-CH" sz="1400" dirty="0">
                <a:solidFill>
                  <a:srgbClr val="1E2DBE"/>
                </a:solidFill>
              </a:rPr>
              <a:t> </a:t>
            </a:r>
            <a:r>
              <a:rPr lang="fr-CH" sz="1400" dirty="0" err="1">
                <a:solidFill>
                  <a:srgbClr val="1E2DBE"/>
                </a:solidFill>
              </a:rPr>
              <a:t>employment</a:t>
            </a:r>
            <a:r>
              <a:rPr lang="fr-CH" sz="1400" dirty="0">
                <a:solidFill>
                  <a:srgbClr val="1E2DBE"/>
                </a:solidFill>
              </a:rPr>
              <a:t>, </a:t>
            </a:r>
            <a:r>
              <a:rPr lang="fr-CH" sz="1400" dirty="0" err="1">
                <a:solidFill>
                  <a:srgbClr val="1E2DBE"/>
                </a:solidFill>
              </a:rPr>
              <a:t>macro-economic</a:t>
            </a:r>
            <a:r>
              <a:rPr lang="fr-CH" sz="1400" dirty="0">
                <a:solidFill>
                  <a:srgbClr val="1E2DBE"/>
                </a:solidFill>
              </a:rPr>
              <a:t> and fiscal </a:t>
            </a:r>
            <a:r>
              <a:rPr lang="fr-CH" sz="1400" dirty="0" err="1">
                <a:solidFill>
                  <a:srgbClr val="1E2DBE"/>
                </a:solidFill>
              </a:rPr>
              <a:t>policies</a:t>
            </a:r>
            <a:r>
              <a:rPr lang="fr-CH" sz="1400" dirty="0">
                <a:solidFill>
                  <a:srgbClr val="1E2DBE"/>
                </a:solidFill>
              </a:rPr>
              <a:t>, as </a:t>
            </a:r>
            <a:r>
              <a:rPr lang="fr-CH" sz="1400" dirty="0" err="1">
                <a:solidFill>
                  <a:srgbClr val="1E2DBE"/>
                </a:solidFill>
              </a:rPr>
              <a:t>well</a:t>
            </a:r>
            <a:r>
              <a:rPr lang="fr-CH" sz="1400" dirty="0">
                <a:solidFill>
                  <a:srgbClr val="1E2DBE"/>
                </a:solidFill>
              </a:rPr>
              <a:t> as </a:t>
            </a:r>
            <a:r>
              <a:rPr lang="fr-CH" sz="1400" dirty="0" err="1">
                <a:solidFill>
                  <a:srgbClr val="1E2DBE"/>
                </a:solidFill>
              </a:rPr>
              <a:t>policies</a:t>
            </a:r>
            <a:r>
              <a:rPr lang="fr-CH" sz="1400" dirty="0">
                <a:solidFill>
                  <a:srgbClr val="1E2DBE"/>
                </a:solidFill>
              </a:rPr>
              <a:t> to support transitions </a:t>
            </a:r>
            <a:r>
              <a:rPr lang="fr-CH" sz="1400" dirty="0" err="1">
                <a:solidFill>
                  <a:srgbClr val="1E2DBE"/>
                </a:solidFill>
              </a:rPr>
              <a:t>from</a:t>
            </a:r>
            <a:r>
              <a:rPr lang="fr-CH" sz="1400" dirty="0">
                <a:solidFill>
                  <a:srgbClr val="1E2DBE"/>
                </a:solidFill>
              </a:rPr>
              <a:t> the </a:t>
            </a:r>
            <a:r>
              <a:rPr lang="fr-CH" sz="1400" dirty="0" err="1">
                <a:solidFill>
                  <a:srgbClr val="1E2DBE"/>
                </a:solidFill>
              </a:rPr>
              <a:t>informal</a:t>
            </a:r>
            <a:r>
              <a:rPr lang="fr-CH" sz="1400" dirty="0">
                <a:solidFill>
                  <a:srgbClr val="1E2DBE"/>
                </a:solidFill>
              </a:rPr>
              <a:t> to the </a:t>
            </a:r>
            <a:r>
              <a:rPr lang="fr-CH" sz="1400" dirty="0" err="1">
                <a:solidFill>
                  <a:srgbClr val="1E2DBE"/>
                </a:solidFill>
              </a:rPr>
              <a:t>formal</a:t>
            </a:r>
            <a:r>
              <a:rPr lang="fr-CH" sz="1400" dirty="0">
                <a:solidFill>
                  <a:srgbClr val="1E2DBE"/>
                </a:solidFill>
              </a:rPr>
              <a:t> </a:t>
            </a:r>
            <a:r>
              <a:rPr lang="fr-CH" sz="1400" dirty="0" err="1">
                <a:solidFill>
                  <a:srgbClr val="1E2DBE"/>
                </a:solidFill>
              </a:rPr>
              <a:t>economy</a:t>
            </a:r>
            <a:r>
              <a:rPr lang="fr-CH" sz="1400" dirty="0">
                <a:solidFill>
                  <a:srgbClr val="1E2DBE"/>
                </a:solidFill>
              </a:rPr>
              <a:t>. </a:t>
            </a:r>
            <a:endParaRPr lang="en-GB" sz="1400" dirty="0">
              <a:solidFill>
                <a:srgbClr val="1E2DBE"/>
              </a:solidFill>
            </a:endParaRPr>
          </a:p>
          <a:p>
            <a:pPr marL="723900" lvl="2" indent="-3683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endParaRPr lang="fr-CH" sz="1400" dirty="0">
              <a:solidFill>
                <a:srgbClr val="1E2DBE"/>
              </a:solidFill>
            </a:endParaRP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endParaRPr lang="en-GB" sz="1400" dirty="0">
              <a:solidFill>
                <a:srgbClr val="1E2DB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1667" t="44856" r="34405" b="10763"/>
          <a:stretch/>
        </p:blipFill>
        <p:spPr>
          <a:xfrm>
            <a:off x="5430593" y="35900"/>
            <a:ext cx="6761407" cy="4269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25438"/>
          <a:stretch/>
        </p:blipFill>
        <p:spPr>
          <a:xfrm>
            <a:off x="7122592" y="4559655"/>
            <a:ext cx="2287613" cy="158340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253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120" y="1314914"/>
            <a:ext cx="11588391" cy="72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800" dirty="0"/>
              <a:t>Social protection at the cross-roads:</a:t>
            </a:r>
            <a:br>
              <a:rPr lang="en-GB" sz="1800" dirty="0"/>
            </a:br>
            <a:r>
              <a:rPr lang="en-GB" sz="1800" dirty="0"/>
              <a:t>Taking the ‘high road’ towards </a:t>
            </a:r>
            <a:br>
              <a:rPr lang="en-GB" sz="1800" dirty="0"/>
            </a:br>
            <a:r>
              <a:rPr lang="en-GB" sz="1800" dirty="0"/>
              <a:t>universal social protection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56227C0-AD57-4F9B-BAE3-EEFB0D0EE427}" type="slidenum">
              <a:rPr lang="en-GB" smtClean="0"/>
              <a:pPr algn="l"/>
              <a:t>2</a:t>
            </a:fld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90538" y="2388062"/>
            <a:ext cx="5164028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dirty="0">
                <a:solidFill>
                  <a:srgbClr val="1E2DBE"/>
                </a:solidFill>
              </a:rPr>
              <a:t>Social protection has played a key role in the COVID-19 policy response as </a:t>
            </a:r>
            <a:r>
              <a:rPr lang="en-GB" sz="1500" b="1" dirty="0">
                <a:solidFill>
                  <a:srgbClr val="1E2DBE"/>
                </a:solidFill>
              </a:rPr>
              <a:t>stabilizer </a:t>
            </a:r>
            <a:r>
              <a:rPr lang="en-GB" sz="1500" dirty="0">
                <a:solidFill>
                  <a:srgbClr val="1E2DBE"/>
                </a:solidFill>
              </a:rPr>
              <a:t>to protect </a:t>
            </a:r>
            <a:r>
              <a:rPr lang="en-GB" sz="1500" b="1" dirty="0">
                <a:solidFill>
                  <a:srgbClr val="1E2DBE"/>
                </a:solidFill>
              </a:rPr>
              <a:t>people’s health, jobs and incomes</a:t>
            </a:r>
            <a:r>
              <a:rPr lang="en-GB" sz="1500" dirty="0">
                <a:solidFill>
                  <a:srgbClr val="1E2DBE"/>
                </a:solidFill>
              </a:rPr>
              <a:t>.</a:t>
            </a: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b="1" dirty="0">
                <a:solidFill>
                  <a:srgbClr val="1E2DBE"/>
                </a:solidFill>
              </a:rPr>
              <a:t>Unique policy window </a:t>
            </a:r>
            <a:r>
              <a:rPr lang="en-GB" sz="1500" dirty="0">
                <a:solidFill>
                  <a:srgbClr val="1E2DBE"/>
                </a:solidFill>
              </a:rPr>
              <a:t>for making the right choices regarding the </a:t>
            </a:r>
            <a:r>
              <a:rPr lang="en-GB" sz="1500" b="1" dirty="0">
                <a:solidFill>
                  <a:srgbClr val="1E2DBE"/>
                </a:solidFill>
              </a:rPr>
              <a:t>future</a:t>
            </a:r>
            <a:r>
              <a:rPr lang="en-GB" sz="1500" dirty="0">
                <a:solidFill>
                  <a:srgbClr val="1E2DBE"/>
                </a:solidFill>
              </a:rPr>
              <a:t> of their social protection systems.</a:t>
            </a:r>
          </a:p>
          <a:p>
            <a:pPr marL="850900" lvl="3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b="1" dirty="0">
                <a:solidFill>
                  <a:srgbClr val="1E2DBE"/>
                </a:solidFill>
              </a:rPr>
              <a:t>“high-road” </a:t>
            </a:r>
            <a:r>
              <a:rPr lang="en-GB" sz="1500" dirty="0">
                <a:solidFill>
                  <a:srgbClr val="1E2DBE"/>
                </a:solidFill>
              </a:rPr>
              <a:t>strategy of investments in universal social protection systems.</a:t>
            </a:r>
          </a:p>
          <a:p>
            <a:pPr marL="850900" lvl="3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b="1" dirty="0">
                <a:solidFill>
                  <a:srgbClr val="1E2DBE"/>
                </a:solidFill>
              </a:rPr>
              <a:t>“low-road” </a:t>
            </a:r>
            <a:r>
              <a:rPr lang="en-GB" sz="1500" dirty="0">
                <a:solidFill>
                  <a:srgbClr val="1E2DBE"/>
                </a:solidFill>
              </a:rPr>
              <a:t>approach of minimalist social protection policies and fiscal consolidation.</a:t>
            </a: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dirty="0">
                <a:solidFill>
                  <a:srgbClr val="1E2DBE"/>
                </a:solidFill>
              </a:rPr>
              <a:t>Universal social protection is at the core of a </a:t>
            </a:r>
            <a:br>
              <a:rPr lang="en-GB" sz="1500" dirty="0">
                <a:solidFill>
                  <a:srgbClr val="1E2DBE"/>
                </a:solidFill>
              </a:rPr>
            </a:br>
            <a:r>
              <a:rPr lang="en-GB" sz="1500" b="1" dirty="0">
                <a:solidFill>
                  <a:srgbClr val="1E2DBE"/>
                </a:solidFill>
              </a:rPr>
              <a:t>human-centred recovery</a:t>
            </a:r>
            <a:r>
              <a:rPr lang="en-GB" sz="1500" dirty="0">
                <a:solidFill>
                  <a:srgbClr val="1E2DBE"/>
                </a:solidFill>
              </a:rPr>
              <a:t>, ensuring that </a:t>
            </a:r>
            <a:br>
              <a:rPr lang="en-GB" sz="1500" dirty="0">
                <a:solidFill>
                  <a:srgbClr val="1E2DBE"/>
                </a:solidFill>
              </a:rPr>
            </a:br>
            <a:r>
              <a:rPr lang="en-GB" sz="1500" dirty="0">
                <a:solidFill>
                  <a:srgbClr val="1E2DBE"/>
                </a:solidFill>
              </a:rPr>
              <a:t>workers in all types of employment enjoy adequate and comprehensive social protection, financed in a sustainable and equitable way based on solidarity.</a:t>
            </a:r>
            <a:endParaRPr lang="en-US" sz="1500" b="1" i="1" dirty="0">
              <a:solidFill>
                <a:srgbClr val="230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303" y="307732"/>
            <a:ext cx="6295698" cy="65502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96303" y="0"/>
            <a:ext cx="6295697" cy="307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766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1423195"/>
            <a:ext cx="11210924" cy="406230"/>
          </a:xfrm>
        </p:spPr>
        <p:txBody>
          <a:bodyPr/>
          <a:lstStyle/>
          <a:p>
            <a:r>
              <a:rPr lang="en-GB" dirty="0"/>
              <a:t>The case for investing in social protection</a:t>
            </a:r>
            <a:br>
              <a:rPr lang="en-GB" dirty="0"/>
            </a:b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20</a:t>
            </a:fld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90538" y="2362200"/>
            <a:ext cx="547712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dirty="0">
                <a:solidFill>
                  <a:srgbClr val="1E2DBE"/>
                </a:solidFill>
              </a:rPr>
              <a:t>The </a:t>
            </a:r>
            <a:r>
              <a:rPr lang="en-GB" sz="1400" b="1" dirty="0">
                <a:solidFill>
                  <a:srgbClr val="1E2DBE"/>
                </a:solidFill>
              </a:rPr>
              <a:t>financing gap </a:t>
            </a:r>
            <a:r>
              <a:rPr lang="en-GB" sz="1400" dirty="0">
                <a:solidFill>
                  <a:srgbClr val="1E2DBE"/>
                </a:solidFill>
              </a:rPr>
              <a:t>in social protection urgently needs to be closed to ensure at least minimum provision for all - a </a:t>
            </a:r>
            <a:r>
              <a:rPr lang="en-GB" sz="1400" b="1" dirty="0">
                <a:solidFill>
                  <a:srgbClr val="1E2DBE"/>
                </a:solidFill>
              </a:rPr>
              <a:t>social protection floor</a:t>
            </a:r>
            <a:r>
              <a:rPr lang="en-GB" sz="1400" dirty="0">
                <a:solidFill>
                  <a:srgbClr val="1E2DBE"/>
                </a:solidFill>
              </a:rPr>
              <a:t>. </a:t>
            </a: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CH" sz="1400" b="1" dirty="0" err="1">
                <a:solidFill>
                  <a:srgbClr val="1E2DBE"/>
                </a:solidFill>
              </a:rPr>
              <a:t>Investments</a:t>
            </a:r>
            <a:r>
              <a:rPr lang="fr-CH" sz="1400" b="1" dirty="0">
                <a:solidFill>
                  <a:srgbClr val="1E2DBE"/>
                </a:solidFill>
              </a:rPr>
              <a:t> in social protection </a:t>
            </a:r>
            <a:r>
              <a:rPr lang="fr-CH" sz="1400" dirty="0">
                <a:solidFill>
                  <a:srgbClr val="1E2DBE"/>
                </a:solidFill>
              </a:rPr>
              <a:t>are key to </a:t>
            </a:r>
            <a:r>
              <a:rPr lang="fr-CH" sz="1400" dirty="0" err="1">
                <a:solidFill>
                  <a:srgbClr val="1E2DBE"/>
                </a:solidFill>
              </a:rPr>
              <a:t>reducing</a:t>
            </a:r>
            <a:r>
              <a:rPr lang="fr-CH" sz="1400" dirty="0">
                <a:solidFill>
                  <a:srgbClr val="1E2DBE"/>
                </a:solidFill>
              </a:rPr>
              <a:t> and </a:t>
            </a:r>
            <a:r>
              <a:rPr lang="fr-CH" sz="1400" dirty="0" err="1">
                <a:solidFill>
                  <a:srgbClr val="1E2DBE"/>
                </a:solidFill>
              </a:rPr>
              <a:t>preventing</a:t>
            </a:r>
            <a:r>
              <a:rPr lang="fr-CH" sz="1400" dirty="0">
                <a:solidFill>
                  <a:srgbClr val="1E2DBE"/>
                </a:solidFill>
              </a:rPr>
              <a:t> </a:t>
            </a:r>
            <a:r>
              <a:rPr lang="fr-CH" sz="1400" dirty="0" err="1">
                <a:solidFill>
                  <a:srgbClr val="1E2DBE"/>
                </a:solidFill>
              </a:rPr>
              <a:t>poverty</a:t>
            </a:r>
            <a:r>
              <a:rPr lang="fr-CH" sz="1400" dirty="0">
                <a:solidFill>
                  <a:srgbClr val="1E2DBE"/>
                </a:solidFill>
              </a:rPr>
              <a:t> and </a:t>
            </a:r>
            <a:r>
              <a:rPr lang="fr-CH" sz="1400" dirty="0" err="1">
                <a:solidFill>
                  <a:srgbClr val="1E2DBE"/>
                </a:solidFill>
              </a:rPr>
              <a:t>vulnerability</a:t>
            </a:r>
            <a:endParaRPr lang="en-GB" sz="1400" dirty="0">
              <a:solidFill>
                <a:srgbClr val="1E2DBE"/>
              </a:solidFill>
            </a:endParaRP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CH" sz="1400" b="1" dirty="0">
                <a:solidFill>
                  <a:srgbClr val="1E2DBE"/>
                </a:solidFill>
              </a:rPr>
              <a:t>International support </a:t>
            </a:r>
            <a:r>
              <a:rPr lang="fr-CH" sz="1400" dirty="0" err="1">
                <a:solidFill>
                  <a:srgbClr val="1E2DBE"/>
                </a:solidFill>
              </a:rPr>
              <a:t>is</a:t>
            </a:r>
            <a:r>
              <a:rPr lang="fr-CH" sz="1400" dirty="0">
                <a:solidFill>
                  <a:srgbClr val="1E2DBE"/>
                </a:solidFill>
              </a:rPr>
              <a:t> </a:t>
            </a:r>
            <a:r>
              <a:rPr lang="fr-CH" sz="1400" dirty="0" err="1">
                <a:solidFill>
                  <a:srgbClr val="1E2DBE"/>
                </a:solidFill>
              </a:rPr>
              <a:t>necessary</a:t>
            </a:r>
            <a:r>
              <a:rPr lang="fr-CH" sz="1400" dirty="0">
                <a:solidFill>
                  <a:srgbClr val="1E2DBE"/>
                </a:solidFill>
              </a:rPr>
              <a:t> to support </a:t>
            </a:r>
            <a:r>
              <a:rPr lang="fr-CH" sz="1400" dirty="0" err="1">
                <a:solidFill>
                  <a:srgbClr val="1E2DBE"/>
                </a:solidFill>
              </a:rPr>
              <a:t>low-income</a:t>
            </a:r>
            <a:r>
              <a:rPr lang="fr-CH" sz="1400" dirty="0">
                <a:solidFill>
                  <a:srgbClr val="1E2DBE"/>
                </a:solidFill>
              </a:rPr>
              <a:t> countries in building up </a:t>
            </a:r>
            <a:r>
              <a:rPr lang="fr-CH" sz="1400" dirty="0" err="1">
                <a:solidFill>
                  <a:srgbClr val="1E2DBE"/>
                </a:solidFill>
              </a:rPr>
              <a:t>their</a:t>
            </a:r>
            <a:r>
              <a:rPr lang="fr-CH" sz="1400" dirty="0">
                <a:solidFill>
                  <a:srgbClr val="1E2DBE"/>
                </a:solidFill>
              </a:rPr>
              <a:t> social protection </a:t>
            </a:r>
            <a:r>
              <a:rPr lang="fr-CH" sz="1400" dirty="0" err="1">
                <a:solidFill>
                  <a:srgbClr val="1E2DBE"/>
                </a:solidFill>
              </a:rPr>
              <a:t>systems</a:t>
            </a:r>
            <a:r>
              <a:rPr lang="fr-CH" sz="1400" dirty="0">
                <a:solidFill>
                  <a:srgbClr val="1E2DBE"/>
                </a:solidFill>
              </a:rPr>
              <a:t> </a:t>
            </a: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CH" sz="1400" b="1" dirty="0">
                <a:solidFill>
                  <a:srgbClr val="1E2DBE"/>
                </a:solidFill>
              </a:rPr>
              <a:t>17 trillion USD </a:t>
            </a:r>
            <a:r>
              <a:rPr lang="fr-CH" sz="1400" dirty="0" err="1">
                <a:solidFill>
                  <a:srgbClr val="1E2DBE"/>
                </a:solidFill>
              </a:rPr>
              <a:t>mobilised</a:t>
            </a:r>
            <a:r>
              <a:rPr lang="fr-CH" sz="1400" dirty="0">
                <a:solidFill>
                  <a:srgbClr val="1E2DBE"/>
                </a:solidFill>
              </a:rPr>
              <a:t> in global fiscal stimulus </a:t>
            </a:r>
            <a:r>
              <a:rPr lang="fr-CH" sz="1400" dirty="0" err="1">
                <a:solidFill>
                  <a:srgbClr val="1E2DBE"/>
                </a:solidFill>
              </a:rPr>
              <a:t>response</a:t>
            </a:r>
            <a:endParaRPr lang="fr-CH" sz="1400" dirty="0">
              <a:solidFill>
                <a:srgbClr val="1E2DBE"/>
              </a:solidFill>
            </a:endParaRP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endParaRPr lang="en-GB" sz="1400" dirty="0">
              <a:solidFill>
                <a:srgbClr val="1E2DB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3107" b="51397"/>
          <a:stretch/>
        </p:blipFill>
        <p:spPr>
          <a:xfrm>
            <a:off x="2190306" y="4644915"/>
            <a:ext cx="1280735" cy="1339239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3214" t="24667" r="18691" b="10952"/>
          <a:stretch/>
        </p:blipFill>
        <p:spPr>
          <a:xfrm>
            <a:off x="6471138" y="2021753"/>
            <a:ext cx="5720862" cy="39624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50607"/>
          <a:stretch/>
        </p:blipFill>
        <p:spPr>
          <a:xfrm>
            <a:off x="3595708" y="4613378"/>
            <a:ext cx="2750763" cy="1370776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58278" b="51397"/>
          <a:stretch/>
        </p:blipFill>
        <p:spPr>
          <a:xfrm>
            <a:off x="982059" y="4644915"/>
            <a:ext cx="1139503" cy="13392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594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1434644"/>
            <a:ext cx="6634162" cy="720000"/>
          </a:xfrm>
        </p:spPr>
        <p:txBody>
          <a:bodyPr/>
          <a:lstStyle/>
          <a:p>
            <a:r>
              <a:rPr lang="en-GB" sz="2200" dirty="0"/>
              <a:t>What is needed to take a high road towards universal social protection?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538" y="2253343"/>
            <a:ext cx="6319336" cy="3528060"/>
          </a:xfrm>
        </p:spPr>
        <p:txBody>
          <a:bodyPr/>
          <a:lstStyle/>
          <a:p>
            <a:pPr marL="107950" lvl="2" indent="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None/>
            </a:pPr>
            <a:r>
              <a:rPr lang="en-GB" b="1" dirty="0">
                <a:solidFill>
                  <a:srgbClr val="FF0000"/>
                </a:solidFill>
              </a:rPr>
              <a:t>Priority</a:t>
            </a:r>
            <a:r>
              <a:rPr lang="fr-CH" b="1" dirty="0">
                <a:solidFill>
                  <a:srgbClr val="FF0000"/>
                </a:solidFill>
              </a:rPr>
              <a:t> actions</a:t>
            </a:r>
            <a:endParaRPr lang="en-GB" b="1" dirty="0">
              <a:solidFill>
                <a:srgbClr val="FF0000"/>
              </a:solidFill>
            </a:endParaRP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r>
              <a:rPr lang="en-GB" sz="1400" dirty="0">
                <a:solidFill>
                  <a:srgbClr val="1E2DBE"/>
                </a:solidFill>
              </a:rPr>
              <a:t>Social protection policies should be </a:t>
            </a:r>
            <a:r>
              <a:rPr lang="en-GB" sz="1400" b="1" dirty="0">
                <a:solidFill>
                  <a:srgbClr val="1E2DBE"/>
                </a:solidFill>
              </a:rPr>
              <a:t>reinforced</a:t>
            </a:r>
            <a:r>
              <a:rPr lang="en-GB" sz="1400" dirty="0">
                <a:solidFill>
                  <a:srgbClr val="1E2DBE"/>
                </a:solidFill>
              </a:rPr>
              <a:t>, </a:t>
            </a:r>
            <a:r>
              <a:rPr lang="en-GB" sz="1400" b="1" dirty="0">
                <a:solidFill>
                  <a:srgbClr val="1E2DBE"/>
                </a:solidFill>
              </a:rPr>
              <a:t>guided by international social security standards </a:t>
            </a:r>
            <a:r>
              <a:rPr lang="en-GB" sz="1400" dirty="0">
                <a:solidFill>
                  <a:srgbClr val="1E2DBE"/>
                </a:solidFill>
              </a:rPr>
              <a:t>and supported by effective social dialogue.</a:t>
            </a: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r>
              <a:rPr lang="en-GB" sz="1400" b="1" dirty="0">
                <a:solidFill>
                  <a:srgbClr val="1E2DBE"/>
                </a:solidFill>
              </a:rPr>
              <a:t>Coverage and adequacy gaps must be closed</a:t>
            </a:r>
            <a:r>
              <a:rPr lang="en-GB" sz="1400" dirty="0">
                <a:solidFill>
                  <a:srgbClr val="1E2DBE"/>
                </a:solidFill>
              </a:rPr>
              <a:t>; especially </a:t>
            </a:r>
            <a:br>
              <a:rPr lang="en-GB" sz="1400" dirty="0">
                <a:solidFill>
                  <a:srgbClr val="1E2DBE"/>
                </a:solidFill>
              </a:rPr>
            </a:br>
            <a:r>
              <a:rPr lang="en-GB" sz="1400" dirty="0">
                <a:solidFill>
                  <a:srgbClr val="1E2DBE"/>
                </a:solidFill>
              </a:rPr>
              <a:t>for women, workers in the informal economy and migrants.</a:t>
            </a: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r>
              <a:rPr lang="en-GB" sz="1400" b="1" dirty="0">
                <a:solidFill>
                  <a:srgbClr val="1E2DBE"/>
                </a:solidFill>
              </a:rPr>
              <a:t>Adequate protection </a:t>
            </a:r>
            <a:r>
              <a:rPr lang="en-GB" sz="1400" dirty="0">
                <a:solidFill>
                  <a:srgbClr val="1E2DBE"/>
                </a:solidFill>
              </a:rPr>
              <a:t>should be extended to all, including workers in all types of employment, to:</a:t>
            </a:r>
          </a:p>
          <a:p>
            <a:pPr marL="80645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r>
              <a:rPr lang="fr-CH" sz="1400" dirty="0">
                <a:solidFill>
                  <a:srgbClr val="1E2DBE"/>
                </a:solidFill>
              </a:rPr>
              <a:t>reduce their </a:t>
            </a:r>
            <a:r>
              <a:rPr lang="fr-CH" sz="1400" b="1" dirty="0">
                <a:solidFill>
                  <a:srgbClr val="1E2DBE"/>
                </a:solidFill>
              </a:rPr>
              <a:t>vulnerability</a:t>
            </a:r>
            <a:r>
              <a:rPr lang="fr-CH" sz="1400" dirty="0">
                <a:solidFill>
                  <a:srgbClr val="1E2DBE"/>
                </a:solidFill>
              </a:rPr>
              <a:t> and enable them to </a:t>
            </a:r>
            <a:r>
              <a:rPr lang="fr-CH" sz="1400" b="1" dirty="0">
                <a:solidFill>
                  <a:srgbClr val="1E2DBE"/>
                </a:solidFill>
              </a:rPr>
              <a:t>seize opportunities;</a:t>
            </a:r>
            <a:endParaRPr lang="en-GB" sz="1400" b="1" dirty="0">
              <a:solidFill>
                <a:srgbClr val="1E2DBE"/>
              </a:solidFill>
            </a:endParaRPr>
          </a:p>
          <a:p>
            <a:pPr marL="80645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r>
              <a:rPr lang="en-GB" sz="1400" dirty="0">
                <a:solidFill>
                  <a:srgbClr val="1E2DBE"/>
                </a:solidFill>
              </a:rPr>
              <a:t>support </a:t>
            </a:r>
            <a:r>
              <a:rPr lang="en-GB" sz="1400" b="1" dirty="0">
                <a:solidFill>
                  <a:srgbClr val="1E2DBE"/>
                </a:solidFill>
              </a:rPr>
              <a:t>their life and work transitions;</a:t>
            </a:r>
            <a:endParaRPr lang="en-GB" sz="1400" dirty="0">
              <a:solidFill>
                <a:srgbClr val="1E2DBE"/>
              </a:solidFill>
            </a:endParaRPr>
          </a:p>
          <a:p>
            <a:pPr marL="80645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r>
              <a:rPr lang="en-GB" sz="1400" dirty="0">
                <a:solidFill>
                  <a:srgbClr val="1E2DBE"/>
                </a:solidFill>
              </a:rPr>
              <a:t>help them to </a:t>
            </a:r>
            <a:r>
              <a:rPr lang="en-GB" sz="1400" b="1" dirty="0">
                <a:solidFill>
                  <a:srgbClr val="1E2DBE"/>
                </a:solidFill>
              </a:rPr>
              <a:t>better navigate the future of work</a:t>
            </a:r>
            <a:r>
              <a:rPr lang="en-GB" sz="1400" dirty="0">
                <a:solidFill>
                  <a:srgbClr val="1E2DBE"/>
                </a:solidFill>
              </a:rPr>
              <a:t>.</a:t>
            </a: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r>
              <a:rPr lang="en-GB" sz="1400" dirty="0">
                <a:solidFill>
                  <a:srgbClr val="1E2DBE"/>
                </a:solidFill>
              </a:rPr>
              <a:t>Social protection is essential to support </a:t>
            </a:r>
            <a:r>
              <a:rPr lang="en-GB" sz="1400" b="1" dirty="0">
                <a:solidFill>
                  <a:srgbClr val="1E2DBE"/>
                </a:solidFill>
              </a:rPr>
              <a:t>a just transition to a green economy.</a:t>
            </a:r>
            <a:endParaRPr lang="en-GB" sz="1400" dirty="0">
              <a:solidFill>
                <a:srgbClr val="1E2DBE"/>
              </a:solidFill>
            </a:endParaRP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r>
              <a:rPr lang="en-GB" sz="1400" dirty="0">
                <a:solidFill>
                  <a:srgbClr val="1E2DBE"/>
                </a:solidFill>
              </a:rPr>
              <a:t>Investing in universal social protection is the </a:t>
            </a:r>
            <a:r>
              <a:rPr lang="en-GB" sz="1400" b="1" dirty="0">
                <a:solidFill>
                  <a:srgbClr val="1E2DBE"/>
                </a:solidFill>
              </a:rPr>
              <a:t>ethical and rational choice</a:t>
            </a:r>
            <a:r>
              <a:rPr lang="en-GB" sz="1400" dirty="0">
                <a:solidFill>
                  <a:srgbClr val="1E2DBE"/>
                </a:solidFill>
              </a:rPr>
              <a:t> for a better future.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21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587" y="1842014"/>
            <a:ext cx="4520564" cy="47033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47586" y="1583140"/>
            <a:ext cx="4520565" cy="258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752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9676" y="1754869"/>
            <a:ext cx="572463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83820" lvl="0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>
                <a:tab pos="323850" algn="l"/>
              </a:tabLst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9050" y="1004237"/>
            <a:ext cx="885621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 Unicode MS"/>
                <a:cs typeface="Times New Roman" panose="02020603050405020304" pitchFamily="18" charset="0"/>
              </a:rPr>
              <a:t>COVID-19 crisis response: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Arial Unicode MS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Tx/>
              <a:buFont typeface="Wingdings 3" panose="05040102010807070707" pitchFamily="18" charset="2"/>
              <a:buChar char=""/>
              <a:tabLst/>
              <a:defRPr/>
            </a:pPr>
            <a:r>
              <a:rPr lang="fr-CH" sz="1300" dirty="0">
                <a:solidFill>
                  <a:schemeClr val="accent1"/>
                </a:solidFill>
                <a:ea typeface="Arial Unicode MS"/>
                <a:hlinkClick r:id="rId3"/>
              </a:rPr>
              <a:t>ILO portal on social protection responses to COVID-19</a:t>
            </a:r>
            <a:r>
              <a:rPr lang="fr-CH" sz="1300" dirty="0">
                <a:solidFill>
                  <a:schemeClr val="accent1"/>
                </a:solidFill>
                <a:ea typeface="Arial Unicode MS"/>
              </a:rPr>
              <a:t>, </a:t>
            </a:r>
            <a:r>
              <a:rPr lang="fr-CH" sz="1300" dirty="0">
                <a:ea typeface="Arial Unicode MS"/>
              </a:rPr>
              <a:t>including</a:t>
            </a:r>
          </a:p>
          <a:p>
            <a:pPr marL="800100" lvl="1" indent="-3429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Font typeface="Wingdings 3" panose="05040102010807070707" pitchFamily="18" charset="2"/>
              <a:buChar char=""/>
              <a:defRPr/>
            </a:pPr>
            <a:r>
              <a:rPr lang="en-US" sz="1300" dirty="0">
                <a:solidFill>
                  <a:srgbClr val="1E2DBE"/>
                </a:solidFill>
              </a:rPr>
              <a:t>Spotlight briefs: </a:t>
            </a:r>
            <a:r>
              <a:rPr lang="en-US" sz="1300" dirty="0">
                <a:solidFill>
                  <a:srgbClr val="1E2DBE"/>
                </a:solidFill>
                <a:hlinkClick r:id="rId4"/>
              </a:rPr>
              <a:t>Extending social protection to informal workers in the COVID-19 crisis</a:t>
            </a:r>
            <a:r>
              <a:rPr lang="en-US" sz="1300" dirty="0">
                <a:solidFill>
                  <a:srgbClr val="1E2DBE"/>
                </a:solidFill>
              </a:rPr>
              <a:t>; </a:t>
            </a:r>
            <a:br>
              <a:rPr lang="en-US" sz="1300" dirty="0">
                <a:solidFill>
                  <a:srgbClr val="1E2DBE"/>
                </a:solidFill>
              </a:rPr>
            </a:br>
            <a:r>
              <a:rPr lang="en-US" sz="1300" dirty="0">
                <a:solidFill>
                  <a:srgbClr val="1E2DBE"/>
                </a:solidFill>
                <a:hlinkClick r:id="rId5"/>
              </a:rPr>
              <a:t>Unemployment protection in the COVID-19 crisis</a:t>
            </a:r>
            <a:r>
              <a:rPr lang="en-US" sz="1300" dirty="0">
                <a:solidFill>
                  <a:srgbClr val="1E2DBE"/>
                </a:solidFill>
              </a:rPr>
              <a:t>; </a:t>
            </a:r>
            <a:r>
              <a:rPr lang="en-US" sz="1300" dirty="0">
                <a:solidFill>
                  <a:srgbClr val="1E2DBE"/>
                </a:solidFill>
                <a:hlinkClick r:id="rId6"/>
              </a:rPr>
              <a:t>Sickness benefits during sick leave and quarantine</a:t>
            </a:r>
            <a:r>
              <a:rPr lang="en-US" sz="1300" dirty="0">
                <a:solidFill>
                  <a:srgbClr val="1E2DBE"/>
                </a:solidFill>
              </a:rPr>
              <a:t>; </a:t>
            </a:r>
          </a:p>
          <a:p>
            <a:pPr marL="800100" lvl="1" indent="-3429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Font typeface="Wingdings 3" panose="05040102010807070707" pitchFamily="18" charset="2"/>
              <a:buChar char=""/>
              <a:defRPr/>
            </a:pPr>
            <a:r>
              <a:rPr lang="en-US" sz="1300" dirty="0">
                <a:solidFill>
                  <a:srgbClr val="1E2DBE"/>
                </a:solidFill>
              </a:rPr>
              <a:t>Data dashboard: </a:t>
            </a:r>
            <a:r>
              <a:rPr lang="en-US" sz="1300" dirty="0">
                <a:solidFill>
                  <a:srgbClr val="1E2DBE"/>
                </a:solidFill>
                <a:hlinkClick r:id="rId7"/>
              </a:rPr>
              <a:t>Social Protection Monitor</a:t>
            </a:r>
            <a:endParaRPr lang="en-US" sz="1300" dirty="0">
              <a:solidFill>
                <a:srgbClr val="1E2DBE"/>
              </a:solidFill>
            </a:endParaRPr>
          </a:p>
          <a:p>
            <a:pPr marL="800100" lvl="1" indent="-3429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Font typeface="Wingdings 3" panose="05040102010807070707" pitchFamily="18" charset="2"/>
              <a:buChar char=""/>
              <a:defRPr/>
            </a:pPr>
            <a:r>
              <a:rPr lang="en-US" sz="1300" dirty="0">
                <a:solidFill>
                  <a:srgbClr val="1E2DBE"/>
                </a:solidFill>
              </a:rPr>
              <a:t>Costing tool: </a:t>
            </a:r>
            <a:r>
              <a:rPr lang="en-US" sz="1300" u="sng" dirty="0">
                <a:solidFill>
                  <a:srgbClr val="1E2DBE"/>
                </a:solidFill>
                <a:hlinkClick r:id="rId8"/>
              </a:rPr>
              <a:t>Rapid Social Protection Calculator for COVID-19</a:t>
            </a:r>
            <a:endParaRPr lang="en-US" sz="1300" u="sng" dirty="0">
              <a:solidFill>
                <a:srgbClr val="1E2DBE"/>
              </a:solidFill>
            </a:endParaRPr>
          </a:p>
          <a:p>
            <a:pPr marL="342900" indent="-3429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Font typeface="Wingdings 3" panose="05040102010807070707" pitchFamily="18" charset="2"/>
              <a:buChar char=""/>
            </a:pPr>
            <a:r>
              <a:rPr lang="fr-CH" sz="1300" dirty="0">
                <a:solidFill>
                  <a:schemeClr val="accent1"/>
                </a:solidFill>
                <a:ea typeface="Arial Unicode MS"/>
                <a:hlinkClick r:id="rId9" action="ppaction://hlinkfile"/>
              </a:rPr>
              <a:t>ILO portal on COVID-19 and the world of </a:t>
            </a:r>
            <a:r>
              <a:rPr lang="en-GB" sz="1300" dirty="0">
                <a:solidFill>
                  <a:schemeClr val="accent1"/>
                </a:solidFill>
                <a:ea typeface="Arial Unicode MS"/>
                <a:hlinkClick r:id="rId9" action="ppaction://hlinkfile"/>
              </a:rPr>
              <a:t>work</a:t>
            </a:r>
            <a:endParaRPr lang="en-GB" sz="1300" dirty="0">
              <a:solidFill>
                <a:schemeClr val="accent1"/>
              </a:solidFill>
              <a:ea typeface="Arial Unicode MS"/>
            </a:endParaRPr>
          </a:p>
          <a:p>
            <a:pPr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defRPr/>
            </a:pPr>
            <a:br>
              <a:rPr lang="en-US" sz="1100" b="1" dirty="0">
                <a:solidFill>
                  <a:schemeClr val="accent1"/>
                </a:solidFill>
                <a:ea typeface="Arial Unicode MS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chemeClr val="accent1"/>
                </a:solidFill>
                <a:ea typeface="Arial Unicode MS"/>
                <a:cs typeface="Times New Roman" panose="02020603050405020304" pitchFamily="18" charset="0"/>
              </a:rPr>
              <a:t>Universal social protection – covering workers in all types of employment:</a:t>
            </a:r>
            <a:endParaRPr lang="en-GB" sz="1600" b="1" dirty="0">
              <a:solidFill>
                <a:schemeClr val="accent1"/>
              </a:solidFill>
              <a:ea typeface="Arial Unicode MS"/>
              <a:cs typeface="Times New Roman" panose="02020603050405020304" pitchFamily="18" charset="0"/>
            </a:endParaRPr>
          </a:p>
          <a:p>
            <a:pPr marL="342900" indent="-3429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Font typeface="Wingdings 3" panose="05040102010807070707" pitchFamily="18" charset="2"/>
              <a:buChar char=""/>
              <a:defRPr/>
            </a:pPr>
            <a:r>
              <a:rPr lang="en-US" sz="1300" dirty="0">
                <a:solidFill>
                  <a:srgbClr val="230050"/>
                </a:solidFill>
                <a:ea typeface="Arial Unicode MS"/>
                <a:hlinkClick r:id="rId10" action="ppaction://hlinkfile"/>
              </a:rPr>
              <a:t>World Social Protection Report 2020-22: Social protection at the crossroads – in pursuit of a better future</a:t>
            </a:r>
            <a:endParaRPr lang="en-US" sz="1300" dirty="0">
              <a:solidFill>
                <a:srgbClr val="230050"/>
              </a:solidFill>
              <a:ea typeface="Arial Unicode MS"/>
            </a:endParaRPr>
          </a:p>
          <a:p>
            <a:pPr marL="342900" indent="-3429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Font typeface="Wingdings 3" panose="05040102010807070707" pitchFamily="18" charset="2"/>
              <a:buChar char=""/>
              <a:defRPr/>
            </a:pPr>
            <a:r>
              <a:rPr lang="en-GB" sz="1300" dirty="0">
                <a:solidFill>
                  <a:srgbClr val="230050"/>
                </a:solidFill>
                <a:ea typeface="Arial Unicode MS"/>
                <a:hlinkClick r:id="rId11"/>
              </a:rPr>
              <a:t>High-level panel discussion: Social protection at the crossroads – in pursuit of a better future </a:t>
            </a:r>
            <a:endParaRPr lang="en-US" sz="1300" dirty="0">
              <a:solidFill>
                <a:srgbClr val="230050"/>
              </a:solidFill>
              <a:ea typeface="Arial Unicode MS"/>
            </a:endParaRPr>
          </a:p>
          <a:p>
            <a:pPr marL="342900" lvl="0" indent="-3429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Font typeface="Wingdings 3" panose="05040102010807070707" pitchFamily="18" charset="2"/>
              <a:buChar char=""/>
              <a:defRPr/>
            </a:pPr>
            <a:r>
              <a:rPr lang="en-US" sz="1300" dirty="0">
                <a:solidFill>
                  <a:srgbClr val="230050"/>
                </a:solidFill>
                <a:ea typeface="Arial Unicode MS"/>
                <a:hlinkClick r:id="rId12"/>
              </a:rPr>
              <a:t>Policy resource package on extending social security to workers in the informal economy </a:t>
            </a:r>
            <a:endParaRPr lang="en-US" sz="1300" dirty="0">
              <a:solidFill>
                <a:srgbClr val="230050"/>
              </a:solidFill>
              <a:ea typeface="Arial Unicode MS"/>
            </a:endParaRPr>
          </a:p>
          <a:p>
            <a:pPr marL="342900" indent="-3429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Font typeface="Wingdings 3" panose="05040102010807070707" pitchFamily="18" charset="2"/>
              <a:buChar char=""/>
              <a:defRPr/>
            </a:pPr>
            <a:r>
              <a:rPr lang="en-US" sz="1300" dirty="0">
                <a:solidFill>
                  <a:srgbClr val="230050"/>
                </a:solidFill>
                <a:ea typeface="Arial Unicode MS"/>
                <a:hlinkClick r:id="rId13"/>
              </a:rPr>
              <a:t>Extending social security to self-employed workers: lessons from international experience</a:t>
            </a:r>
            <a:endParaRPr lang="en-US" sz="1300" dirty="0">
              <a:solidFill>
                <a:srgbClr val="230050"/>
              </a:solidFill>
              <a:ea typeface="Arial Unicode MS"/>
            </a:endParaRPr>
          </a:p>
          <a:p>
            <a:pPr marL="342900" indent="-3429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Font typeface="Wingdings 3" panose="05040102010807070707" pitchFamily="18" charset="2"/>
              <a:buChar char=""/>
              <a:defRPr/>
            </a:pPr>
            <a:r>
              <a:rPr lang="en-US" sz="1300" dirty="0">
                <a:solidFill>
                  <a:srgbClr val="230050"/>
                </a:solidFill>
                <a:ea typeface="Arial Unicode MS"/>
                <a:hlinkClick r:id="rId14"/>
              </a:rPr>
              <a:t>Social protection systems and the future of work: Ensuring social security for digital platform workers</a:t>
            </a:r>
            <a:endParaRPr lang="en-US" sz="1300" dirty="0">
              <a:solidFill>
                <a:srgbClr val="230050"/>
              </a:solidFill>
              <a:ea typeface="Arial Unicode MS"/>
            </a:endParaRPr>
          </a:p>
          <a:p>
            <a:pPr marL="342900" lvl="0" indent="-3429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Font typeface="Wingdings 3" panose="05040102010807070707" pitchFamily="18" charset="2"/>
              <a:buChar char=""/>
              <a:defRPr/>
            </a:pPr>
            <a:r>
              <a:rPr lang="en-US" sz="1300" dirty="0">
                <a:solidFill>
                  <a:srgbClr val="230050"/>
                </a:solidFill>
                <a:ea typeface="Arial Unicode MS"/>
                <a:hlinkClick r:id="rId15"/>
              </a:rPr>
              <a:t>Extending social security to workers in the platform economy</a:t>
            </a:r>
            <a:r>
              <a:rPr lang="en-US" sz="1300" dirty="0">
                <a:solidFill>
                  <a:srgbClr val="230050"/>
                </a:solidFill>
                <a:ea typeface="Arial Unicode MS"/>
              </a:rPr>
              <a:t> </a:t>
            </a:r>
          </a:p>
          <a:p>
            <a:pPr marL="342900" lvl="0" indent="-34290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Font typeface="Wingdings 3" panose="05040102010807070707" pitchFamily="18" charset="2"/>
              <a:buChar char=""/>
              <a:defRPr/>
            </a:pPr>
            <a:r>
              <a:rPr lang="en-GB" sz="1300" dirty="0">
                <a:solidFill>
                  <a:srgbClr val="230050"/>
                </a:solidFill>
                <a:ea typeface="Arial Unicode MS"/>
                <a:hlinkClick r:id="rId16"/>
              </a:rPr>
              <a:t>Extending social protection to the cultural and creative sector</a:t>
            </a:r>
            <a:endParaRPr lang="en-US" sz="1300" dirty="0">
              <a:solidFill>
                <a:srgbClr val="230050"/>
              </a:solidFill>
              <a:ea typeface="Arial Unicode MS"/>
              <a:hlinkClick r:id="rId3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Tx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Arial Unicode M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 rot="16200000">
            <a:off x="-3181170" y="2335284"/>
            <a:ext cx="7373262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214813" algn="l"/>
              </a:tabLst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1E2DBE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Useful resources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5463" y="5467423"/>
            <a:ext cx="855180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accent1"/>
                </a:solidFill>
                <a:ea typeface="Arial Unicode MS"/>
                <a:cs typeface="Times New Roman" panose="02020603050405020304" pitchFamily="18" charset="0"/>
              </a:rPr>
              <a:t>Other</a:t>
            </a:r>
            <a:r>
              <a:rPr lang="fr-CH" sz="1600" b="1" dirty="0">
                <a:solidFill>
                  <a:schemeClr val="accent1"/>
                </a:solidFill>
                <a:ea typeface="Arial Unicode MS"/>
                <a:cs typeface="Times New Roman" panose="02020603050405020304" pitchFamily="18" charset="0"/>
              </a:rPr>
              <a:t> key resources:</a:t>
            </a:r>
            <a:endParaRPr lang="en-GB" sz="1600" b="1" dirty="0">
              <a:solidFill>
                <a:schemeClr val="accent1"/>
              </a:solidFill>
              <a:ea typeface="Arial Unicode MS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Tx/>
              <a:buFont typeface="Wingdings 3" panose="05040102010807070707" pitchFamily="18" charset="2"/>
              <a:buChar char="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ea typeface="Arial Unicode MS"/>
                <a:hlinkClick r:id="rId3"/>
              </a:rPr>
              <a:t>ILO Social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ea typeface="Arial Unicode MS"/>
                <a:hlinkClick r:id="rId3"/>
              </a:rPr>
              <a:t>Protection Platform</a:t>
            </a:r>
            <a:endParaRPr lang="en-GB" sz="1300" dirty="0">
              <a:solidFill>
                <a:srgbClr val="230050"/>
              </a:solidFill>
              <a:ea typeface="Arial Unicode M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Tx/>
              <a:buFont typeface="Wingdings 3" panose="05040102010807070707" pitchFamily="18" charset="2"/>
              <a:buChar char=""/>
              <a:tabLst/>
              <a:defRPr/>
            </a:pPr>
            <a:r>
              <a:rPr kumimoji="0" lang="fr-CH" sz="1300" b="0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ea typeface="Arial Unicode MS"/>
                <a:hlinkClick r:id="rId17"/>
              </a:rPr>
              <a:t>Joint UN Social Protection and Human Rights web </a:t>
            </a:r>
            <a:r>
              <a:rPr kumimoji="0" lang="fr-CH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ea typeface="Arial Unicode MS"/>
                <a:hlinkClick r:id="rId17"/>
              </a:rPr>
              <a:t>platform</a:t>
            </a: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cs typeface="Segoe UI Semilight" panose="020B0402040204020203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Tx/>
              <a:buFont typeface="Wingdings 3" panose="05040102010807070707" pitchFamily="18" charset="2"/>
              <a:buChar char="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ea typeface="Arial Unicode MS"/>
                <a:hlinkClick r:id="rId18"/>
              </a:rPr>
              <a:t>Global Partnership for Universal Social Protection (USP2030)</a:t>
            </a: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cs typeface="Segoe UI Semilight" panose="020B0402040204020203" pitchFamily="34" charset="0"/>
            </a:endParaRPr>
          </a:p>
        </p:txBody>
      </p:sp>
      <p:pic>
        <p:nvPicPr>
          <p:cNvPr id="10" name="Content Placeholder 10"/>
          <p:cNvPicPr>
            <a:picLocks noGrp="1" noChangeAspect="1"/>
          </p:cNvPicPr>
          <p:nvPr>
            <p:ph sz="half" idx="1"/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7" t="-2893" r="25962" b="1"/>
          <a:stretch/>
        </p:blipFill>
        <p:spPr>
          <a:xfrm>
            <a:off x="10299033" y="-288651"/>
            <a:ext cx="1892968" cy="7146651"/>
          </a:xfrm>
        </p:spPr>
      </p:pic>
    </p:spTree>
    <p:extLst>
      <p:ext uri="{BB962C8B-B14F-4D97-AF65-F5344CB8AC3E}">
        <p14:creationId xmlns:p14="http://schemas.microsoft.com/office/powerpoint/2010/main" val="2330911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5278" y="1205442"/>
            <a:ext cx="11492196" cy="720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2400" dirty="0"/>
              <a:t>The historical trend is unmistakably positive </a:t>
            </a:r>
            <a:br>
              <a:rPr lang="fr-CH" sz="2400" dirty="0">
                <a:latin typeface="+mn-lt"/>
              </a:rPr>
            </a:br>
            <a:endParaRPr lang="en-GB" sz="2400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3</a:t>
            </a:fld>
            <a:endParaRPr lang="en-GB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90538" y="2600674"/>
            <a:ext cx="4635756" cy="1475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GB" sz="1600" dirty="0">
                <a:solidFill>
                  <a:schemeClr val="accent1"/>
                </a:solidFill>
              </a:rPr>
            </a:br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095998" y="2623145"/>
            <a:ext cx="6661118" cy="1475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89600" indent="-48960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  <a:defRPr sz="2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 3" panose="05040102010807070707" pitchFamily="18" charset="2"/>
              <a:buNone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600" indent="-180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br>
              <a:rPr lang="en-GB" sz="1400" b="1" dirty="0">
                <a:solidFill>
                  <a:schemeClr val="accent1"/>
                </a:solidFill>
              </a:rPr>
            </a:b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17" name="Content Placeholder 8"/>
          <p:cNvSpPr>
            <a:spLocks noGrp="1"/>
          </p:cNvSpPr>
          <p:nvPr>
            <p:ph sz="half" idx="1"/>
          </p:nvPr>
        </p:nvSpPr>
        <p:spPr>
          <a:xfrm>
            <a:off x="7690253" y="2473838"/>
            <a:ext cx="4011209" cy="1512709"/>
          </a:xfrm>
        </p:spPr>
        <p:txBody>
          <a:bodyPr/>
          <a:lstStyle/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r>
              <a:rPr lang="en-GB" sz="1600" dirty="0">
                <a:solidFill>
                  <a:schemeClr val="accent1"/>
                </a:solidFill>
              </a:rPr>
              <a:t>COVID-19 has temporarily expanded provision, but what have been the </a:t>
            </a:r>
            <a:r>
              <a:rPr lang="en-GB" sz="1600" b="1" dirty="0">
                <a:solidFill>
                  <a:schemeClr val="accent1"/>
                </a:solidFill>
              </a:rPr>
              <a:t>long-term coverage trends?</a:t>
            </a: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r>
              <a:rPr lang="en-GB" sz="1600" dirty="0">
                <a:solidFill>
                  <a:schemeClr val="accent1"/>
                </a:solidFill>
              </a:rPr>
              <a:t>The development of </a:t>
            </a:r>
            <a:r>
              <a:rPr lang="en-GB" sz="1600" b="1" dirty="0">
                <a:solidFill>
                  <a:schemeClr val="accent1"/>
                </a:solidFill>
              </a:rPr>
              <a:t>social protection systems </a:t>
            </a:r>
            <a:r>
              <a:rPr lang="en-GB" sz="1600" dirty="0">
                <a:solidFill>
                  <a:schemeClr val="accent1"/>
                </a:solidFill>
              </a:rPr>
              <a:t>over the past 120 years has been remarkable.</a:t>
            </a: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r>
              <a:rPr lang="en-GB" sz="1600" dirty="0">
                <a:solidFill>
                  <a:schemeClr val="accent1"/>
                </a:solidFill>
              </a:rPr>
              <a:t>Most countries have </a:t>
            </a:r>
            <a:r>
              <a:rPr lang="en-GB" sz="1600" b="1" dirty="0">
                <a:solidFill>
                  <a:schemeClr val="accent1"/>
                </a:solidFill>
              </a:rPr>
              <a:t>schemes</a:t>
            </a:r>
            <a:r>
              <a:rPr lang="en-GB" sz="1600" dirty="0">
                <a:solidFill>
                  <a:schemeClr val="accent1"/>
                </a:solidFill>
              </a:rPr>
              <a:t> in place, anchored in national legislation, covering most areas of social protection.</a:t>
            </a:r>
          </a:p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r>
              <a:rPr lang="en-GB" sz="1600" dirty="0">
                <a:solidFill>
                  <a:schemeClr val="accent1"/>
                </a:solidFill>
              </a:rPr>
              <a:t>However, the extension of </a:t>
            </a:r>
            <a:r>
              <a:rPr lang="en-GB" sz="1600" b="1" dirty="0">
                <a:solidFill>
                  <a:schemeClr val="accent1"/>
                </a:solidFill>
              </a:rPr>
              <a:t>effective coverage </a:t>
            </a:r>
            <a:r>
              <a:rPr lang="en-GB" sz="1600" dirty="0">
                <a:solidFill>
                  <a:schemeClr val="accent1"/>
                </a:solidFill>
              </a:rPr>
              <a:t>has lagged significantly behind that of legal coverage.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29916" y="2410884"/>
            <a:ext cx="7290337" cy="3828096"/>
          </a:xfrm>
          <a:prstGeom prst="rect">
            <a:avLst/>
          </a:prstGeom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221619" y="1972700"/>
            <a:ext cx="7198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accent1">
                    <a:lumMod val="50000"/>
                  </a:schemeClr>
                </a:solidFill>
              </a:rPr>
              <a:t>Development of social protection programmes anchored in national legislation by policy area, pre-1900 to 2020 (percentage of countries)</a:t>
            </a:r>
          </a:p>
        </p:txBody>
      </p:sp>
    </p:spTree>
    <p:extLst>
      <p:ext uri="{BB962C8B-B14F-4D97-AF65-F5344CB8AC3E}">
        <p14:creationId xmlns:p14="http://schemas.microsoft.com/office/powerpoint/2010/main" val="1509699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9902" y="1325457"/>
            <a:ext cx="4479926" cy="72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Overview of effective coverage across the lifecycle (SDG 1.3)</a:t>
            </a:r>
            <a:endParaRPr lang="en-GB" sz="2400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4</a:t>
            </a:fld>
            <a:endParaRPr lang="en-GB" dirty="0"/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68591" y="2025506"/>
            <a:ext cx="6661118" cy="1475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89600" indent="-48960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  <a:defRPr sz="2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 3" panose="05040102010807070707" pitchFamily="18" charset="2"/>
              <a:buNone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600" indent="-180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br>
              <a:rPr lang="en-GB" sz="1400" b="1" dirty="0">
                <a:solidFill>
                  <a:schemeClr val="accent1"/>
                </a:solidFill>
              </a:rPr>
            </a:br>
            <a:endParaRPr lang="en-GB" sz="1400" b="1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7851" t="23450" r="50044" b="17135"/>
          <a:stretch/>
        </p:blipFill>
        <p:spPr>
          <a:xfrm>
            <a:off x="5594685" y="-1"/>
            <a:ext cx="6597316" cy="6867697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349902" y="2494998"/>
            <a:ext cx="4840360" cy="22695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901" y="4885449"/>
            <a:ext cx="4854209" cy="11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60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490538" y="2231315"/>
            <a:ext cx="11047746" cy="2294563"/>
          </a:xfrm>
        </p:spPr>
        <p:txBody>
          <a:bodyPr/>
          <a:lstStyle/>
          <a:p>
            <a:r>
              <a:rPr lang="fr-CH" sz="4400" dirty="0" err="1"/>
              <a:t>Guaranteeing</a:t>
            </a:r>
            <a:r>
              <a:rPr lang="fr-CH" sz="4400" dirty="0"/>
              <a:t> </a:t>
            </a:r>
            <a:br>
              <a:rPr lang="fr-CH" sz="4400" dirty="0"/>
            </a:br>
            <a:r>
              <a:rPr lang="fr-CH" sz="4400" dirty="0"/>
              <a:t>social protection</a:t>
            </a:r>
            <a:br>
              <a:rPr lang="fr-CH" sz="4400" dirty="0"/>
            </a:br>
            <a:r>
              <a:rPr lang="fr-CH" sz="4400" dirty="0"/>
              <a:t>for </a:t>
            </a:r>
            <a:r>
              <a:rPr lang="fr-CH" sz="4400" dirty="0" err="1"/>
              <a:t>children</a:t>
            </a:r>
            <a:endParaRPr lang="en-GB" sz="4400" dirty="0">
              <a:solidFill>
                <a:schemeClr val="accent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Date: Monday / 01 / October / 2019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Advancing social justice, promoting decent work</a:t>
            </a:r>
            <a:endParaRPr lang="en-GB" dirty="0"/>
          </a:p>
        </p:txBody>
      </p:sp>
      <p:pic>
        <p:nvPicPr>
          <p:cNvPr id="28" name="Picture Placeholder 2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3" r="35317" b="49655"/>
          <a:stretch/>
        </p:blipFill>
        <p:spPr>
          <a:xfrm>
            <a:off x="3636778" y="1123950"/>
            <a:ext cx="8555222" cy="5734050"/>
          </a:xfrm>
        </p:spPr>
      </p:pic>
    </p:spTree>
    <p:extLst>
      <p:ext uri="{BB962C8B-B14F-4D97-AF65-F5344CB8AC3E}">
        <p14:creationId xmlns:p14="http://schemas.microsoft.com/office/powerpoint/2010/main" val="3582408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0538" y="1298894"/>
            <a:ext cx="5155161" cy="72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800" dirty="0"/>
              <a:t>Social protection for children remains limited, yet is critical for unlocking their potential</a:t>
            </a:r>
            <a:endParaRPr lang="en-GB" sz="1800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6</a:t>
            </a:fld>
            <a:endParaRPr lang="en-GB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09811" y="1819592"/>
            <a:ext cx="7685276" cy="45177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endParaRPr lang="en-GB" sz="1500" b="1" dirty="0">
              <a:solidFill>
                <a:schemeClr val="accent1"/>
              </a:solidFill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68591" y="2025506"/>
            <a:ext cx="6661118" cy="1475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89600" indent="-48960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  <a:defRPr sz="2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 3" panose="05040102010807070707" pitchFamily="18" charset="2"/>
              <a:buNone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600" indent="-180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br>
              <a:rPr lang="en-GB" sz="1400" b="1" dirty="0">
                <a:solidFill>
                  <a:schemeClr val="accent1"/>
                </a:solidFill>
              </a:rPr>
            </a:b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538" y="1965866"/>
            <a:ext cx="6307305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rgbClr val="1E2DBE"/>
                </a:solidFill>
              </a:rPr>
              <a:t>Social protection systems are an essential for realizing children’s rights.</a:t>
            </a:r>
          </a:p>
          <a:p>
            <a:pPr marL="265113" lvl="1" indent="-265113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rgbClr val="1E2DBE"/>
                </a:solidFill>
              </a:rPr>
              <a:t>Children are twice as likely to live in poverty as adults</a:t>
            </a:r>
            <a:r>
              <a:rPr lang="en-GB" sz="1400" dirty="0">
                <a:solidFill>
                  <a:srgbClr val="1E2DBE"/>
                </a:solidFill>
              </a:rPr>
              <a:t>. </a:t>
            </a:r>
            <a:br>
              <a:rPr lang="en-GB" sz="1400" dirty="0">
                <a:solidFill>
                  <a:srgbClr val="1E2DBE"/>
                </a:solidFill>
              </a:rPr>
            </a:br>
            <a:r>
              <a:rPr lang="en-GB" sz="1400" dirty="0">
                <a:solidFill>
                  <a:srgbClr val="1E2DBE"/>
                </a:solidFill>
              </a:rPr>
              <a:t>Pre-COVID-19: one in six, or 356 million – were living in extreme poverty. </a:t>
            </a:r>
          </a:p>
          <a:p>
            <a:pPr marL="265113" lvl="1" indent="-265113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rgbClr val="1E2DBE"/>
                </a:solidFill>
              </a:rPr>
              <a:t>Most children still have no effective coverage </a:t>
            </a:r>
            <a:r>
              <a:rPr lang="en-GB" sz="1400" dirty="0">
                <a:solidFill>
                  <a:srgbClr val="1E2DBE"/>
                </a:solidFill>
              </a:rPr>
              <a:t>— only 26.4% receive social protection cash benefit.</a:t>
            </a:r>
          </a:p>
          <a:p>
            <a:pPr marL="265113" lvl="1" indent="-265113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rgbClr val="1E2DBE"/>
                </a:solidFill>
              </a:rPr>
              <a:t>Staggering regional differences in effective coverage</a:t>
            </a:r>
            <a:r>
              <a:rPr lang="en-GB" sz="1400" dirty="0">
                <a:solidFill>
                  <a:srgbClr val="1E2DBE"/>
                </a:solidFill>
              </a:rPr>
              <a:t>: 82.3% in Europe &amp; Central Asia and 12.6% in Africa.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803" r="1014"/>
          <a:stretch/>
        </p:blipFill>
        <p:spPr>
          <a:xfrm>
            <a:off x="1489303" y="4279154"/>
            <a:ext cx="5308540" cy="2406734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418700" y="4618718"/>
            <a:ext cx="12175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800" b="1" dirty="0"/>
              <a:t>SDG1.3.1 on effective coverage for children &amp; families: % of children 0–14 years receiving child &amp; family cash benefits, 2020 or latest available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9490" t="-1849" r="2178" b="1849"/>
          <a:stretch/>
        </p:blipFill>
        <p:spPr>
          <a:xfrm>
            <a:off x="7025191" y="1209004"/>
            <a:ext cx="5148000" cy="5410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3163" y="686492"/>
            <a:ext cx="51900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SDG indicator 1.3.1 on effective coverage for children and families: % of children 0–14 years receiving child or family cash benefits, by region, </a:t>
            </a:r>
            <a:r>
              <a:rPr lang="en-GB" sz="1100" b="1" dirty="0" err="1"/>
              <a:t>subregion</a:t>
            </a:r>
            <a:r>
              <a:rPr lang="en-GB" sz="1100" b="1" dirty="0"/>
              <a:t> and income level, 2020 or latest available year</a:t>
            </a:r>
          </a:p>
        </p:txBody>
      </p:sp>
    </p:spTree>
    <p:extLst>
      <p:ext uri="{BB962C8B-B14F-4D97-AF65-F5344CB8AC3E}">
        <p14:creationId xmlns:p14="http://schemas.microsoft.com/office/powerpoint/2010/main" val="934554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0538" y="1459592"/>
            <a:ext cx="6355430" cy="72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CH" sz="1800" dirty="0" err="1"/>
              <a:t>Towards</a:t>
            </a:r>
            <a:r>
              <a:rPr lang="fr-CH" sz="1800" dirty="0"/>
              <a:t> </a:t>
            </a:r>
            <a:r>
              <a:rPr lang="fr-CH" sz="1800" dirty="0" err="1"/>
              <a:t>universal</a:t>
            </a:r>
            <a:r>
              <a:rPr lang="fr-CH" sz="1800" dirty="0"/>
              <a:t> social protection for </a:t>
            </a:r>
            <a:r>
              <a:rPr lang="fr-CH" sz="1800" dirty="0" err="1"/>
              <a:t>children</a:t>
            </a:r>
            <a:endParaRPr lang="en-GB" sz="1800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7</a:t>
            </a:fld>
            <a:endParaRPr lang="en-GB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09811" y="1819592"/>
            <a:ext cx="7685276" cy="45177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endParaRPr lang="en-GB" sz="1500" b="1" dirty="0">
              <a:solidFill>
                <a:schemeClr val="accent1"/>
              </a:solidFill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68591" y="2025506"/>
            <a:ext cx="6661118" cy="1475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89600" indent="-48960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  <a:defRPr sz="2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 3" panose="05040102010807070707" pitchFamily="18" charset="2"/>
              <a:buNone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600" indent="-180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br>
              <a:rPr lang="en-GB" sz="1400" b="1" dirty="0">
                <a:solidFill>
                  <a:schemeClr val="accent1"/>
                </a:solidFill>
              </a:rPr>
            </a:b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059" y="2488222"/>
            <a:ext cx="4416344" cy="356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b="1" dirty="0">
                <a:solidFill>
                  <a:srgbClr val="1E2DBE"/>
                </a:solidFill>
              </a:rPr>
              <a:t>Positive recent developments </a:t>
            </a:r>
            <a:r>
              <a:rPr lang="en-GB" sz="1500" dirty="0">
                <a:solidFill>
                  <a:srgbClr val="1E2DBE"/>
                </a:solidFill>
              </a:rPr>
              <a:t>include the adoption of universal or quasi-universal child benefits (UCBs/qUCBs)</a:t>
            </a:r>
          </a:p>
          <a:p>
            <a:pPr marL="265113" lvl="1" indent="-265113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dirty="0">
                <a:solidFill>
                  <a:srgbClr val="1E2DBE"/>
                </a:solidFill>
              </a:rPr>
              <a:t>Average national GDP expenditure on social protection for children is too low = </a:t>
            </a:r>
            <a:r>
              <a:rPr lang="en-GB" sz="1500" b="1" dirty="0">
                <a:solidFill>
                  <a:srgbClr val="1E2DBE"/>
                </a:solidFill>
              </a:rPr>
              <a:t>only 1.1% of GDP</a:t>
            </a:r>
          </a:p>
          <a:p>
            <a:pPr marL="265113" lvl="1" indent="-265113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500" dirty="0">
                <a:solidFill>
                  <a:srgbClr val="1E2DBE"/>
                </a:solidFill>
              </a:rPr>
              <a:t>To address the dramatic increase in child poverty caused by COVID-19 (142 million more in poverty), we must close social protection coverage gaps through an </a:t>
            </a:r>
            <a:r>
              <a:rPr lang="en-GB" sz="1500" b="1" dirty="0">
                <a:solidFill>
                  <a:srgbClr val="1E2DBE"/>
                </a:solidFill>
              </a:rPr>
              <a:t>integrated systems approach </a:t>
            </a:r>
            <a:r>
              <a:rPr lang="en-GB" sz="1500" dirty="0">
                <a:solidFill>
                  <a:srgbClr val="1E2DBE"/>
                </a:solidFill>
              </a:rPr>
              <a:t>that also contributes to ensuring access to quality nutrition, care, health care and education.</a:t>
            </a:r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515" r="2427"/>
          <a:stretch/>
        </p:blipFill>
        <p:spPr>
          <a:xfrm>
            <a:off x="5498432" y="2494559"/>
            <a:ext cx="6693568" cy="3662743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413781" y="2140723"/>
            <a:ext cx="6581273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/>
              <a:t>Child &amp; family benefits (cash benefits) anchored in law, by type of scheme, 2020 or latest available year</a:t>
            </a:r>
          </a:p>
        </p:txBody>
      </p:sp>
    </p:spTree>
    <p:extLst>
      <p:ext uri="{BB962C8B-B14F-4D97-AF65-F5344CB8AC3E}">
        <p14:creationId xmlns:p14="http://schemas.microsoft.com/office/powerpoint/2010/main" val="3217010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490538" y="2231315"/>
            <a:ext cx="11047746" cy="2294563"/>
          </a:xfrm>
        </p:spPr>
        <p:txBody>
          <a:bodyPr/>
          <a:lstStyle/>
          <a:p>
            <a:r>
              <a:rPr lang="fr-CH" sz="4400" dirty="0" err="1"/>
              <a:t>Ensuring</a:t>
            </a:r>
            <a:r>
              <a:rPr lang="fr-CH" sz="4400" dirty="0"/>
              <a:t> </a:t>
            </a:r>
            <a:r>
              <a:rPr lang="fr-CH" sz="4400" dirty="0" err="1"/>
              <a:t>income</a:t>
            </a:r>
            <a:r>
              <a:rPr lang="fr-CH" sz="4400" dirty="0"/>
              <a:t> </a:t>
            </a:r>
            <a:r>
              <a:rPr lang="fr-CH" sz="4400" dirty="0" err="1"/>
              <a:t>security</a:t>
            </a:r>
            <a:r>
              <a:rPr lang="fr-CH" sz="4400" dirty="0"/>
              <a:t> </a:t>
            </a:r>
            <a:br>
              <a:rPr lang="fr-CH" sz="4400" dirty="0"/>
            </a:br>
            <a:r>
              <a:rPr lang="fr-CH" sz="4400" dirty="0"/>
              <a:t>in </a:t>
            </a:r>
            <a:r>
              <a:rPr lang="fr-CH" sz="4400" dirty="0" err="1"/>
              <a:t>working</a:t>
            </a:r>
            <a:r>
              <a:rPr lang="fr-CH" sz="4400" dirty="0"/>
              <a:t> </a:t>
            </a:r>
            <a:r>
              <a:rPr lang="fr-CH" sz="4400" dirty="0" err="1"/>
              <a:t>age</a:t>
            </a:r>
            <a:endParaRPr lang="en-GB" sz="4400" dirty="0">
              <a:solidFill>
                <a:schemeClr val="accent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Date: Monday / 01 / October / 2019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Advancing social justice, promoting decent work</a:t>
            </a:r>
            <a:endParaRPr lang="en-GB" dirty="0"/>
          </a:p>
        </p:txBody>
      </p:sp>
      <p:pic>
        <p:nvPicPr>
          <p:cNvPr id="28" name="Picture Placeholder 2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" t="2416" r="33688" b="31136"/>
          <a:stretch/>
        </p:blipFill>
        <p:spPr>
          <a:xfrm>
            <a:off x="3678336" y="1196521"/>
            <a:ext cx="8513664" cy="5665107"/>
          </a:xfrm>
        </p:spPr>
      </p:pic>
    </p:spTree>
    <p:extLst>
      <p:ext uri="{BB962C8B-B14F-4D97-AF65-F5344CB8AC3E}">
        <p14:creationId xmlns:p14="http://schemas.microsoft.com/office/powerpoint/2010/main" val="2820638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0538" y="1403968"/>
            <a:ext cx="10813158" cy="72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Maternity protection, and paternity </a:t>
            </a:r>
            <a:br>
              <a:rPr lang="en-GB" sz="2400" dirty="0"/>
            </a:br>
            <a:r>
              <a:rPr lang="en-GB" sz="2400" dirty="0"/>
              <a:t>and parental leave benefits</a:t>
            </a:r>
            <a:endParaRPr lang="en-GB" sz="2400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Date: Monday / 01 / October /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Advancing social justice, promoting decent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t>9</a:t>
            </a:fld>
            <a:endParaRPr lang="en-GB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09811" y="1819592"/>
            <a:ext cx="7685276" cy="45177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lvl="2" indent="-285750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</a:pPr>
            <a:endParaRPr lang="en-GB" sz="1500" b="1" dirty="0">
              <a:solidFill>
                <a:schemeClr val="accent1"/>
              </a:solidFill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68591" y="2025506"/>
            <a:ext cx="6661118" cy="1475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89600" indent="-48960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  <a:defRPr sz="2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 3" panose="05040102010807070707" pitchFamily="18" charset="2"/>
              <a:buNone/>
              <a:defRPr sz="2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600" indent="-180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br>
              <a:rPr lang="en-GB" sz="1400" b="1" dirty="0">
                <a:solidFill>
                  <a:schemeClr val="accent1"/>
                </a:solidFill>
              </a:rPr>
            </a:b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8304" y="2190665"/>
            <a:ext cx="4919732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lvl="1" indent="-250825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rgbClr val="1E2DBE"/>
                </a:solidFill>
              </a:rPr>
              <a:t>The pandemic adversely affected childbearing women</a:t>
            </a:r>
            <a:r>
              <a:rPr lang="en-GB" sz="1400" dirty="0">
                <a:solidFill>
                  <a:srgbClr val="1E2DBE"/>
                </a:solidFill>
              </a:rPr>
              <a:t>: increased the risk of employment and livelihood loss and disrupted healthcare systems &amp; other services.</a:t>
            </a:r>
          </a:p>
          <a:p>
            <a:pPr marL="274638" lvl="1" indent="-250825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rgbClr val="1E2DBE"/>
                </a:solidFill>
              </a:rPr>
              <a:t>Lack of income security </a:t>
            </a:r>
            <a:r>
              <a:rPr lang="en-GB" sz="1400" dirty="0">
                <a:solidFill>
                  <a:srgbClr val="1E2DBE"/>
                </a:solidFill>
              </a:rPr>
              <a:t>forces many women to keep working into the very late stages of pregnancy and/or to return to work prematurely, </a:t>
            </a:r>
            <a:r>
              <a:rPr lang="en-GB" sz="1400" b="1" dirty="0">
                <a:solidFill>
                  <a:srgbClr val="1E2DBE"/>
                </a:solidFill>
              </a:rPr>
              <a:t>thereby increasing health and poverty risks.</a:t>
            </a:r>
          </a:p>
          <a:p>
            <a:pPr marL="274638" lvl="1" indent="-250825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rgbClr val="1E2DBE"/>
                </a:solidFill>
              </a:rPr>
              <a:t>Only 44.9% of women with newborns </a:t>
            </a:r>
            <a:r>
              <a:rPr lang="en-GB" sz="1400" dirty="0">
                <a:solidFill>
                  <a:srgbClr val="1E2DBE"/>
                </a:solidFill>
              </a:rPr>
              <a:t>worldwide receive a maternity cash benefit.</a:t>
            </a:r>
          </a:p>
          <a:p>
            <a:pPr marL="274638" lvl="1" indent="-250825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b="1" dirty="0">
                <a:solidFill>
                  <a:srgbClr val="1E2DBE"/>
                </a:solidFill>
              </a:rPr>
              <a:t>Large regional variations: </a:t>
            </a:r>
            <a:r>
              <a:rPr lang="en-GB" sz="1400" dirty="0">
                <a:solidFill>
                  <a:srgbClr val="1E2DBE"/>
                </a:solidFill>
              </a:rPr>
              <a:t>coverage of childbearing women is universal in most of Europe, compared to a mere 7.5% in sub-Saharan Africa, </a:t>
            </a:r>
            <a:r>
              <a:rPr lang="en-US" sz="1400" dirty="0">
                <a:solidFill>
                  <a:srgbClr val="1E2DBE"/>
                </a:solidFill>
              </a:rPr>
              <a:t>compounded by a lack of affordable access to maternal and new-born healthcare services</a:t>
            </a:r>
            <a:r>
              <a:rPr lang="en-GB" sz="1400" dirty="0">
                <a:solidFill>
                  <a:srgbClr val="1E2DBE"/>
                </a:solidFill>
              </a:rPr>
              <a:t>.</a:t>
            </a:r>
          </a:p>
          <a:p>
            <a:pPr marL="274638" lvl="1" indent="-250825" defTabSz="457200">
              <a:spcBef>
                <a:spcPts val="300"/>
              </a:spcBef>
              <a:spcAft>
                <a:spcPts val="300"/>
              </a:spcAft>
              <a:buClr>
                <a:srgbClr val="FA3C4B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1400" dirty="0">
                <a:solidFill>
                  <a:srgbClr val="1E2DBE"/>
                </a:solidFill>
              </a:rPr>
              <a:t>Paid paternity and parental </a:t>
            </a:r>
            <a:r>
              <a:rPr lang="en-GB" sz="1400" b="1" dirty="0">
                <a:solidFill>
                  <a:srgbClr val="1E2DBE"/>
                </a:solidFill>
              </a:rPr>
              <a:t>leave promotes gender equity</a:t>
            </a:r>
          </a:p>
          <a:p>
            <a:pPr indent="-252000"/>
            <a:endParaRPr lang="en-GB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071" r="623" b="4766"/>
          <a:stretch/>
        </p:blipFill>
        <p:spPr>
          <a:xfrm>
            <a:off x="5506529" y="4022732"/>
            <a:ext cx="6687845" cy="28352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5500151" y="3647560"/>
            <a:ext cx="6537278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/>
              <a:t>SDG 1.3.1 on effective coverage for maternity protection: % of women giving birth receiving maternity cash benefits, 2020 or latest available year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383"/>
          <a:stretch/>
        </p:blipFill>
        <p:spPr>
          <a:xfrm>
            <a:off x="5567911" y="432000"/>
            <a:ext cx="4724353" cy="31683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00150" y="7283"/>
            <a:ext cx="6537279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/>
              <a:t>SDG 1.3.1 on effective coverage for maternity protection: % of women giving birth receiving maternity cash benefits, by region, </a:t>
            </a:r>
            <a:r>
              <a:rPr lang="en-GB" sz="1100" b="1" dirty="0" err="1"/>
              <a:t>subregion</a:t>
            </a:r>
            <a:r>
              <a:rPr lang="en-GB" sz="1100" b="1" dirty="0"/>
              <a:t> and income level, 2020 or latest available year</a:t>
            </a:r>
          </a:p>
        </p:txBody>
      </p:sp>
    </p:spTree>
    <p:extLst>
      <p:ext uri="{BB962C8B-B14F-4D97-AF65-F5344CB8AC3E}">
        <p14:creationId xmlns:p14="http://schemas.microsoft.com/office/powerpoint/2010/main" val="2112908049"/>
      </p:ext>
    </p:extLst>
  </p:cSld>
  <p:clrMapOvr>
    <a:masterClrMapping/>
  </p:clrMapOvr>
</p:sld>
</file>

<file path=ppt/theme/theme1.xml><?xml version="1.0" encoding="utf-8"?>
<a:theme xmlns:a="http://schemas.openxmlformats.org/drawingml/2006/main" name="ILO 2020">
  <a:themeElements>
    <a:clrScheme name="ILO Jan 2020">
      <a:dk1>
        <a:srgbClr val="230050"/>
      </a:dk1>
      <a:lt1>
        <a:sysClr val="window" lastClr="FFFFFF"/>
      </a:lt1>
      <a:dk2>
        <a:srgbClr val="000000"/>
      </a:dk2>
      <a:lt2>
        <a:srgbClr val="F8FCFE"/>
      </a:lt2>
      <a:accent1>
        <a:srgbClr val="1E2DBE"/>
      </a:accent1>
      <a:accent2>
        <a:srgbClr val="FA3C4B"/>
      </a:accent2>
      <a:accent3>
        <a:srgbClr val="FFCD2D"/>
      </a:accent3>
      <a:accent4>
        <a:srgbClr val="960A55"/>
      </a:accent4>
      <a:accent5>
        <a:srgbClr val="05D2D2"/>
      </a:accent5>
      <a:accent6>
        <a:srgbClr val="8CE164"/>
      </a:accent6>
      <a:hlink>
        <a:srgbClr val="230050"/>
      </a:hlink>
      <a:folHlink>
        <a:srgbClr val="23005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LO Presentation 16x9.potx" id="{1B78B7CC-6F33-4AED-B988-F1824BC14DB2}" vid="{017B0592-C5E0-43A0-8804-D21738B904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English PowerPoint Presentation</Template>
  <TotalTime>0</TotalTime>
  <Words>2525</Words>
  <Application>Microsoft Office PowerPoint</Application>
  <PresentationFormat>Widescreen</PresentationFormat>
  <Paragraphs>213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 3</vt:lpstr>
      <vt:lpstr>ILO 2020</vt:lpstr>
      <vt:lpstr>Social protection  at the crossroads:–  towards new social contract</vt:lpstr>
      <vt:lpstr>Social protection at the cross-roads: Taking the ‘high road’ towards  universal social protection </vt:lpstr>
      <vt:lpstr>The historical trend is unmistakably positive  </vt:lpstr>
      <vt:lpstr>Overview of effective coverage across the lifecycle (SDG 1.3)</vt:lpstr>
      <vt:lpstr>Guaranteeing  social protection for children</vt:lpstr>
      <vt:lpstr>Social protection for children remains limited, yet is critical for unlocking their potential</vt:lpstr>
      <vt:lpstr>Towards universal social protection for children</vt:lpstr>
      <vt:lpstr>Ensuring income security  in working age</vt:lpstr>
      <vt:lpstr>Maternity protection, and paternity  and parental leave benefits</vt:lpstr>
      <vt:lpstr>Sickness benefits</vt:lpstr>
      <vt:lpstr>Disability benefits and  disability-inclusive social protection </vt:lpstr>
      <vt:lpstr>Employment injury protection</vt:lpstr>
      <vt:lpstr>Unemployment protection</vt:lpstr>
      <vt:lpstr>Ensuring income security  in old age</vt:lpstr>
      <vt:lpstr>Social protection for older women and men still faces coverage and adequacy challenges</vt:lpstr>
      <vt:lpstr>Ensuring effective  access to health care and  financial protection through  social health protection</vt:lpstr>
      <vt:lpstr>Social health protection</vt:lpstr>
      <vt:lpstr>Accelerating progress towards  universal social protection </vt:lpstr>
      <vt:lpstr>Underinvestment in  social protection </vt:lpstr>
      <vt:lpstr>The case for investing in social protection </vt:lpstr>
      <vt:lpstr>What is needed to take a high road towards universal social protection?</vt:lpstr>
      <vt:lpstr>PowerPoint Presentation</vt:lpstr>
    </vt:vector>
  </TitlesOfParts>
  <Company>ILO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Impacts of the COVID-19 crisis  on employment: (potential) solutions  for informal/self-employed workers: Setting the scene   socialprotection.org webinar, 21 April 2020</dc:title>
  <dc:creator>Behrendt, Christina</dc:creator>
  <cp:lastModifiedBy>Papa, Jasmina</cp:lastModifiedBy>
  <cp:revision>135</cp:revision>
  <dcterms:created xsi:type="dcterms:W3CDTF">2020-04-22T11:26:03Z</dcterms:created>
  <dcterms:modified xsi:type="dcterms:W3CDTF">2023-11-09T05:02:17Z</dcterms:modified>
</cp:coreProperties>
</file>