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512" r:id="rId1"/>
    <p:sldMasterId id="2147484540" r:id="rId2"/>
    <p:sldMasterId id="2147484631" r:id="rId3"/>
    <p:sldMasterId id="2147484748" r:id="rId4"/>
    <p:sldMasterId id="2147484765" r:id="rId5"/>
    <p:sldMasterId id="2147484805" r:id="rId6"/>
    <p:sldMasterId id="2147484817" r:id="rId7"/>
    <p:sldMasterId id="2147484829" r:id="rId8"/>
    <p:sldMasterId id="2147484841" r:id="rId9"/>
  </p:sldMasterIdLst>
  <p:notesMasterIdLst>
    <p:notesMasterId r:id="rId25"/>
  </p:notesMasterIdLst>
  <p:handoutMasterIdLst>
    <p:handoutMasterId r:id="rId26"/>
  </p:handoutMasterIdLst>
  <p:sldIdLst>
    <p:sldId id="256" r:id="rId10"/>
    <p:sldId id="763" r:id="rId11"/>
    <p:sldId id="765" r:id="rId12"/>
    <p:sldId id="865" r:id="rId13"/>
    <p:sldId id="879" r:id="rId14"/>
    <p:sldId id="880" r:id="rId15"/>
    <p:sldId id="893" r:id="rId16"/>
    <p:sldId id="891" r:id="rId17"/>
    <p:sldId id="896" r:id="rId18"/>
    <p:sldId id="892" r:id="rId19"/>
    <p:sldId id="871" r:id="rId20"/>
    <p:sldId id="898" r:id="rId21"/>
    <p:sldId id="887" r:id="rId22"/>
    <p:sldId id="895" r:id="rId23"/>
    <p:sldId id="257" r:id="rId24"/>
  </p:sldIdLst>
  <p:sldSz cx="9144000" cy="6858000" type="screen4x3"/>
  <p:notesSz cx="6797675" cy="9926638"/>
  <p:custDataLst>
    <p:tags r:id="rId2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Quynh Anh" initials="NQA" lastIdx="15" clrIdx="0">
    <p:extLst>
      <p:ext uri="{19B8F6BF-5375-455C-9EA6-DF929625EA0E}">
        <p15:presenceInfo xmlns:p15="http://schemas.microsoft.com/office/powerpoint/2012/main" userId="S-1-5-21-525788414-1921020387-24915789-484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5B5"/>
    <a:srgbClr val="FF6600"/>
    <a:srgbClr val="0066FF"/>
    <a:srgbClr val="000000"/>
    <a:srgbClr val="C1D6FF"/>
    <a:srgbClr val="AFCEEB"/>
    <a:srgbClr val="FF3300"/>
    <a:srgbClr val="EDA76D"/>
    <a:srgbClr val="9933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5226" autoAdjust="0"/>
  </p:normalViewPr>
  <p:slideViewPr>
    <p:cSldViewPr snapToObjects="1">
      <p:cViewPr varScale="1">
        <p:scale>
          <a:sx n="82" d="100"/>
          <a:sy n="82" d="100"/>
        </p:scale>
        <p:origin x="1363" y="72"/>
      </p:cViewPr>
      <p:guideLst>
        <p:guide orient="horz" pos="2160"/>
        <p:guide pos="2880"/>
        <p:guide orient="horz" pos="22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2952" y="-44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8459E04-EE01-4613-8EEC-8E0C35898164}" type="slidenum">
              <a:rPr lang="en-GB">
                <a:latin typeface="Calibri Light" panose="020F0302020204030204" pitchFamily="34" charset="0"/>
              </a:rPr>
              <a:pPr>
                <a:defRPr/>
              </a:pPr>
              <a:t>‹#›</a:t>
            </a:fld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00" y="0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4202"/>
            <a:ext cx="5438140" cy="44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00" y="9428401"/>
            <a:ext cx="2946189" cy="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9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Since the beginning of the 20th century, significant progress has been made: from early steps taken in a number of pioneer countries, the world has seen social protection systems develop at an impressive 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At present, most countries have in place social protection schemes anchored in national legislation covering all or most policy areas of social protection, although in some cases these cover only a minority of their populations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Despite progress, large gaps remain in parts of Asia and Africa.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18A25-ACB9-4962-B85A-E84B460E5B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343336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43336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62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59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28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28DF2-4521-4E90-BE21-3C02CC5410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9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18A25-ACB9-4962-B85A-E84B460E5B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23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2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18A25-ACB9-4962-B85A-E84B460E5B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239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6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18A25-ACB9-4962-B85A-E84B460E5B70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78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C234DB9-5355-432F-B5AA-4217C76A369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C234DB9-5355-432F-B5AA-4217C76A369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3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7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3307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0AD1-6A1A-3243-9CEA-414B13A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755E-39FC-4A40-82D7-0F377571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052DF-9500-AB40-A1E3-B3E324C2C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C582E-2A94-E040-8098-E9B3B5F4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F709E-CCB0-FC4B-B8B8-4399CA37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97749-176D-D646-9566-A0B22ECB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868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A9AD-2138-B649-89B9-975FC51C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86ACE-AA07-1E48-8F6A-87DE20C35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19037-908B-854A-B452-66192E658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2F0A1-A0BF-8E47-8E22-E6E346E0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94686-8968-424A-A1F6-9D2DB39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A71FF-382C-0447-BD32-A7303A69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90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1E96-4D2E-2A45-92EF-3AAD6FC2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3A2B4-1BB4-1641-8692-E2CABCC84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B0DF-4D62-CD42-9024-E9D8951F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D7F1-F15C-DD42-A2CE-DFFAAA9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B8228-D739-C24C-8733-22EF3161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6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CC5A3-567B-6748-BECC-1055DDD01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94394-086F-2F4D-9147-DCB9E0A0E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7B745-50C0-7F4F-81E0-598647BC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6BEEE-C864-0A42-A9E4-8ADCD974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5E82B-7C14-464C-BF89-D9B42998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510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B89B8A4-8CC8-4838-860D-D615474EC05A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7003FC-CFB2-430D-88D2-7AF469BA6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983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4CEA96-A7F5-40B7-83DC-2A0FC2986F78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C14426-FBCF-4719-8506-44914F2851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92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F3438D-AD96-4F8F-B977-D09C85CB1299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51F6A4-F581-4F01-9B44-B1A6560BCA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020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529D92-75DC-4088-8F43-C8FE0BDE060C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6A4A2-2C98-4905-9B8C-938198F5A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91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587D86B-5B66-46BC-B02A-DDA0339ADD9C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3AADDA-0A5E-4323-B26C-1C937CC1A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562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2026F3-D5BE-4F59-A4FE-610F8823D1BD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974A9F-5A67-44E7-B98B-570106A04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3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603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1B7B51-A057-4C23-AEB0-F94C249A6C63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288262-797B-4445-8CB1-07C70C2131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571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D55ABA-95F3-4234-8175-7544F9B13935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CFD6CF-9D79-4565-9926-C9C72392F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083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8F6F8-DD07-4F34-994D-2CC8A2EC6DD3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BAAB6-F3B4-4B1E-9E07-BDAA54D2AA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86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FF8392-CD21-4584-9FEF-265DC42BECCB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21FB09-CA02-46F7-BAA2-CA7164A07F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867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57A850-9501-460B-A858-6B9AC92DCC4F}" type="datetimeFigureOut">
              <a:rPr lang="en-GB"/>
              <a:pPr>
                <a:defRPr/>
              </a:pPr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13D0A2-496B-4D98-9C2B-7F7D445BA1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1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6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13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20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316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8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18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6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989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348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9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2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62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43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89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‹#›</a:t>
            </a:fld>
            <a:r>
              <a:rPr lang="en-GB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158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28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02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150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79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49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38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33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41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84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06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7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35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20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6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 smtClean="0">
                <a:latin typeface="Calibri Light" panose="020F0302020204030204" pitchFamily="34" charset="0"/>
              </a:rPr>
              <a:pPr>
                <a:defRPr/>
              </a:pPr>
              <a:t>‹#›</a:t>
            </a:fld>
            <a:r>
              <a:rPr lang="en-GB">
                <a:latin typeface="Calibri Light" panose="020F0302020204030204" pitchFamily="34" charset="0"/>
              </a:rPr>
              <a:t> 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50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099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AC4358-EA8B-4391-8DFF-51ED515E8CF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81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alibri Light" panose="020F0302020204030204" pitchFamily="34" charset="0"/>
                <a:cs typeface="Arial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Arial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Arial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Arial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7B3023-3D35-4257-9705-83FF45A8794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88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E271-1951-4934-BA68-4EDE4A7D7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526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88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33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9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1CD9-DF84-403A-AE83-70CD0E4D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16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9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8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130F-9A49-4784-93CB-6889C96CD7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15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59B6-9D0E-4783-A26D-9B43AA86B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03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F8F3-00E0-47C0-A2A7-8BB3250591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29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64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  <a:latin typeface="Calibri Light" panose="020F0302020204030204" pitchFamily="34" charset="0"/>
              <a:ea typeface="ＭＳ Ｐゴシック" pitchFamily="34" charset="-128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</a:defRPr>
            </a:lvl1pPr>
          </a:lstStyle>
          <a:p>
            <a:pPr>
              <a:defRPr/>
            </a:pPr>
            <a:fld id="{97FF2178-D361-405B-97DB-11170168C6B4}" type="slidenum">
              <a:rPr lang="en-GB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2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1484784"/>
            <a:ext cx="5328592" cy="280831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1880" y="4509121"/>
            <a:ext cx="5328592" cy="2016224"/>
          </a:xfrm>
        </p:spPr>
        <p:txBody>
          <a:bodyPr anchor="b"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GB" sz="1800" b="0" kern="1200" dirty="0">
                <a:solidFill>
                  <a:srgbClr val="4F5150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5789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lang="en-GB" sz="3200" b="1" kern="1200" dirty="0">
                <a:solidFill>
                  <a:srgbClr val="003D8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800">
                <a:latin typeface="Arial" pitchFamily="34" charset="0"/>
                <a:cs typeface="Arial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400">
                <a:latin typeface="Arial" pitchFamily="34" charset="0"/>
                <a:cs typeface="Arial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2000">
                <a:latin typeface="Arial" pitchFamily="34" charset="0"/>
                <a:cs typeface="Arial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2276C6E-0B0E-403F-BF1F-B92F8E70DEDE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107DD2D4-B22C-4A8C-976C-9358A15A75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570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26988"/>
            <a:ext cx="9144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200" b="1" kern="1200" dirty="0">
                <a:solidFill>
                  <a:srgbClr val="003D81"/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A225C1D0-3B95-41BB-8775-2644565AC57D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GB" sz="1000" kern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D961460-B10C-48C2-906C-EF67A2CC03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30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9EA-4075-43C9-B2B1-FF1B4E31A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63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EAFA620-822C-4334-8366-105EB208C5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6684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32C00BA0-91CE-4CC8-B7F1-CEDAA69FB9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933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9194DDF-72EE-497F-A336-CAA3FB9EE8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5075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A1BF43F-7875-425A-B0EF-0C2136500E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7207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A5157CA-A3C5-4865-965C-524EB893D8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3695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8005544-8207-42CE-8A12-00983DA267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478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C2429BCD-C608-462D-BBF5-B0A9F53048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781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6D84549A-24F0-426C-9601-7AE23200B8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436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BA61112-6702-4BE4-B3D8-5944D4F7F5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336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2376488" y="2492375"/>
            <a:ext cx="6767512" cy="2881313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3" name="Picture 2" descr="Logo Rapport VI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7000"/>
          </a:blip>
          <a:stretch>
            <a:fillRect/>
          </a:stretch>
        </p:blipFill>
        <p:spPr>
          <a:xfrm>
            <a:off x="282967" y="249098"/>
            <a:ext cx="1265478" cy="12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8758-25B0-40BA-B173-740079CA0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805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520825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Picture 8" descr="English_3Lines_ILOffice_Black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2400"/>
            <a:ext cx="7445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6791325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057" y="2060575"/>
            <a:ext cx="6926301" cy="4065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381750"/>
            <a:ext cx="1981200" cy="339725"/>
          </a:xfrm>
        </p:spPr>
        <p:txBody>
          <a:bodyPr anchor="b" anchorCtr="0"/>
          <a:lstStyle>
            <a:lvl1pPr algn="r"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807F73A5-6CEF-4832-9E39-665A99308DB6}" type="slidenum">
              <a:rPr lang="en-GB"/>
              <a:pPr>
                <a:defRPr/>
              </a:pPr>
              <a:t>‹#›</a:t>
            </a:fld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59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374EE-3C4E-4A1A-99C8-C714067A44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5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BD106-34B6-4335-9FB6-C7601EB639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25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18C34-6613-47E5-9FE3-363EB9B851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7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FBAE5-7461-46BC-A3CE-7228F76E1E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178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E7718-DAFE-46B7-A676-0F4A9D0ABD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026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35F6B-E1D0-4FD9-9DAC-E0D77428AE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726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32C82-0190-47F4-B4C8-BF093BF8ED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966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17A46-203E-49CA-9F5C-4741E3A65D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309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5BDF8-483B-41B4-9EFE-C9564CC0D0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96E3-086E-49EC-A1B6-D5AA2F2CF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3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2944C-1B78-4635-AB19-2E6B1DA1EB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154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35AEC-8188-469D-B000-61D384C783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964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CF374EE-3C4E-4A1A-99C8-C714067A4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29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CFBD106-34B6-4335-9FB6-C7601EB63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7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7D18C34-6613-47E5-9FE3-363EB9B85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988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79FBAE5-7461-46BC-A3CE-7228F76E1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920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4FE7718-DAFE-46B7-A676-0F4A9D0AB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03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E35F6B-E1D0-4FD9-9DAC-E0D77428A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024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FD32C82-0190-47F4-B4C8-BF093BF8ED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5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E617A46-203E-49CA-9F5C-4741E3A65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3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77A8-8538-4D7F-A89E-AEA8F55BF2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247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8F5BDF8-483B-41B4-9EFE-C9564CC0D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04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B32944C-1B78-4635-AB19-2E6B1DA1E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156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0F35AEC-8188-469D-B000-61D384C78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41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8AC8-2CF0-E040-86F8-2DED979E5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AC40C-7F03-3740-9E88-956663D93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D537F-ED25-8746-8566-269973D6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E247A-C31C-7543-9382-3CA35649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A916-98C5-3348-90D9-83698A98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69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20C4-4D7C-E246-9A49-1D9F5E4B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2509E-2223-7941-9F03-4CB3FC485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784C8-ECFF-374A-9B29-4CF571546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F8CC7-922A-8D46-B153-ED4DA2A9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4AEFB-1D07-E241-8228-7BEEF61B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38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F2CD-05A9-104B-A54D-DC0A9486E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F7C1D-C474-AC47-832D-E9A2BB8D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925B-43F9-784D-92EA-BD115F6E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8A947-545D-F442-820A-4CB7AC34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28E19-3A00-2F4A-AE84-84B079A9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32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BB48-15DE-3349-B9A5-1501F495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F2C0-CA5B-9043-B2E8-6A4F427B0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15CC6-3DD3-9A42-AE5D-22BD0363A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C158-3B61-9047-BBF3-72E3B98D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D0D54-5461-AD4B-86A7-E194EEAC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BDF87-F294-ED4D-B1E0-8C5B6E99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A49F-BE77-9B43-A16D-0EBA0CCB1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54329-A49C-354E-966B-E7CF4B463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CB90-D3DE-AE40-9706-C9303438A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BB92B-F1E9-CC4A-AC79-0541C6FEA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86507-8D9C-B641-A602-ECC7ADED3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8A6EA-2136-074A-9168-BD1160EC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BC159-731B-484A-BF3F-7C87EF91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7B3E5-1582-6F46-9210-9F1D25BF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87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98F5-4549-4A4F-A8B7-9665E45C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2ECF3B-AF6F-274E-988E-DED70888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09596-674F-354F-9AD7-C4074A6C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4D4715-39D6-2B48-AF20-B993C93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63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BEB44-8346-B74C-91E3-44D740A8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90A627-2480-F349-B4B3-1412D128E88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3494F-C86F-3949-B592-56C9C236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945C8-7A0E-C24D-9EDE-CD8DD597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826AA-9E89-4945-89FF-619B3107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6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84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7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4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  <p:sldLayoutId id="2147484553" r:id="rId13"/>
    <p:sldLayoutId id="2147484555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GB" b="0" dirty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GB" b="0" dirty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b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2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46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49637-25D6-4CF2-AC54-1DA194500591}" type="slidenum">
              <a:rPr lang="en-GB" b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07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3" r:id="rId14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Calibri Light" panose="020F0302020204030204" pitchFamily="34" charset="0"/>
          <a:ea typeface="ＭＳ Ｐゴシック" pitchFamily="34" charset="-128"/>
          <a:cs typeface="+mn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 Light" panose="020F030202020403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361791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4E92473-E21E-4545-ACFE-6A29F4F09E6B}" type="datetime1">
              <a:rPr lang="en-GB"/>
              <a:pPr>
                <a:defRPr/>
              </a:pPr>
              <a:t>08/11/2023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7790F17-79BD-438D-804E-D58C1B17E3F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65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77" r:id="rId12"/>
    <p:sldLayoutId id="2147484778" r:id="rId13"/>
    <p:sldLayoutId id="2147484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3200" b="1" kern="1200" dirty="0">
          <a:solidFill>
            <a:srgbClr val="003D81"/>
          </a:solidFill>
          <a:latin typeface="Arial" charset="0"/>
          <a:ea typeface="ＭＳ Ｐゴシック" pitchFamily="34" charset="-128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D8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b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749637-25D6-4CF2-AC54-1DA194500591}" type="slidenum">
              <a:rPr lang="en-GB" b="0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GB" b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27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9D6DA5-F74D-475D-9ED6-F1645B0B3326}" type="slidenum">
              <a:rPr lang="en-US" b="0" smtClean="0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660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AF335-6A05-5B41-A1CB-E0A59789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0CB8E-F6EB-EE4F-BFB7-DB93E4CD9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45D62-1ECA-F44B-9738-0F8D77E79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2719" r="2250" b="67221"/>
          <a:stretch/>
        </p:blipFill>
        <p:spPr>
          <a:xfrm>
            <a:off x="0" y="-13653"/>
            <a:ext cx="9144000" cy="1558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9B1953-9289-E045-999A-6475FF57E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5447" b="46376"/>
          <a:stretch/>
        </p:blipFill>
        <p:spPr>
          <a:xfrm>
            <a:off x="0" y="6055360"/>
            <a:ext cx="9144000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AB232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AD4B5AF-A009-4B1A-BA22-BCFB083AA36C}" type="datetimeFigureOut">
              <a:rPr lang="en-GB">
                <a:cs typeface="+mn-cs"/>
              </a:rPr>
              <a:pPr>
                <a:defRPr/>
              </a:pPr>
              <a:t>08/11/2023</a:t>
            </a:fld>
            <a:endParaRPr lang="en-GB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1956264-7753-4BFE-8FBC-D54A018DB1E8}" type="slidenum">
              <a:rPr lang="en-GB">
                <a:cs typeface="+mn-cs"/>
              </a:rPr>
              <a:pPr>
                <a:defRPr/>
              </a:pPr>
              <a:t>‹#›</a:t>
            </a:fld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58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%2F978-3-030-88513-7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endausterity.org/maps/" TargetMode="External"/><Relationship Id="rId7" Type="http://schemas.openxmlformats.org/officeDocument/2006/relationships/hyperlink" Target="https://www.socialprotectionfloorscoalition.org/social-security-for-al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s://www.endausterity.org/" TargetMode="External"/><Relationship Id="rId5" Type="http://schemas.openxmlformats.org/officeDocument/2006/relationships/hyperlink" Target="https://www.brettonwoodsproject.org/wp-content/uploads/2020/10/statement-against-IMF-austerity-English-1.pdf" TargetMode="External"/><Relationship Id="rId4" Type="http://schemas.openxmlformats.org/officeDocument/2006/relationships/hyperlink" Target="https://www.imf.org/en/Countri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protection.org/gimi/RessourcePDF.action;jsessionid=K9GeX473jEnDWn-mn8pcqnQ6eUxAgUUmo_QeEDCm8XXBg7scaqBV!2052637978?id=55694" TargetMode="External"/><Relationship Id="rId2" Type="http://schemas.openxmlformats.org/officeDocument/2006/relationships/hyperlink" Target="https://www.eurodad.org/end_austerity_a_global_report" TargetMode="Externa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.org/dyn/normlex/en/f?p=NORMLEXPUB:12100:0::NO::P12100_ILO_CODE:C102" TargetMode="External"/><Relationship Id="rId2" Type="http://schemas.openxmlformats.org/officeDocument/2006/relationships/hyperlink" Target="http://www.un.org/en/documents/udhr/index.shtml#a22" TargetMode="External"/><Relationship Id="rId1" Type="http://schemas.openxmlformats.org/officeDocument/2006/relationships/slideLayout" Target="../slideLayouts/slideLayout110.xml"/><Relationship Id="rId5" Type="http://schemas.openxmlformats.org/officeDocument/2006/relationships/image" Target="../media/image8.jpeg"/><Relationship Id="rId4" Type="http://schemas.openxmlformats.org/officeDocument/2006/relationships/hyperlink" Target="http://www.ilo.org/dyn/normlex/en/f?p=NORMLEXPUB:12100:0::NO:12100:P12100_INSTRUMENT_ID:3065524: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hyperlink" Target="http://www.social-protection.org/gimi/gess/RessourcePDF.action?ressource.ressourceId=5488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ad.org/end_austerity_a_global_repo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dad.org/end_austerity_a_global_repor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FC1011-0A66-934F-869A-337C0843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36"/>
            <a:ext cx="9144000" cy="5848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32F957-705A-7148-86C4-36B1A93558BC}"/>
              </a:ext>
            </a:extLst>
          </p:cNvPr>
          <p:cNvSpPr txBox="1"/>
          <p:nvPr/>
        </p:nvSpPr>
        <p:spPr>
          <a:xfrm>
            <a:off x="256895" y="2102269"/>
            <a:ext cx="8322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00" cap="all" dirty="0">
                <a:solidFill>
                  <a:prstClr val="white"/>
                </a:solidFill>
                <a:cs typeface="Arial" panose="020B0604020202020204" pitchFamily="34" charset="0"/>
              </a:rPr>
              <a:t>Advancing Social Security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00" cap="all" dirty="0">
                <a:solidFill>
                  <a:prstClr val="white"/>
                </a:solidFill>
                <a:cs typeface="Arial" panose="020B0604020202020204" pitchFamily="34" charset="0"/>
              </a:rPr>
              <a:t>in Times of Austerity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F8F2A-C555-4049-BAF6-A37538CA1F70}"/>
              </a:ext>
            </a:extLst>
          </p:cNvPr>
          <p:cNvSpPr txBox="1"/>
          <p:nvPr/>
        </p:nvSpPr>
        <p:spPr>
          <a:xfrm>
            <a:off x="677916" y="3768462"/>
            <a:ext cx="77881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ISABEL ORTIZ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  <a:cs typeface="Arial" panose="020B0604020202020204" pitchFamily="34" charset="0"/>
              </a:rPr>
              <a:t>Director Global Social Justice, former Director ILO and UNICEF  </a:t>
            </a:r>
          </a:p>
        </p:txBody>
      </p:sp>
    </p:spTree>
    <p:extLst>
      <p:ext uri="{BB962C8B-B14F-4D97-AF65-F5344CB8AC3E}">
        <p14:creationId xmlns:p14="http://schemas.microsoft.com/office/powerpoint/2010/main" val="423089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" y="55402"/>
            <a:ext cx="9104410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srgbClr val="0070C0"/>
                </a:solidFill>
                <a:latin typeface="Calibri"/>
              </a:rPr>
              <a:t>Social Security/Protection System after IFIs Austerity Reforms 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itchFamily="-111" charset="-12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6" y="563451"/>
            <a:ext cx="8689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 smaller, targeted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  <a:r>
              <a:rPr lang="en-GB" dirty="0">
                <a:solidFill>
                  <a:srgbClr val="0070C0"/>
                </a:solidFill>
                <a:latin typeface="Calibri"/>
                <a:ea typeface="ＭＳ Ｐゴシック" pitchFamily="34" charset="-128"/>
              </a:rPr>
              <a:t>s</a:t>
            </a:r>
            <a:r>
              <a:rPr kumimoji="0" lang="en-GB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ocial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protection floor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(</a:t>
            </a:r>
            <a:r>
              <a:rPr lang="en-GB" b="0" i="1" dirty="0">
                <a:solidFill>
                  <a:srgbClr val="0070C0"/>
                </a:solidFill>
                <a:latin typeface="Calibri"/>
                <a:ea typeface="ＭＳ Ｐゴシック" pitchFamily="34" charset="-128"/>
              </a:rPr>
              <a:t>lower cost to the budget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>
                <a:solidFill>
                  <a:srgbClr val="0070C0"/>
                </a:solidFill>
                <a:latin typeface="Calibri"/>
                <a:ea typeface="ＭＳ Ｐゴシック" pitchFamily="34" charset="-128"/>
              </a:rPr>
              <a:t>Smaller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PUBLIC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social insurance with lower benefits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(</a:t>
            </a:r>
            <a:r>
              <a:rPr lang="en-GB" b="0" i="1" dirty="0">
                <a:solidFill>
                  <a:srgbClr val="0070C0"/>
                </a:solidFill>
                <a:latin typeface="Calibri"/>
                <a:ea typeface="ＭＳ Ｐゴシック" pitchFamily="34" charset="-128"/>
              </a:rPr>
              <a:t>lower employer contributions, making system unsustainable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Larger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private savings (to the financial sector)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u="sng" dirty="0">
                <a:solidFill>
                  <a:srgbClr val="0070C0"/>
                </a:solidFill>
                <a:latin typeface="Calibri"/>
                <a:ea typeface="ＭＳ Ｐゴシック" pitchFamily="34" charset="-128"/>
              </a:rPr>
              <a:t>     </a:t>
            </a:r>
            <a:r>
              <a:rPr lang="en-GB" sz="2400" u="sng" dirty="0">
                <a:solidFill>
                  <a:srgbClr val="C00000"/>
                </a:solidFill>
                <a:latin typeface="Calibri"/>
                <a:ea typeface="ＭＳ Ｐゴシック" pitchFamily="34" charset="-128"/>
              </a:rPr>
              <a:t>Inequality to increase </a:t>
            </a:r>
            <a:endParaRPr kumimoji="0" lang="en-GB" sz="240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>
              <a:solidFill>
                <a:srgbClr val="0070C0"/>
              </a:solidFill>
              <a:latin typeface="Calibri"/>
              <a:ea typeface="ＭＳ Ｐゴシック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E275DA-1F12-7E61-0CB0-C90C1AFDD6B3}"/>
              </a:ext>
            </a:extLst>
          </p:cNvPr>
          <p:cNvGrpSpPr/>
          <p:nvPr/>
        </p:nvGrpSpPr>
        <p:grpSpPr>
          <a:xfrm>
            <a:off x="612834" y="2249042"/>
            <a:ext cx="6224595" cy="4343400"/>
            <a:chOff x="838200" y="2057400"/>
            <a:chExt cx="5660508" cy="307987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3C06889-A8B8-A008-235F-49971F062126}"/>
                </a:ext>
              </a:extLst>
            </p:cNvPr>
            <p:cNvCxnSpPr/>
            <p:nvPr/>
          </p:nvCxnSpPr>
          <p:spPr>
            <a:xfrm>
              <a:off x="1219200" y="5005656"/>
              <a:ext cx="5191855" cy="6563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7C661E-F54B-B89F-8362-3FBCC82932E2}"/>
                </a:ext>
              </a:extLst>
            </p:cNvPr>
            <p:cNvSpPr txBox="1"/>
            <p:nvPr/>
          </p:nvSpPr>
          <p:spPr>
            <a:xfrm>
              <a:off x="1340528" y="4966171"/>
              <a:ext cx="689902" cy="17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800"/>
              </a:lvl1pPr>
            </a:lstStyle>
            <a:p>
              <a:r>
                <a:rPr lang="es-CR" sz="1000" dirty="0" err="1"/>
                <a:t>Low</a:t>
              </a:r>
              <a:r>
                <a:rPr lang="es-CR" sz="1000" dirty="0"/>
                <a:t> </a:t>
              </a:r>
              <a:r>
                <a:rPr lang="es-CR" sz="1000" dirty="0" err="1"/>
                <a:t>income</a:t>
              </a:r>
              <a:endParaRPr lang="en-GB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4DA579-5E77-8524-68CB-883B3DE05EF1}"/>
                </a:ext>
              </a:extLst>
            </p:cNvPr>
            <p:cNvSpPr txBox="1"/>
            <p:nvPr/>
          </p:nvSpPr>
          <p:spPr>
            <a:xfrm>
              <a:off x="5494737" y="4965675"/>
              <a:ext cx="712890" cy="17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/>
              </a:lvl1pPr>
            </a:lstStyle>
            <a:p>
              <a:r>
                <a:rPr lang="es-CR" dirty="0"/>
                <a:t>High </a:t>
              </a:r>
              <a:r>
                <a:rPr lang="es-CR" dirty="0" err="1"/>
                <a:t>income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DF51F-2503-F366-3BE8-E0F83B8F2255}"/>
                </a:ext>
              </a:extLst>
            </p:cNvPr>
            <p:cNvSpPr/>
            <p:nvPr/>
          </p:nvSpPr>
          <p:spPr>
            <a:xfrm>
              <a:off x="1161408" y="4492888"/>
              <a:ext cx="967246" cy="361574"/>
            </a:xfrm>
            <a:prstGeom prst="rect">
              <a:avLst/>
            </a:prstGeom>
            <a:solidFill>
              <a:srgbClr val="23417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b="1" dirty="0"/>
                <a:t>Safety Nets </a:t>
              </a:r>
              <a:endParaRPr lang="en-GB" sz="1200" b="1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98F4E-5A48-4521-213A-0B5FA6CFA4F7}"/>
                </a:ext>
              </a:extLst>
            </p:cNvPr>
            <p:cNvCxnSpPr/>
            <p:nvPr/>
          </p:nvCxnSpPr>
          <p:spPr>
            <a:xfrm>
              <a:off x="1063185" y="2272829"/>
              <a:ext cx="1" cy="2598118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D21AA4-7A5F-58DD-678D-DD4E51F10C0E}"/>
                </a:ext>
              </a:extLst>
            </p:cNvPr>
            <p:cNvSpPr/>
            <p:nvPr/>
          </p:nvSpPr>
          <p:spPr>
            <a:xfrm>
              <a:off x="1960309" y="3954559"/>
              <a:ext cx="1500075" cy="6026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000" b="1" dirty="0" err="1">
                  <a:solidFill>
                    <a:schemeClr val="bg1"/>
                  </a:solidFill>
                </a:rPr>
                <a:t>Public</a:t>
              </a:r>
              <a:r>
                <a:rPr lang="es-CR" sz="1000" b="1" dirty="0">
                  <a:solidFill>
                    <a:schemeClr val="bg1"/>
                  </a:solidFill>
                </a:rPr>
                <a:t> Social </a:t>
              </a:r>
              <a:r>
                <a:rPr lang="es-CR" sz="1000" b="1" dirty="0" err="1">
                  <a:solidFill>
                    <a:schemeClr val="bg1"/>
                  </a:solidFill>
                </a:rPr>
                <a:t>Insurance</a:t>
              </a:r>
              <a:r>
                <a:rPr lang="es-CR" sz="1000" b="1" dirty="0">
                  <a:solidFill>
                    <a:schemeClr val="bg1"/>
                  </a:solidFill>
                </a:rPr>
                <a:t> (</a:t>
              </a:r>
              <a:r>
                <a:rPr lang="es-CR" sz="1000" b="1" dirty="0" err="1">
                  <a:solidFill>
                    <a:schemeClr val="bg1"/>
                  </a:solidFill>
                </a:rPr>
                <a:t>mandatory</a:t>
              </a:r>
              <a:r>
                <a:rPr lang="es-CR" sz="1000" b="1" dirty="0">
                  <a:solidFill>
                    <a:schemeClr val="bg1"/>
                  </a:solidFill>
                </a:rPr>
                <a:t>)</a:t>
              </a:r>
              <a:br>
                <a:rPr lang="es-CR" sz="1000" b="1" dirty="0">
                  <a:solidFill>
                    <a:schemeClr val="bg1"/>
                  </a:solidFill>
                </a:rPr>
              </a:br>
              <a:r>
                <a:rPr lang="es-CR" sz="1000" b="1" dirty="0" err="1">
                  <a:solidFill>
                    <a:schemeClr val="bg1"/>
                  </a:solidFill>
                </a:rPr>
                <a:t>financed</a:t>
              </a:r>
              <a:r>
                <a:rPr lang="es-CR" sz="1000" b="1" dirty="0">
                  <a:solidFill>
                    <a:schemeClr val="bg1"/>
                  </a:solidFill>
                </a:rPr>
                <a:t> </a:t>
              </a:r>
              <a:r>
                <a:rPr lang="es-CR" sz="1000" b="1" dirty="0" err="1">
                  <a:solidFill>
                    <a:schemeClr val="bg1"/>
                  </a:solidFill>
                </a:rPr>
                <a:t>by</a:t>
              </a:r>
              <a:r>
                <a:rPr lang="es-CR" sz="1000" b="1" dirty="0">
                  <a:solidFill>
                    <a:schemeClr val="bg1"/>
                  </a:solidFill>
                </a:rPr>
                <a:t> </a:t>
              </a:r>
              <a:r>
                <a:rPr lang="es-CR" sz="1000" b="1" dirty="0" err="1">
                  <a:solidFill>
                    <a:schemeClr val="bg1"/>
                  </a:solidFill>
                </a:rPr>
                <a:t>employers</a:t>
              </a:r>
              <a:r>
                <a:rPr lang="es-CR" sz="1000" b="1" dirty="0">
                  <a:solidFill>
                    <a:schemeClr val="bg1"/>
                  </a:solidFill>
                </a:rPr>
                <a:t> and </a:t>
              </a:r>
              <a:r>
                <a:rPr lang="es-CR" sz="1000" b="1" dirty="0" err="1">
                  <a:solidFill>
                    <a:schemeClr val="bg1"/>
                  </a:solidFill>
                </a:rPr>
                <a:t>workers</a:t>
              </a:r>
              <a:r>
                <a:rPr lang="es-CR" sz="1000" b="1" dirty="0">
                  <a:solidFill>
                    <a:schemeClr val="bg1"/>
                  </a:solidFill>
                </a:rPr>
                <a:t> </a:t>
              </a:r>
              <a:r>
                <a:rPr lang="es-CR" sz="1000" b="1" dirty="0" err="1">
                  <a:solidFill>
                    <a:schemeClr val="bg1"/>
                  </a:solidFill>
                </a:rPr>
                <a:t>contributions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6265DE-3C7F-A22C-8DBC-177F8C84DC61}"/>
                </a:ext>
              </a:extLst>
            </p:cNvPr>
            <p:cNvSpPr/>
            <p:nvPr/>
          </p:nvSpPr>
          <p:spPr>
            <a:xfrm>
              <a:off x="3233911" y="2627181"/>
              <a:ext cx="3264797" cy="128789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1200" dirty="0">
                  <a:solidFill>
                    <a:schemeClr val="tx1"/>
                  </a:solidFill>
                </a:rPr>
                <a:t>Private </a:t>
              </a:r>
              <a:r>
                <a:rPr lang="es-CR" sz="1200" dirty="0" err="1">
                  <a:solidFill>
                    <a:schemeClr val="tx1"/>
                  </a:solidFill>
                </a:rPr>
                <a:t>savings</a:t>
              </a:r>
              <a:r>
                <a:rPr lang="es-CR" sz="1200" dirty="0">
                  <a:solidFill>
                    <a:schemeClr val="tx1"/>
                  </a:solidFill>
                </a:rPr>
                <a:t> (</a:t>
              </a:r>
              <a:r>
                <a:rPr lang="es-CR" sz="1200" dirty="0" err="1">
                  <a:solidFill>
                    <a:schemeClr val="tx1"/>
                  </a:solidFill>
                </a:rPr>
                <a:t>Voluntary</a:t>
              </a:r>
              <a:r>
                <a:rPr lang="es-CR" sz="1200" dirty="0">
                  <a:solidFill>
                    <a:schemeClr val="tx1"/>
                  </a:solidFill>
                </a:rPr>
                <a:t>) </a:t>
              </a:r>
            </a:p>
            <a:p>
              <a:pPr algn="ctr"/>
              <a:r>
                <a:rPr lang="es-CR" sz="1200" b="1" dirty="0" err="1">
                  <a:solidFill>
                    <a:schemeClr val="tx1"/>
                  </a:solidFill>
                </a:rPr>
                <a:t>Financial</a:t>
              </a:r>
              <a:r>
                <a:rPr lang="es-CR" sz="1200" b="1" dirty="0">
                  <a:solidFill>
                    <a:schemeClr val="tx1"/>
                  </a:solidFill>
                </a:rPr>
                <a:t> Sector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3CCC58-1870-BC8E-4D77-BA236FF202BB}"/>
                </a:ext>
              </a:extLst>
            </p:cNvPr>
            <p:cNvSpPr txBox="1"/>
            <p:nvPr/>
          </p:nvSpPr>
          <p:spPr>
            <a:xfrm>
              <a:off x="3084432" y="4934501"/>
              <a:ext cx="1706936" cy="171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/>
              </a:lvl1pPr>
            </a:lstStyle>
            <a:p>
              <a:r>
                <a:rPr lang="es-CR" sz="1000" dirty="0"/>
                <a:t>    </a:t>
              </a:r>
              <a:r>
                <a:rPr lang="es-CR" sz="1000" dirty="0" err="1"/>
                <a:t>Coverage</a:t>
              </a:r>
              <a:r>
                <a:rPr lang="es-CR" sz="1000" dirty="0"/>
                <a:t> of </a:t>
              </a:r>
              <a:r>
                <a:rPr lang="es-CR" sz="1000" dirty="0" err="1"/>
                <a:t>the</a:t>
              </a:r>
              <a:r>
                <a:rPr lang="es-CR" sz="1000" dirty="0"/>
                <a:t> </a:t>
              </a:r>
              <a:r>
                <a:rPr lang="es-CR" sz="1000" dirty="0" err="1"/>
                <a:t>population</a:t>
              </a:r>
              <a:endParaRPr lang="en-GB" sz="1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7BFEA8-EE88-B2F8-4541-51D8A2774F99}"/>
                </a:ext>
              </a:extLst>
            </p:cNvPr>
            <p:cNvSpPr txBox="1"/>
            <p:nvPr/>
          </p:nvSpPr>
          <p:spPr>
            <a:xfrm>
              <a:off x="838200" y="2057400"/>
              <a:ext cx="751203" cy="17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/>
              </a:lvl1pPr>
            </a:lstStyle>
            <a:p>
              <a:r>
                <a:rPr lang="en-US" sz="1000" dirty="0"/>
                <a:t>Benefits level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761F04C-21A6-EBDF-D482-3A0849424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357" y="6127537"/>
            <a:ext cx="914479" cy="585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99CF6C-A661-3C1D-FF59-6E63D97603C1}"/>
              </a:ext>
            </a:extLst>
          </p:cNvPr>
          <p:cNvSpPr txBox="1"/>
          <p:nvPr/>
        </p:nvSpPr>
        <p:spPr>
          <a:xfrm>
            <a:off x="6909742" y="2627175"/>
            <a:ext cx="20433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</a:t>
            </a:r>
            <a:br>
              <a:rPr lang="en-US" dirty="0"/>
            </a:br>
            <a:r>
              <a:rPr lang="en-US" dirty="0"/>
              <a:t>Pro-rich policies.</a:t>
            </a:r>
          </a:p>
          <a:p>
            <a:r>
              <a:rPr lang="en-US" dirty="0"/>
              <a:t>Who benefits?</a:t>
            </a:r>
          </a:p>
          <a:p>
            <a:endParaRPr lang="en-US" dirty="0"/>
          </a:p>
          <a:p>
            <a:pPr lvl="1"/>
            <a:r>
              <a:rPr lang="en-US" dirty="0"/>
              <a:t>Winners:</a:t>
            </a:r>
          </a:p>
          <a:p>
            <a:pPr lvl="1"/>
            <a:r>
              <a:rPr lang="en-US" b="0" dirty="0"/>
              <a:t>The financial sector, employers</a:t>
            </a:r>
          </a:p>
          <a:p>
            <a:pPr lvl="1"/>
            <a:r>
              <a:rPr lang="en-US" dirty="0"/>
              <a:t>Losers:</a:t>
            </a:r>
          </a:p>
          <a:p>
            <a:pPr lvl="1"/>
            <a:r>
              <a:rPr lang="en-US" b="0" dirty="0"/>
              <a:t>Citizens, workers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4C18721-B4B7-B24C-4F1A-CC333EDDA6A7}"/>
              </a:ext>
            </a:extLst>
          </p:cNvPr>
          <p:cNvSpPr/>
          <p:nvPr/>
        </p:nvSpPr>
        <p:spPr>
          <a:xfrm>
            <a:off x="7091672" y="3788833"/>
            <a:ext cx="216024" cy="18002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36D9465-B4F6-E108-C8A4-4D250BB1C38C}"/>
              </a:ext>
            </a:extLst>
          </p:cNvPr>
          <p:cNvSpPr/>
          <p:nvPr/>
        </p:nvSpPr>
        <p:spPr>
          <a:xfrm>
            <a:off x="7091672" y="5120924"/>
            <a:ext cx="216024" cy="18002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15A0066-BDBD-ADCC-3230-E2751D93E513}"/>
              </a:ext>
            </a:extLst>
          </p:cNvPr>
          <p:cNvSpPr/>
          <p:nvPr/>
        </p:nvSpPr>
        <p:spPr>
          <a:xfrm>
            <a:off x="705154" y="1791241"/>
            <a:ext cx="216024" cy="1800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8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6568" y="10368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Austerity reforms with negative social impacts </a:t>
            </a:r>
            <a:b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increase social conflict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359008" y="727909"/>
            <a:ext cx="872842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0" dirty="0">
                <a:latin typeface="Abadi" panose="020B0604020104020204" pitchFamily="34" charset="0"/>
                <a:ea typeface="Calibri" panose="020F0502020204030204" pitchFamily="34" charset="0"/>
              </a:rPr>
              <a:t>A</a:t>
            </a:r>
            <a:r>
              <a:rPr lang="en-US" sz="18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usterity policies have increased poverty and inequality -in particular for women-, undermined progress on human rights, and sparked social conflict.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Rising discontent and conflict: Anti-austerity protests in 101 countries, 2006-2020 (in number of protests/year)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fr-FR" b="0" dirty="0">
                <a:latin typeface="Abadi" panose="020B0604020104020204" pitchFamily="34" charset="0"/>
                <a:ea typeface="Calibri" panose="020F0502020204030204" pitchFamily="34" charset="0"/>
              </a:rPr>
              <a:t>	</a:t>
            </a: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fr-FR" sz="12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fr-FR" sz="1200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fr-FR" sz="1200" b="0" dirty="0"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	Source: Ortiz et al., </a:t>
            </a:r>
            <a:r>
              <a:rPr lang="fr-FR" sz="1200" b="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2022: </a:t>
            </a:r>
            <a:r>
              <a:rPr lang="fr-FR" sz="1200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</a:t>
            </a:r>
            <a:r>
              <a:rPr lang="fr-FR" sz="1200" dirty="0" err="1">
                <a:solidFill>
                  <a:srgbClr val="0070C0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Protests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. </a:t>
            </a:r>
            <a:r>
              <a:rPr lang="fr-FR" sz="1200" b="0" dirty="0" err="1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Palgrave</a:t>
            </a:r>
            <a:r>
              <a:rPr lang="fr-FR" sz="12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Macmillan.</a:t>
            </a:r>
            <a:endParaRPr lang="en-US" sz="12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2CFB3-2B45-4A9F-9784-8FF42DD43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39" y="1952274"/>
            <a:ext cx="8313151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CB57F-4E06-4EF0-BC22-4DD984CC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31" y="980728"/>
            <a:ext cx="8964996" cy="5486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 at least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options, known to governments and fully supported by policy statements of the UN and the IFIs: 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progressive tax revenues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avoiding regressive taxes like VAT) for example, taxes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corporate profits, financial activities, wealth, property, imports/exports, natural resources, digital services or ending ‘special economic zones’ and other tax exemptions/breaks to big corporations. For example: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Wealth taxes: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Argentina, Iceland and Spain 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axing windfall profits in the energy sector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Algeria, Angola, Australia, Canada, Kazakhstan, Italy, Mauritania, Mozambique, Norway, Papua New Guinea, Russia, Saudi Arabia, the UK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Taxing Digital services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Belgium, Canada, France, India, Indonesia, Kenya, New Zealand, Tunisia, Türkiye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Financial transaction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s tax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Argentina, Brazil; and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taxes to banks’ windfall profits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Hungary and Spain 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Mining and gas taxes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Bolivia, Mongolia and Zambia financing universal social prot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ection schemes such as pensions and child benefits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Fighting illicit financial flows: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are large, such as money laundering, bribery, tax evasion, trade mispricing, and other financial crimes </a:t>
            </a:r>
          </a:p>
          <a:p>
            <a:pPr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</a:pPr>
            <a:endParaRPr lang="en-US" sz="2000" dirty="0"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152780-9571-4A56-90A6-D7212DFF492F}"/>
              </a:ext>
            </a:extLst>
          </p:cNvPr>
          <p:cNvSpPr txBox="1">
            <a:spLocks/>
          </p:cNvSpPr>
          <p:nvPr/>
        </p:nvSpPr>
        <p:spPr bwMode="auto">
          <a:xfrm>
            <a:off x="-144270" y="29233"/>
            <a:ext cx="9432540" cy="7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There are Alternatives to Austerity</a:t>
            </a:r>
            <a:br>
              <a:rPr lang="en-US" sz="28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Financing/fiscal space options exist even in the poorest countries</a:t>
            </a:r>
          </a:p>
        </p:txBody>
      </p:sp>
    </p:spTree>
    <p:extLst>
      <p:ext uri="{BB962C8B-B14F-4D97-AF65-F5344CB8AC3E}">
        <p14:creationId xmlns:p14="http://schemas.microsoft.com/office/powerpoint/2010/main" val="330503310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CB57F-4E06-4EF0-BC22-4DD984CCD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" y="745844"/>
            <a:ext cx="8964996" cy="5486400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None/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Restructuring/eliminating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debt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 of illegitimate debt.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 main options: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debt relief/cancellation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HIPC); (ii) re-negotiating debt (more than 60 countries in recent years); (iii) debt swaps/conversions (over 50 countries); (iv) repudiating debt; and (v) defaulting (more than 20 have defaulted or repudiated public debt, such as Ecuador, Iceland and Iraq, investing savings in social programs).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international debt resolution mechanism and 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debt cancelation needed.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social security contributions by adequate employers’ contributions 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formalizing workers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informal economy with decent contracts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Argentina, Brazil, Tunisia, Uruguay). 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Re-allocating public expenditures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replacing high-cost and low- social-impact expenditures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defense -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Costa Rica, Thailand)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Tapping into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fiscal and foreign exchange reserves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Chile, Norway). 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Adopting a more accommodative macroeconomic framework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olerance to some inflation, fiscal deficit).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Lobbying for more aid and transfers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Global Social Protection Fund).</a:t>
            </a:r>
          </a:p>
          <a:p>
            <a:pPr marL="800100" lvl="1" indent="-342900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+mj-lt"/>
              <a:buAutoNum type="arabicPeriod" startAt="3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SDR allocations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with a better mechanism that does not increase debt and conditionalities, a fairer and periodic distribution of SDRs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2147D6-603B-25BF-7F79-DBB762E88B67}"/>
              </a:ext>
            </a:extLst>
          </p:cNvPr>
          <p:cNvSpPr txBox="1">
            <a:spLocks/>
          </p:cNvSpPr>
          <p:nvPr/>
        </p:nvSpPr>
        <p:spPr bwMode="auto">
          <a:xfrm>
            <a:off x="-99410" y="188640"/>
            <a:ext cx="9180512" cy="72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3200" b="1" kern="1200" dirty="0">
                <a:solidFill>
                  <a:srgbClr val="003D81"/>
                </a:solidFill>
                <a:latin typeface="Calibri Light" panose="020F0302020204030204" pitchFamily="34" charset="0"/>
                <a:ea typeface="ＭＳ Ｐゴシック" pitchFamily="-111" charset="-128"/>
                <a:cs typeface="+mn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D8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There are Alternatives to Austerity</a:t>
            </a:r>
            <a:br>
              <a:rPr lang="en-US" sz="28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F75B5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Financing/fiscal space options exist even in the poorest countries</a:t>
            </a:r>
          </a:p>
        </p:txBody>
      </p:sp>
    </p:spTree>
    <p:extLst>
      <p:ext uri="{BB962C8B-B14F-4D97-AF65-F5344CB8AC3E}">
        <p14:creationId xmlns:p14="http://schemas.microsoft.com/office/powerpoint/2010/main" val="3375205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08992" y="28715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Ending Austerity and Advancing Social Security</a:t>
            </a:r>
            <a:r>
              <a:rPr lang="en-US" sz="2800" dirty="0">
                <a:latin typeface="Trebuchet MS" panose="020B0603020202020204" pitchFamily="34" charset="0"/>
                <a:cs typeface="Calibri" panose="020F0502020204030204" pitchFamily="34" charset="0"/>
              </a:rPr>
              <a:t>: What Can Citizens Do</a:t>
            </a:r>
          </a:p>
          <a:p>
            <a:endParaRPr lang="en-US" sz="2800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226770" y="800708"/>
            <a:ext cx="89172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Expenditure and financing decisions that affect the lives of millions of people cannot be taken behind closed doors at the Ministry of Finance –Bad governance!</a:t>
            </a:r>
          </a:p>
          <a:p>
            <a:pPr marL="320040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  <a:latin typeface="Abadi" panose="020B0604020104020204" pitchFamily="34" charset="0"/>
              <a:ea typeface="Calibri" panose="020F0502020204030204" pitchFamily="34" charset="0"/>
            </a:endParaRPr>
          </a:p>
          <a:p>
            <a:pPr marL="777240" marR="0" indent="-45720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lphaLcParenR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Identify </a:t>
            </a:r>
            <a:r>
              <a:rPr lang="en-US" sz="2000" b="0" dirty="0">
                <a:latin typeface="Abadi" panose="020B0604020104020204" pitchFamily="34" charset="0"/>
                <a:ea typeface="Calibri" panose="020F0502020204030204" pitchFamily="34" charset="0"/>
              </a:rPr>
              <a:t>if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your government is cutting public expenditures (check </a:t>
            </a:r>
            <a:r>
              <a:rPr lang="en-US" sz="2000" b="0" dirty="0" err="1">
                <a:latin typeface="Abadi" panose="020B0604020104020204" pitchFamily="34" charset="0"/>
                <a:ea typeface="Calibri" panose="020F0502020204030204" pitchFamily="34" charset="0"/>
                <a:hlinkClick r:id="rId3"/>
              </a:rPr>
              <a:t>EndAusterity</a:t>
            </a:r>
            <a:r>
              <a:rPr lang="en-US" sz="2000" b="0" dirty="0">
                <a:latin typeface="Abadi" panose="020B0604020104020204" pitchFamily="34" charset="0"/>
                <a:ea typeface="Calibri" panose="020F0502020204030204" pitchFamily="34" charset="0"/>
                <a:hlinkClick r:id="rId3"/>
              </a:rPr>
              <a:t> website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, 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  <a:hlinkClick r:id="rId4"/>
              </a:rPr>
              <a:t>IMF website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)</a:t>
            </a:r>
          </a:p>
          <a:p>
            <a:pPr marL="777240" marR="0" indent="-45720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lphaLcParenR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Make yourself heard (e.g. </a:t>
            </a:r>
            <a:r>
              <a:rPr lang="en-US" sz="2000" b="0" dirty="0">
                <a:latin typeface="Abadi" panose="020B0604020104020204" pitchFamily="34" charset="0"/>
                <a:ea typeface="Calibri" panose="020F0502020204030204" pitchFamily="34" charset="0"/>
              </a:rPr>
              <a:t>demand 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more social </a:t>
            </a:r>
            <a:r>
              <a:rPr lang="en-US" sz="2000" b="0" dirty="0">
                <a:latin typeface="Abadi" panose="020B0604020104020204" pitchFamily="34" charset="0"/>
                <a:ea typeface="Calibri" panose="020F0502020204030204" pitchFamily="34" charset="0"/>
              </a:rPr>
              <a:t>security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 programs with better benefits, quality public services,  </a:t>
            </a:r>
            <a:r>
              <a:rPr lang="en-US" sz="2000" b="0" dirty="0" err="1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etc</a:t>
            </a: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)</a:t>
            </a:r>
          </a:p>
          <a:p>
            <a:pPr marL="777240" marR="0" indent="-45720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lphaLcParenR"/>
            </a:pPr>
            <a:r>
              <a:rPr lang="en-US" sz="2000" dirty="0">
                <a:solidFill>
                  <a:srgbClr val="C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CALL FOR NATIONAL SOCIAL DIALOGUE </a:t>
            </a:r>
          </a:p>
          <a:p>
            <a:pPr marL="777240" marR="0" indent="-45720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lphaLcParenR"/>
            </a:pPr>
            <a:r>
              <a:rPr lang="en-US" sz="2000" b="0" dirty="0">
                <a:effectLst/>
                <a:latin typeface="Abadi" panose="020B0604020104020204" pitchFamily="34" charset="0"/>
                <a:ea typeface="Calibri" panose="020F0502020204030204" pitchFamily="34" charset="0"/>
              </a:rPr>
              <a:t>Carry out a rapid and timely assessment of the social impacts of the different policy options and financing alternatives</a:t>
            </a:r>
          </a:p>
          <a:p>
            <a:pPr marL="777240" marR="0" indent="-45720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+mj-lt"/>
              <a:buAutoNum type="alphaLcParenR"/>
            </a:pPr>
            <a:r>
              <a:rPr lang="en-US" sz="2000" dirty="0">
                <a:solidFill>
                  <a:srgbClr val="C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Agree optimal policies through national social dialogue with representative trade </a:t>
            </a:r>
            <a:r>
              <a:rPr lang="en-US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</a:t>
            </a:r>
            <a:r>
              <a:rPr lang="en-US" sz="2000" dirty="0">
                <a:solidFill>
                  <a:srgbClr val="C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nions, </a:t>
            </a:r>
            <a:r>
              <a:rPr lang="en-US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federated </a:t>
            </a:r>
            <a:r>
              <a:rPr lang="en-US" sz="2000" dirty="0">
                <a:solidFill>
                  <a:srgbClr val="C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employers, CSO</a:t>
            </a:r>
            <a:r>
              <a:rPr lang="en-US" sz="2000" dirty="0">
                <a:solidFill>
                  <a:srgbClr val="C0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</a:t>
            </a:r>
            <a:r>
              <a:rPr lang="en-US" sz="2000" dirty="0">
                <a:solidFill>
                  <a:srgbClr val="C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and other relevant stakeholders. 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itchFamily="18" charset="0"/>
                <a:cs typeface="Arial" charset="0"/>
              </a:rPr>
              <a:t>       </a:t>
            </a:r>
          </a:p>
          <a:p>
            <a:r>
              <a:rPr lang="en-US" altLang="en-US" sz="28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itchFamily="18" charset="0"/>
                <a:cs typeface="Arial" charset="0"/>
              </a:rPr>
              <a:t>         		</a:t>
            </a:r>
          </a:p>
          <a:p>
            <a:endParaRPr lang="en-US" altLang="en-US" sz="2800" dirty="0">
              <a:solidFill>
                <a:srgbClr val="0070C0"/>
              </a:solidFill>
              <a:latin typeface="Trebuchet MS" panose="020B0603020202020204" pitchFamily="34" charset="0"/>
              <a:ea typeface="Times New Roman" pitchFamily="18" charset="0"/>
              <a:cs typeface="Arial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Trebuchet MS" panose="020B0603020202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67100-501E-1D32-17D8-E94D983D1541}"/>
              </a:ext>
            </a:extLst>
          </p:cNvPr>
          <p:cNvSpPr/>
          <p:nvPr/>
        </p:nvSpPr>
        <p:spPr>
          <a:xfrm>
            <a:off x="100339" y="4653136"/>
            <a:ext cx="87284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Trebuchet MS" panose="020B0603020202020204" pitchFamily="34" charset="0"/>
                <a:ea typeface="Times New Roman" pitchFamily="18" charset="0"/>
                <a:cs typeface="Arial" charset="0"/>
              </a:rPr>
              <a:t>     		</a:t>
            </a:r>
          </a:p>
          <a:p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the #EndAusterity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 Campaign</a:t>
            </a:r>
          </a:p>
          <a:p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https://www.endausterity.org/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latin typeface="+mn-lt"/>
              <a:ea typeface="Times New Roman" pitchFamily="18" charset="0"/>
              <a:cs typeface="Arial" charset="0"/>
            </a:endParaRPr>
          </a:p>
          <a:p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JOIN the Campaign Social Security for All:</a:t>
            </a:r>
          </a:p>
          <a:p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https://www.socialprotectionfloorscoalition.org/</a:t>
            </a:r>
            <a:b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social-security-for-all/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itchFamily="18" charset="0"/>
                <a:cs typeface="Arial" charset="0"/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8E4B3-6202-ED0A-2516-F744C518F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6076" y="4531042"/>
            <a:ext cx="3869398" cy="23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F4CE-4FF6-524C-8303-5361F95C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17892-EC0E-8C4A-9F64-F15183407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2400" i="0" u="sng" dirty="0">
                <a:solidFill>
                  <a:srgbClr val="333333"/>
                </a:solidFill>
                <a:effectLst/>
                <a:cs typeface="Calibri Light" panose="020F0302020204030204" pitchFamily="34" charset="0"/>
              </a:rPr>
              <a:t>REFERENCES:</a:t>
            </a:r>
          </a:p>
          <a:p>
            <a:pPr marL="0" indent="0">
              <a:buNone/>
            </a:pPr>
            <a:br>
              <a:rPr lang="en-US" altLang="en-US" sz="2400" b="0" dirty="0">
                <a:solidFill>
                  <a:srgbClr val="000000"/>
                </a:solidFill>
                <a:cs typeface="Calibri Light" panose="020F0302020204030204" pitchFamily="34" charset="0"/>
              </a:rPr>
            </a:br>
            <a:r>
              <a:rPr lang="en-US" altLang="en-US" sz="2400" b="0" dirty="0">
                <a:solidFill>
                  <a:srgbClr val="000000"/>
                </a:solidFill>
                <a:ea typeface="ＭＳ Ｐゴシック" pitchFamily="34" charset="-128"/>
                <a:cs typeface="Calibri Light" panose="020F0302020204030204" pitchFamily="34" charset="0"/>
              </a:rPr>
              <a:t>Ortiz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  <a:cs typeface="Calibri Light" panose="020F0302020204030204" pitchFamily="34" charset="0"/>
              </a:rPr>
              <a:t> </a:t>
            </a:r>
            <a:r>
              <a:rPr lang="en-US" altLang="en-US" sz="2400" b="0" dirty="0">
                <a:solidFill>
                  <a:srgbClr val="000000"/>
                </a:solidFill>
                <a:ea typeface="ＭＳ Ｐゴシック" pitchFamily="34" charset="-128"/>
                <a:cs typeface="Calibri Light" panose="020F0302020204030204" pitchFamily="34" charset="0"/>
              </a:rPr>
              <a:t>and Cummins (</a:t>
            </a:r>
            <a:r>
              <a:rPr lang="en-US" altLang="en-US" sz="2400" b="0" dirty="0">
                <a:ea typeface="ＭＳ Ｐゴシック" pitchFamily="34" charset="-128"/>
              </a:rPr>
              <a:t>2022): </a:t>
            </a:r>
            <a:r>
              <a:rPr lang="en-US" altLang="en-US" sz="2400" b="1" dirty="0">
                <a:solidFill>
                  <a:srgbClr val="C00000"/>
                </a:solidFill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Austerity: A Global Report on Budget Cuts and Harmful Social Reforms in 2022-25</a:t>
            </a:r>
            <a:r>
              <a:rPr lang="en-US" altLang="en-US" sz="2400" b="1" dirty="0">
                <a:ea typeface="ＭＳ Ｐゴシック" pitchFamily="34" charset="-128"/>
              </a:rPr>
              <a:t>. </a:t>
            </a:r>
          </a:p>
          <a:p>
            <a:pPr marL="0" indent="0">
              <a:buNone/>
            </a:pPr>
            <a:endParaRPr lang="en-US" sz="2400" b="0" dirty="0">
              <a:solidFill>
                <a:srgbClr val="000000"/>
              </a:solidFill>
              <a:ea typeface="ＭＳ Ｐゴシック" pitchFamily="34" charset="-128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rgbClr val="000000"/>
                </a:solidFill>
                <a:ea typeface="ＭＳ Ｐゴシック" pitchFamily="34" charset="-128"/>
                <a:cs typeface="Calibri Light" panose="020F0302020204030204" pitchFamily="34" charset="0"/>
              </a:rPr>
              <a:t>Ortiz, Chowdhury, Duran, Muzaffar and Urban (2019)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34" charset="-128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 on Fiscal Space for Social Protection: Assessing Financing Options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34" charset="-128"/>
                <a:cs typeface="Calibri Light" panose="020F030202020403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34" charset="-128"/>
                <a:cs typeface="Calibri Light" panose="020F0302020204030204" pitchFamily="34" charset="0"/>
              </a:rPr>
              <a:t>Geneva and New York: ILO and UNWOMEN</a:t>
            </a:r>
            <a:endParaRPr lang="en-GB" sz="2400" b="0" dirty="0">
              <a:solidFill>
                <a:srgbClr val="000000"/>
              </a:solidFill>
              <a:highlight>
                <a:srgbClr val="AFCEEB"/>
              </a:highlight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B687E-3ABA-C5D4-9B8B-B98CEC037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133195"/>
            <a:ext cx="1691680" cy="764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BC891-E8C0-27D5-2F8A-DD144101D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5093912"/>
            <a:ext cx="2767245" cy="8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7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525" y="1066800"/>
            <a:ext cx="8594725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Article 22 of the </a:t>
            </a: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Universal Declaration of Human Rights</a:t>
            </a:r>
            <a:r>
              <a:rPr kumimoji="0" lang="en-GB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states </a:t>
            </a:r>
            <a:r>
              <a:rPr kumimoji="0" lang="en-GB" alt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“Everyone, as a member of society, has the right to social security”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charset="0"/>
                <a:hlinkClick r:id="rId3"/>
              </a:rPr>
              <a:t>Social Security (Minimum Standards) Convention, 1952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charset="0"/>
              </a:rPr>
              <a:t>(No. 102)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charset="0"/>
                <a:hlinkClick r:id="rId4"/>
              </a:rPr>
              <a:t>The Social Protection Floors Recommendation, 2012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charset="0"/>
              </a:rPr>
              <a:t>(No. 202), endorsed by the UN and the G20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itchFamily="34" charset="0"/>
              </a:rPr>
              <a:t>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 pitchFamily="34" charset="0"/>
              </a:rPr>
              <a:t>The Sustainable Development Goals, particularly SDG 1.3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					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“Implement nationally 						appropriate social protection  					systems and measures for all, 					including floors,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					and by 2030 achieve 							substantial coverage of the 						poor and the vulnerable”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 pitchFamily="34" charset="0"/>
            </a:endParaRPr>
          </a:p>
        </p:txBody>
      </p:sp>
      <p:sp>
        <p:nvSpPr>
          <p:cNvPr id="116739" name="Title 1"/>
          <p:cNvSpPr txBox="1">
            <a:spLocks/>
          </p:cNvSpPr>
          <p:nvPr/>
        </p:nvSpPr>
        <p:spPr bwMode="auto">
          <a:xfrm>
            <a:off x="0" y="228600"/>
            <a:ext cx="91281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Social </a:t>
            </a:r>
            <a: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Security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A Human Right and an SDG    </a:t>
            </a:r>
          </a:p>
        </p:txBody>
      </p:sp>
      <p:pic>
        <p:nvPicPr>
          <p:cNvPr id="116740" name="Picture 2" descr="C:\Users\ortizi\Documents\Documents\Pictures\unlog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37013"/>
            <a:ext cx="41465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21377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27784" y="722193"/>
            <a:ext cx="6213760" cy="4870463"/>
            <a:chOff x="1184500" y="646769"/>
            <a:chExt cx="6771876" cy="48704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500" y="736893"/>
              <a:ext cx="6771876" cy="478033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483768" y="646769"/>
              <a:ext cx="9361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Year: 1900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22839" y="650131"/>
              <a:ext cx="9361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Year: 1920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83768" y="2274984"/>
              <a:ext cx="9361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Year: 1940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22839" y="2274984"/>
              <a:ext cx="9361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Year: 1960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483768" y="3825044"/>
              <a:ext cx="9361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Year: 1980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22839" y="3825044"/>
              <a:ext cx="93610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Year: 2015</a:t>
              </a: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 bwMode="auto">
          <a:xfrm>
            <a:off x="56568" y="127908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75B5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11" charset="-128"/>
                <a:cs typeface="Calibri" panose="020F0502020204030204" pitchFamily="34" charset="0"/>
              </a:rPr>
              <a:t>Extension of Social Security/Protection systems over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41821" y="5281602"/>
            <a:ext cx="3083201" cy="1544428"/>
            <a:chOff x="6408204" y="5193196"/>
            <a:chExt cx="3083201" cy="1544428"/>
          </a:xfrm>
        </p:grpSpPr>
        <p:sp>
          <p:nvSpPr>
            <p:cNvPr id="2" name="Rectangle 1"/>
            <p:cNvSpPr/>
            <p:nvPr/>
          </p:nvSpPr>
          <p:spPr>
            <a:xfrm>
              <a:off x="6492040" y="5529400"/>
              <a:ext cx="138439" cy="144016"/>
            </a:xfrm>
            <a:prstGeom prst="rect">
              <a:avLst/>
            </a:prstGeom>
            <a:solidFill>
              <a:srgbClr val="4B7192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8204" y="5193196"/>
              <a:ext cx="23456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Scope of legal coverage</a:t>
              </a:r>
              <a:endPara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36057" y="5471646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Comprehensive scope (all 8 policy areas)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38085" y="5757771"/>
              <a:ext cx="25784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Nearly comprehensive scope (7 policy areas)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49468" y="5991091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Intermediate scope (5–6 policy areas)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6057" y="6239682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Limited scope (1–4 policy areas)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27698" y="6491403"/>
              <a:ext cx="2841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rPr>
                <a:t>No data</a:t>
              </a:r>
              <a:endPara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92040" y="5787078"/>
              <a:ext cx="138439" cy="144016"/>
            </a:xfrm>
            <a:prstGeom prst="rect">
              <a:avLst/>
            </a:prstGeom>
            <a:solidFill>
              <a:srgbClr val="5890C4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89259" y="6037477"/>
              <a:ext cx="138439" cy="144016"/>
            </a:xfrm>
            <a:prstGeom prst="rect">
              <a:avLst/>
            </a:prstGeom>
            <a:solidFill>
              <a:srgbClr val="AFCEEB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92378" y="6290785"/>
              <a:ext cx="138439" cy="144016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2800" y="6541184"/>
              <a:ext cx="138439" cy="1440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053" y="6482387"/>
            <a:ext cx="541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ILO, World Social Protection Report 2017-19</a:t>
            </a: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C1CB0-63F0-4304-9C34-4F4D6BA8B5E5}"/>
              </a:ext>
            </a:extLst>
          </p:cNvPr>
          <p:cNvSpPr/>
          <p:nvPr/>
        </p:nvSpPr>
        <p:spPr>
          <a:xfrm>
            <a:off x="214469" y="755715"/>
            <a:ext cx="2485323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protection or social security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PUBLIC SYSTEMS: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 and family,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maternity protection,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to those with no jobs/ poor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employment injury benefits,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sickness support,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protection,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disability benefits,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old-age pensions</a:t>
            </a:r>
          </a:p>
        </p:txBody>
      </p:sp>
    </p:spTree>
    <p:extLst>
      <p:ext uri="{BB962C8B-B14F-4D97-AF65-F5344CB8AC3E}">
        <p14:creationId xmlns:p14="http://schemas.microsoft.com/office/powerpoint/2010/main" val="356288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E53948-CD80-41F3-B71F-02997738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34" y="6220747"/>
            <a:ext cx="82786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2022: </a:t>
            </a:r>
            <a:r>
              <a:rPr lang="en-US" altLang="en-US" sz="1200" dirty="0">
                <a:solidFill>
                  <a:srgbClr val="0070C0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Austerity: A Global Report on Budget Cuts and Harmful Social Reforms in 2022-25</a:t>
            </a:r>
            <a:r>
              <a:rPr lang="en-US" altLang="en-US" sz="1200" b="0" dirty="0">
                <a:solidFill>
                  <a:srgbClr val="FF0000"/>
                </a:solidFill>
                <a:latin typeface="Abadi" panose="020B0604020104020204" pitchFamily="34" charset="0"/>
                <a:ea typeface="ＭＳ Ｐゴシック" pitchFamily="34" charset="-128"/>
              </a:rPr>
              <a:t>, 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based on IMF’s World Economic Outlook (April 2022)</a:t>
            </a:r>
          </a:p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Note: Data unavailable for Afghanistan, Ecuador, Lebanon, Syria, Tunisia, Ukraine and Venezuela</a:t>
            </a:r>
          </a:p>
          <a:p>
            <a:endParaRPr lang="en-US" altLang="en-US" sz="1200" b="0" dirty="0">
              <a:latin typeface="Abadi" panose="020B0604020104020204" pitchFamily="34" charset="0"/>
              <a:ea typeface="ＭＳ Ｐゴシック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91D98D-C64B-4505-86D5-44F5DD7C7184}"/>
              </a:ext>
            </a:extLst>
          </p:cNvPr>
          <p:cNvSpPr txBox="1"/>
          <p:nvPr/>
        </p:nvSpPr>
        <p:spPr>
          <a:xfrm>
            <a:off x="441284" y="971436"/>
            <a:ext cx="837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Countries projected to contract total government expenditure in GDP terms in 2022-24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B2B72-6009-3E7A-1FB4-BC4B6224E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93" y="1519298"/>
            <a:ext cx="8100900" cy="47180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79257B-05E8-41A7-45E1-EF94308E388D}"/>
              </a:ext>
            </a:extLst>
          </p:cNvPr>
          <p:cNvSpPr txBox="1">
            <a:spLocks/>
          </p:cNvSpPr>
          <p:nvPr/>
        </p:nvSpPr>
        <p:spPr bwMode="auto">
          <a:xfrm>
            <a:off x="71500" y="152636"/>
            <a:ext cx="8784976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dirty="0">
                <a:solidFill>
                  <a:srgbClr val="397BB8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But austerity affecting 6.7 billion people today </a:t>
            </a:r>
          </a:p>
        </p:txBody>
      </p:sp>
    </p:spTree>
    <p:extLst>
      <p:ext uri="{BB962C8B-B14F-4D97-AF65-F5344CB8AC3E}">
        <p14:creationId xmlns:p14="http://schemas.microsoft.com/office/powerpoint/2010/main" val="80731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234FF-5D36-0F8B-64B0-8EE9DA35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3" y="980729"/>
            <a:ext cx="8679614" cy="5355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9AF63-C6F3-8E10-CF20-B6787BF4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34" y="6273316"/>
            <a:ext cx="8278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Source: Ortiz and Cummins, 2022: </a:t>
            </a:r>
            <a:r>
              <a:rPr lang="en-US" altLang="en-US" sz="1200" dirty="0">
                <a:solidFill>
                  <a:srgbClr val="0070C0"/>
                </a:solidFill>
                <a:latin typeface="Abadi" panose="020B0604020104020204" pitchFamily="34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Austerity: A Global Report on Budget Cuts and Harmful Social Reforms in 2022-25</a:t>
            </a:r>
            <a:r>
              <a:rPr lang="en-US" altLang="en-US" sz="1200" b="0" dirty="0">
                <a:solidFill>
                  <a:srgbClr val="FF0000"/>
                </a:solidFill>
                <a:latin typeface="Abadi" panose="020B0604020104020204" pitchFamily="34" charset="0"/>
                <a:ea typeface="ＭＳ Ｐゴシック" pitchFamily="34" charset="-128"/>
              </a:rPr>
              <a:t>, </a:t>
            </a:r>
            <a:r>
              <a:rPr lang="en-US" altLang="en-US" sz="1200" b="0" dirty="0">
                <a:latin typeface="Abadi" panose="020B0604020104020204" pitchFamily="34" charset="0"/>
                <a:ea typeface="ＭＳ Ｐゴシック" pitchFamily="34" charset="-128"/>
              </a:rPr>
              <a:t>based on review of 267 IMF country reports 2020-22.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7FCD1-C3EB-63A7-BCB8-464BA548A4B5}"/>
              </a:ext>
            </a:extLst>
          </p:cNvPr>
          <p:cNvSpPr txBox="1"/>
          <p:nvPr/>
        </p:nvSpPr>
        <p:spPr>
          <a:xfrm>
            <a:off x="6725108" y="245923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E8FE5-7244-5DFE-8F87-8DC4C9E47020}"/>
              </a:ext>
            </a:extLst>
          </p:cNvPr>
          <p:cNvSpPr txBox="1"/>
          <p:nvPr/>
        </p:nvSpPr>
        <p:spPr>
          <a:xfrm>
            <a:off x="8258729" y="154186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DE130-436E-277D-CAEE-4023E67BDF2B}"/>
              </a:ext>
            </a:extLst>
          </p:cNvPr>
          <p:cNvSpPr txBox="1"/>
          <p:nvPr/>
        </p:nvSpPr>
        <p:spPr>
          <a:xfrm>
            <a:off x="7186457" y="1998218"/>
            <a:ext cx="51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F31BD-8597-E1E7-4418-D4C7FBEA065A}"/>
              </a:ext>
            </a:extLst>
          </p:cNvPr>
          <p:cNvSpPr txBox="1"/>
          <p:nvPr/>
        </p:nvSpPr>
        <p:spPr>
          <a:xfrm>
            <a:off x="6725337" y="284039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97AC1-F9DB-6EC0-83F3-C58003F5338E}"/>
              </a:ext>
            </a:extLst>
          </p:cNvPr>
          <p:cNvSpPr txBox="1"/>
          <p:nvPr/>
        </p:nvSpPr>
        <p:spPr>
          <a:xfrm>
            <a:off x="5508104" y="41357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85D91-7437-55A2-57C8-71800C011223}"/>
              </a:ext>
            </a:extLst>
          </p:cNvPr>
          <p:cNvSpPr txBox="1"/>
          <p:nvPr/>
        </p:nvSpPr>
        <p:spPr>
          <a:xfrm>
            <a:off x="6481811" y="329044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759C08-E50B-691C-D96B-601F8F7FB867}"/>
              </a:ext>
            </a:extLst>
          </p:cNvPr>
          <p:cNvSpPr txBox="1"/>
          <p:nvPr/>
        </p:nvSpPr>
        <p:spPr>
          <a:xfrm>
            <a:off x="6012160" y="367904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ECF71D-F1D1-109F-850F-0428D1617FCB}"/>
              </a:ext>
            </a:extLst>
          </p:cNvPr>
          <p:cNvSpPr txBox="1"/>
          <p:nvPr/>
        </p:nvSpPr>
        <p:spPr>
          <a:xfrm>
            <a:off x="4465127" y="45568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A1FD27-2609-0931-7F6F-C7DF1D10EE72}"/>
              </a:ext>
            </a:extLst>
          </p:cNvPr>
          <p:cNvSpPr txBox="1"/>
          <p:nvPr/>
        </p:nvSpPr>
        <p:spPr>
          <a:xfrm>
            <a:off x="7000793" y="490523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81BBA4-715C-4BE1-CDB1-411E658AD3F9}"/>
              </a:ext>
            </a:extLst>
          </p:cNvPr>
          <p:cNvSpPr txBox="1"/>
          <p:nvPr/>
        </p:nvSpPr>
        <p:spPr>
          <a:xfrm>
            <a:off x="5816277" y="53995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428307-3DF6-5C4A-47AC-8DCE35ED3B25}"/>
              </a:ext>
            </a:extLst>
          </p:cNvPr>
          <p:cNvSpPr txBox="1"/>
          <p:nvPr/>
        </p:nvSpPr>
        <p:spPr>
          <a:xfrm>
            <a:off x="4767976" y="577104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967750-EDA3-16E3-2346-52C48AFD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7" y="102695"/>
            <a:ext cx="8168814" cy="1143000"/>
          </a:xfrm>
          <a:solidFill>
            <a:schemeClr val="bg1"/>
          </a:solidFill>
        </p:spPr>
        <p:txBody>
          <a:bodyPr/>
          <a:lstStyle/>
          <a:p>
            <a: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  <a:t>Austerity measures in 185 countries </a:t>
            </a:r>
            <a:b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</a:br>
            <a:r>
              <a:rPr lang="en-US" sz="2000" b="1" dirty="0">
                <a:solidFill>
                  <a:srgbClr val="2F75B5"/>
                </a:solidFill>
                <a:latin typeface="Trebuchet MS" panose="020B0603020202020204" pitchFamily="34" charset="0"/>
              </a:rPr>
              <a:t>(in number of countries)</a:t>
            </a:r>
            <a:br>
              <a:rPr lang="en-US" sz="2800" b="1" dirty="0">
                <a:solidFill>
                  <a:srgbClr val="2F75B5"/>
                </a:solidFill>
                <a:latin typeface="Trebuchet MS" panose="020B0603020202020204" pitchFamily="34" charset="0"/>
              </a:rPr>
            </a:br>
            <a:endParaRPr lang="en-US" sz="2800" dirty="0">
              <a:solidFill>
                <a:srgbClr val="2F75B5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C5E0A-6BF4-18E4-0B4E-CDC6A4CD6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32963"/>
          <a:stretch/>
        </p:blipFill>
        <p:spPr>
          <a:xfrm>
            <a:off x="39589" y="16316"/>
            <a:ext cx="914400" cy="5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4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851900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  <a:t>Austerity</a:t>
            </a:r>
            <a:r>
              <a:rPr 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 or Fiscal Consolidation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34" y="608543"/>
            <a:ext cx="9059924" cy="558023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None/>
              <a:defRPr/>
            </a:pP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Need to watch out for austerity measures. A review of 267 IMF country reports published between 2020-22 shows that the most common </a:t>
            </a:r>
            <a:r>
              <a:rPr lang="en-US" sz="1700" b="1" u="sng" dirty="0">
                <a:latin typeface="Abadi" panose="020B0604020104020204" pitchFamily="34" charset="0"/>
                <a:cs typeface="Calibri" pitchFamily="34" charset="0"/>
              </a:rPr>
              <a:t>are regressive with negative impacts on people, particularly women:</a:t>
            </a:r>
            <a:endParaRPr lang="en-US" sz="1700" dirty="0">
              <a:latin typeface="Abadi" panose="020B0604020104020204" pitchFamily="34" charset="0"/>
              <a:cs typeface="Calibri" pitchFamily="34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Targeting and rationalizing social protection (“safety nets”)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 in 120 countries, at a time when governments should be scaling up (not scaling down) social protection.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Wage bill cuts or caps 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in 91 countries, reducing  or freezing the salaries and number of public-sector workers who provide essential services to the population, e.g. teachers, health workers.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Eliminating subsidies 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(fuel, food, </a:t>
            </a:r>
            <a:r>
              <a:rPr lang="en-US" sz="1700" dirty="0" err="1">
                <a:latin typeface="Abadi" panose="020B0604020104020204" pitchFamily="34" charset="0"/>
                <a:cs typeface="Calibri" pitchFamily="34" charset="0"/>
              </a:rPr>
              <a:t>agricult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) in 80 countries, despite record-high prices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Privatization/Commercialization of Public Services or SOE Reform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, in 79 countries 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Pension and Social Security reforms 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in 74, adjusting/reducing benefits,  old-age poverty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Reducing employers’ Social Security contributions/”tax wedge”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 in 47 countries as a way to support employers but compromising social security sustainability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Labor flexibilization reforms 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in 60 countries, reducing employment protections 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Containing Health expenditures 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in 18 countries</a:t>
            </a:r>
            <a:r>
              <a:rPr lang="en-US" sz="1700" b="1" dirty="0">
                <a:latin typeface="Abadi" panose="020B0604020104020204" pitchFamily="34" charset="0"/>
                <a:cs typeface="Calibri" pitchFamily="34" charset="0"/>
              </a:rPr>
              <a:t>, </a:t>
            </a:r>
            <a:r>
              <a:rPr lang="en-US" sz="1700" dirty="0">
                <a:latin typeface="Abadi" panose="020B0604020104020204" pitchFamily="34" charset="0"/>
                <a:cs typeface="Calibri" pitchFamily="34" charset="0"/>
              </a:rPr>
              <a:t>despite the pandemic.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" pitchFamily="34" charset="0"/>
              </a:rPr>
              <a:t>VAT increases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" pitchFamily="34" charset="0"/>
              </a:rPr>
              <a:t>on basic goods and services that are consumed by the poor – and which may further contract economic activity – in 86 countries.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" pitchFamily="34" charset="0"/>
              </a:rPr>
              <a:t>Promoting PPPs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" pitchFamily="34" charset="0"/>
              </a:rPr>
              <a:t>in 55 countries</a:t>
            </a:r>
          </a:p>
          <a:p>
            <a:pPr eaLnBrk="1" fontAlgn="auto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" pitchFamily="34" charset="0"/>
              </a:rPr>
              <a:t>Fees for Public Services </a:t>
            </a: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" pitchFamily="34" charset="0"/>
              </a:rPr>
              <a:t>in 28 countries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Font typeface="Arial" charset="0"/>
              <a:buNone/>
              <a:defRPr/>
            </a:pPr>
            <a:endParaRPr lang="en-US" sz="1700" dirty="0">
              <a:latin typeface="Abadi" panose="020B0604020104020204" pitchFamily="34" charset="0"/>
              <a:cs typeface="Calibri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rgbClr val="00B0F0"/>
              </a:buClr>
              <a:buFont typeface="Arial" charset="0"/>
              <a:buNone/>
              <a:defRPr/>
            </a:pPr>
            <a:endParaRPr lang="en-US" sz="1700" dirty="0">
              <a:latin typeface="Abadi" panose="020B0604020104020204" pitchFamily="34" charset="0"/>
              <a:cs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F7D2E-3D38-13A9-82EF-491BCCA61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2963"/>
          <a:stretch/>
        </p:blipFill>
        <p:spPr>
          <a:xfrm>
            <a:off x="39589" y="16316"/>
            <a:ext cx="914400" cy="58474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86D3AD-56B8-5540-CD69-D16A8855C2A8}"/>
              </a:ext>
            </a:extLst>
          </p:cNvPr>
          <p:cNvCxnSpPr>
            <a:cxnSpLocks/>
          </p:cNvCxnSpPr>
          <p:nvPr/>
        </p:nvCxnSpPr>
        <p:spPr>
          <a:xfrm flipV="1">
            <a:off x="6948264" y="3969060"/>
            <a:ext cx="0" cy="252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33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0" y="826"/>
            <a:ext cx="9080500" cy="126014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  <a:t>Targeted Social Protection/SNs is Not the Solution</a:t>
            </a:r>
            <a:br>
              <a:rPr lang="en-US" sz="2800" b="1" dirty="0">
                <a:solidFill>
                  <a:srgbClr val="397BB8"/>
                </a:solidFill>
                <a:latin typeface="Trebuchet MS" panose="020B0603020202020204" pitchFamily="34" charset="0"/>
              </a:rPr>
            </a:b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Targeting to a percentage of the poor excludes the majority  </a:t>
            </a:r>
            <a:b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</a:br>
            <a:r>
              <a:rPr lang="en-US" sz="2000" b="1" dirty="0">
                <a:solidFill>
                  <a:srgbClr val="397BB8"/>
                </a:solidFill>
                <a:latin typeface="Trebuchet MS" panose="020B0603020202020204" pitchFamily="34" charset="0"/>
              </a:rPr>
              <a:t>- and punishes the working and middle classes &amp; majority of women </a:t>
            </a:r>
            <a:endParaRPr lang="en-US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B8285-13B6-4242-0982-23E841D2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82" y="1412776"/>
            <a:ext cx="7543465" cy="531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251520" y="59818"/>
            <a:ext cx="86049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>
                <a:srgbClr val="99CC00"/>
              </a:buClr>
            </a:pPr>
            <a:r>
              <a:rPr 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	Targeting Social Protection also </a:t>
            </a:r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xcludes 	</a:t>
            </a:r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many p</a:t>
            </a:r>
            <a:r>
              <a:rPr 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oor/</a:t>
            </a:r>
            <a:r>
              <a:rPr lang="en-US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v</a:t>
            </a:r>
            <a:r>
              <a:rPr lang="en-US" sz="2800" b="1" dirty="0">
                <a:solidFill>
                  <a:srgbClr val="0070C0"/>
                </a:solidFill>
                <a:latin typeface="Trebuchet MS" panose="020B0603020202020204" pitchFamily="34" charset="0"/>
              </a:rPr>
              <a:t>ulnerable</a:t>
            </a:r>
          </a:p>
          <a:p>
            <a:pPr>
              <a:buClr>
                <a:srgbClr val="99CC00"/>
              </a:buClr>
            </a:pPr>
            <a:endParaRPr lang="en-US" sz="1400" dirty="0">
              <a:latin typeface="Trebuchet MS" panose="020B0603020202020204" pitchFamily="34" charset="0"/>
            </a:endParaRPr>
          </a:p>
          <a:p>
            <a:pPr>
              <a:buClr>
                <a:srgbClr val="99CC00"/>
              </a:buClr>
            </a:pPr>
            <a:r>
              <a:rPr lang="en-US" sz="1400" b="1" dirty="0">
                <a:latin typeface="Trebuchet MS" panose="020B0603020202020204" pitchFamily="34" charset="0"/>
              </a:rPr>
              <a:t>Exclusion errors for social protection programs targeting the poorest 25% or less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2DF61-DD0E-2ED3-A8B4-0BF8238E1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2963"/>
          <a:stretch/>
        </p:blipFill>
        <p:spPr>
          <a:xfrm>
            <a:off x="39589" y="-21784"/>
            <a:ext cx="914400" cy="5847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C87A83-64C7-84C4-2B03-B78579521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95700"/>
            <a:ext cx="6705444" cy="5078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8269B0-4888-D4E6-293E-A884023D4DF0}"/>
              </a:ext>
            </a:extLst>
          </p:cNvPr>
          <p:cNvSpPr txBox="1"/>
          <p:nvPr/>
        </p:nvSpPr>
        <p:spPr>
          <a:xfrm>
            <a:off x="7200292" y="3381862"/>
            <a:ext cx="187220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  Note that countries have committed to Universal Social Protection Systems: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1" dirty="0"/>
              <a:t>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1" dirty="0"/>
              <a:t>International Labor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1" dirty="0"/>
              <a:t>Conventions &amp; </a:t>
            </a:r>
            <a:r>
              <a:rPr lang="en-US" sz="1400" b="0" i="1" dirty="0" err="1"/>
              <a:t>Recommendats</a:t>
            </a:r>
            <a:r>
              <a:rPr lang="en-US" sz="1400" b="0" i="1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1" dirty="0"/>
              <a:t>SDGs</a:t>
            </a:r>
            <a:br>
              <a:rPr lang="en-US" sz="1400" b="0" dirty="0"/>
            </a:br>
            <a:endParaRPr lang="en-US" sz="1400" b="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C6C28FE-275E-EC2D-06CC-5FAAFA43AA57}"/>
              </a:ext>
            </a:extLst>
          </p:cNvPr>
          <p:cNvSpPr/>
          <p:nvPr/>
        </p:nvSpPr>
        <p:spPr>
          <a:xfrm>
            <a:off x="7091672" y="3497112"/>
            <a:ext cx="216024" cy="180020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99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85051" y="-2334"/>
            <a:ext cx="8536080" cy="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0" hangingPunct="0">
              <a:defRPr sz="3050">
                <a:solidFill>
                  <a:srgbClr val="2F75B5"/>
                </a:solidFill>
                <a:latin typeface="Segoe UI Light" panose="020B0502040204020203" pitchFamily="34" charset="0"/>
                <a:ea typeface="ＭＳ Ｐゴシック" pitchFamily="-111" charset="-128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-111" charset="-128"/>
                <a:cs typeface="+mn-cs"/>
              </a:rPr>
              <a:t>Typical Universal Social </a:t>
            </a:r>
            <a:r>
              <a:rPr lang="en-US" sz="2800" dirty="0">
                <a:solidFill>
                  <a:srgbClr val="0070C0"/>
                </a:solidFill>
                <a:latin typeface="Calibri"/>
              </a:rPr>
              <a:t>Security/Protection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-111" charset="-128"/>
                <a:cs typeface="+mn-cs"/>
              </a:rPr>
              <a:t> System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98" y="743875"/>
            <a:ext cx="8689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Countries achieve universality by a mix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PUBLIC social insurance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financed from contributions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) and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floor of social assistance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(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financed from the general budget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E275DA-1F12-7E61-0CB0-C90C1AFDD6B3}"/>
              </a:ext>
            </a:extLst>
          </p:cNvPr>
          <p:cNvGrpSpPr/>
          <p:nvPr/>
        </p:nvGrpSpPr>
        <p:grpSpPr>
          <a:xfrm>
            <a:off x="533400" y="1828800"/>
            <a:ext cx="6224594" cy="4343400"/>
            <a:chOff x="838200" y="2057400"/>
            <a:chExt cx="5660507" cy="307987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73C06889-A8B8-A008-235F-49971F062126}"/>
                </a:ext>
              </a:extLst>
            </p:cNvPr>
            <p:cNvCxnSpPr/>
            <p:nvPr/>
          </p:nvCxnSpPr>
          <p:spPr>
            <a:xfrm>
              <a:off x="1219200" y="5005656"/>
              <a:ext cx="5191855" cy="6563"/>
            </a:xfrm>
            <a:prstGeom prst="straightConnector1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7C661E-F54B-B89F-8362-3FBCC82932E2}"/>
                </a:ext>
              </a:extLst>
            </p:cNvPr>
            <p:cNvSpPr txBox="1"/>
            <p:nvPr/>
          </p:nvSpPr>
          <p:spPr>
            <a:xfrm>
              <a:off x="1340528" y="4966171"/>
              <a:ext cx="689902" cy="17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800"/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Low</a:t>
              </a:r>
              <a:r>
                <a:rPr kumimoji="0" lang="es-C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kumimoji="0" lang="es-C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income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4DA579-5E77-8524-68CB-883B3DE05EF1}"/>
                </a:ext>
              </a:extLst>
            </p:cNvPr>
            <p:cNvSpPr txBox="1"/>
            <p:nvPr/>
          </p:nvSpPr>
          <p:spPr>
            <a:xfrm>
              <a:off x="5494737" y="4965675"/>
              <a:ext cx="712890" cy="17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000"/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High </a:t>
              </a:r>
              <a:r>
                <a:rPr kumimoji="0" lang="es-C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income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DF51F-2503-F366-3BE8-E0F83B8F2255}"/>
                </a:ext>
              </a:extLst>
            </p:cNvPr>
            <p:cNvSpPr/>
            <p:nvPr/>
          </p:nvSpPr>
          <p:spPr>
            <a:xfrm>
              <a:off x="1063185" y="4509372"/>
              <a:ext cx="5435333" cy="361574"/>
            </a:xfrm>
            <a:prstGeom prst="rect">
              <a:avLst/>
            </a:prstGeom>
            <a:solidFill>
              <a:srgbClr val="23417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Social </a:t>
              </a:r>
              <a:r>
                <a:rPr kumimoji="0" lang="es-C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Protection</a:t>
              </a: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s-C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Floor</a:t>
              </a: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(Social </a:t>
              </a:r>
              <a:r>
                <a:rPr kumimoji="0" lang="es-C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Assistance</a:t>
              </a: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98F4E-5A48-4521-213A-0B5FA6CFA4F7}"/>
                </a:ext>
              </a:extLst>
            </p:cNvPr>
            <p:cNvCxnSpPr/>
            <p:nvPr/>
          </p:nvCxnSpPr>
          <p:spPr>
            <a:xfrm>
              <a:off x="1063185" y="2272829"/>
              <a:ext cx="1" cy="2598118"/>
            </a:xfrm>
            <a:prstGeom prst="line">
              <a:avLst/>
            </a:prstGeom>
            <a:ln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D21AA4-7A5F-58DD-678D-DD4E51F10C0E}"/>
                </a:ext>
              </a:extLst>
            </p:cNvPr>
            <p:cNvSpPr/>
            <p:nvPr/>
          </p:nvSpPr>
          <p:spPr>
            <a:xfrm>
              <a:off x="2159465" y="3055458"/>
              <a:ext cx="4339053" cy="14622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Public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Social </a:t>
              </a: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Insurance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</a:t>
              </a: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mandatory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b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financed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by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employers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and </a:t>
              </a: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workers</a:t>
              </a:r>
              <a:r>
                <a:rPr kumimoji="0" lang="es-C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s-C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contributions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6265DE-3C7F-A22C-8DBC-177F8C84DC61}"/>
                </a:ext>
              </a:extLst>
            </p:cNvPr>
            <p:cNvSpPr/>
            <p:nvPr/>
          </p:nvSpPr>
          <p:spPr>
            <a:xfrm>
              <a:off x="5165638" y="2702244"/>
              <a:ext cx="1333069" cy="3532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Private </a:t>
              </a:r>
              <a:r>
                <a:rPr kumimoji="0" lang="es-C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savings</a:t>
              </a: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(</a:t>
              </a:r>
              <a:r>
                <a:rPr kumimoji="0" lang="es-C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Voluntary</a:t>
              </a:r>
              <a:r>
                <a:rPr kumimoji="0" lang="es-C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3CCC58-1870-BC8E-4D77-BA236FF202BB}"/>
                </a:ext>
              </a:extLst>
            </p:cNvPr>
            <p:cNvSpPr txBox="1"/>
            <p:nvPr/>
          </p:nvSpPr>
          <p:spPr>
            <a:xfrm>
              <a:off x="3084432" y="4934501"/>
              <a:ext cx="1706936" cy="171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/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   </a:t>
              </a:r>
              <a:r>
                <a:rPr kumimoji="0" lang="es-C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Coverage</a:t>
              </a:r>
              <a:r>
                <a:rPr kumimoji="0" lang="es-C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of </a:t>
              </a:r>
              <a:r>
                <a:rPr kumimoji="0" lang="es-C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the</a:t>
              </a:r>
              <a:r>
                <a:rPr kumimoji="0" lang="es-C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kumimoji="0" lang="es-CR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population</a:t>
              </a: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E7BFEA8-EE88-B2F8-4541-51D8A2774F99}"/>
                </a:ext>
              </a:extLst>
            </p:cNvPr>
            <p:cNvSpPr txBox="1"/>
            <p:nvPr/>
          </p:nvSpPr>
          <p:spPr>
            <a:xfrm>
              <a:off x="838200" y="2057400"/>
              <a:ext cx="751203" cy="171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/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Benefits level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02369F-4828-F511-D852-D84BC63C5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32963"/>
          <a:stretch/>
        </p:blipFill>
        <p:spPr>
          <a:xfrm>
            <a:off x="32031" y="38833"/>
            <a:ext cx="914400" cy="584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8DA508-AE20-CE4C-ED68-3B430FF6B3A4}"/>
              </a:ext>
            </a:extLst>
          </p:cNvPr>
          <p:cNvSpPr txBox="1"/>
          <p:nvPr/>
        </p:nvSpPr>
        <p:spPr>
          <a:xfrm>
            <a:off x="6965579" y="2036537"/>
            <a:ext cx="2155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BUT: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IFIs reducing 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employers’ Social Security contributions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(”tax wedge”) to support enterprises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badi"/>
              </a:rPr>
              <a:t>IFIs reforming pensions </a:t>
            </a:r>
            <a:r>
              <a:rPr lang="en-US" sz="1600" b="0" dirty="0">
                <a:solidFill>
                  <a:prstClr val="black"/>
                </a:solidFill>
                <a:latin typeface="Abadi"/>
              </a:rPr>
              <a:t>lowering benefits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IFIs targeting and rationalizing social assistance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(‘safety nets”) for cost-savings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735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USEMACROSPRIVEES" val="0"/>
  <p:tag name="SID1" val="586"/>
  <p:tag name="QREP1" val="5"/>
  <p:tag name="QREPREP1" val="1"/>
  <p:tag name="QTYPE1" val="0"/>
  <p:tag name="SID2" val="588"/>
  <p:tag name="QREP2" val="5"/>
  <p:tag name="QREPREP2" val="1"/>
  <p:tag name="QTYPE2" val="0"/>
  <p:tag name="SID3" val="590"/>
  <p:tag name="QREP3" val="5"/>
  <p:tag name="QREPREP3" val="1"/>
  <p:tag name="QTYPE3" val="0"/>
  <p:tag name="RSID1" val="587"/>
  <p:tag name="RQSID1" val="586"/>
  <p:tag name="RQQID1" val="1"/>
  <p:tag name="RSID2" val="589"/>
  <p:tag name="RQSID2" val="588"/>
  <p:tag name="RQQID2" val="2"/>
  <p:tag name="RSID3" val="591"/>
  <p:tag name="RQQID3" val="3"/>
  <p:tag name="RQSID3" val="590"/>
  <p:tag name="SID4" val="592"/>
  <p:tag name="QREP4" val="5"/>
  <p:tag name="QREPREP4" val="1"/>
  <p:tag name="QTYPE4" val="0"/>
  <p:tag name="RSID4" val="593"/>
  <p:tag name="RQQID4" val="4"/>
  <p:tag name="RQSID4" val="592"/>
  <p:tag name="RQSID6" val="596"/>
  <p:tag name="RQQID7" val="7"/>
  <p:tag name="RQSID7" val="598"/>
  <p:tag name="SENDID" val="AT#1878787A5CFC187"/>
  <p:tag name="SENDPASS" val="AT#1CECECECECEAE85ACAC"/>
  <p:tag name="PXID" val="1"/>
  <p:tag name="PVXVOTES" val="4.9.99u2"/>
  <p:tag name="RES1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1;00062=1;00063=1;00064=1;00065=3;00066=1;00067=1;00068=3;00069=3;00070=1;00071=1;00072=1;00073=1;00074=3;00075=1;00076=1;00077=;00078=3;00079=1;00080=;00081=;00082=1;00083=1;00084=;00085=2;00086=1;00087=1;00088=1;00089=1;00090=1;"/>
  <p:tag name="RES2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4;00062=1;00063=5;00064=5;00065=3;00066=3;00067=5;00068=5;00069=5;00070=3;00071=1;00072=1;00073=;00074=;00075=5;00076=3;00077=5;00078=3;00079=4;00080=;00081=;00082=1;00083=3;00084=3;00085=3;00086=3;00087=4;00088=5;00089=5;00090=4;"/>
  <p:tag name="RES3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5;00062=;00063=;00064=5;00065=;00066=2;00067=4;00068=4;00069=3;00070=3;00071=4;00072=5;00073=;00074=4;00075=1;00076=5;00077=;00078=5;00079=1;00080=;00081=;00082=1;00083=1;00084=1;00085=3;00086=1;00087=4;00088=4;00089=5;00090=4;"/>
  <p:tag name="RES4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5;00062=;00063=5;00064=2;00065=4;00066=5;00067=4;00068=5;00069=;00070=5;00071=4;00072=3;00073=4;00074=5;00075=4;00076=5;00077=4;00078=1;00079=5;00080=;00081=;00082=5;00083=5;00084=;00085=5;00086=5;00087=;00088=5;00089=4;00090=5;"/>
  <p:tag name="CURQSID" val="-1"/>
  <p:tag name="SLIDEID" val="593"/>
  <p:tag name="RQQID6" val="5"/>
  <p:tag name="SID5" val="596"/>
  <p:tag name="QREP5" val="5"/>
  <p:tag name="QREPREP5" val="1"/>
  <p:tag name="QTYPE5" val="0"/>
  <p:tag name="RES5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3;00062=5;00063=2;00064=2;00065=;00066=3;00067=3;00068=2;00069=2;00070=3;00071=2;00072=2;00073=2;00074=2;00075=5;00076=;00077=;00078=2;00079=1;00080=;00081=;00082=;00083=;00084=2;00085=2;00086=;00087=2;00088=2;00089=2;00090=3;"/>
  <p:tag name="SID6" val="598"/>
  <p:tag name="QREP6" val="5"/>
  <p:tag name="QREPREP6" val="1"/>
  <p:tag name="QTYPE6" val="0"/>
  <p:tag name="RES6" val="89:00001=;00002=;00003=;00004=;00005=;00006=;00007=;00008=;00009=;00010=;00011=;00012=;00013=;00014=;00015=;00016=;00017=;00018=;00019=;00020=;00021=;00022=;00023=;00024=;00025=;00026=;00027=;00028=;00029=;00030=;00032=;00033=;00034=;00035=;00036=;00037=;00038=;00039=;00040=;00041=;00042=;00043=;00044=;00045=;00046=;00047=;00048=;00049=;00050=;00051=;00052=;00053=;00054=;00055=;00056=;00057=;00058=;00059=;00060=;00061=2;00062=;00063=;00064=;00065=;00066=;00067=;00068=;00069=;00070=1;00071=;00072=;00073=;00074=;00075=;00076=;00077=;00078=;00079=;00080=;00081=;00082=;00083=;00084=;00085=;00086=;00087=;00088=;00089=;00090=;"/>
  <p:tag name="NBQUESTIONS" val="6"/>
  <p:tag name="RSID5" val="597"/>
  <p:tag name="RQSID5" val="596"/>
  <p:tag name="RQQID5" val="5"/>
  <p:tag name="NBREPONSES" val="5"/>
  <p:tag name="NBSLIDES" val="27"/>
  <p:tag name="FILEPATH" val="C:\Users\crevier\Desktop\Niger"/>
  <p:tag name="BOXDEFS" val="nb=89;b1=00001;n1=¤Name 1¤First name 1¤Service 1¤e-mail 1¤Comments 1;c1=0;w1=1;b2=00002;n2=¤Name 2¤First name 2¤Service 2¤e-mail 2¤Comments 2;c2=0;w2=1;b3=00003;n3=¤Name 3¤First name 3¤Service 3¤e-mail 3¤Comments 3;c3=0;w3=1;b4=00004;n4=¤Name 4¤First name 4¤Service 4¤e-mail 4¤Comments 4;c4=0;w4=1;b5=00005;n5=¤Name 5¤First name 5¤Service 5¤e-mail 5¤Comments 5;c5=0;w5=1;b6=00006;n6=¤Name 6¤First name 6¤Service 6¤e-mail 6¤Comments 6;c6=0;w6=1;b7=00007;n7=¤Name 7¤First name 7¤Service 7¤e-mail 7¤Comments 7;c7=0;w7=1;b8=00008;n8=¤Name 8¤First name 8¤Service 8¤e-mail 8¤Comments 8;c8=0;w8=1;b9=00009;n9=¤Name 9¤First name 9¤Service 9¤e-mail 9¤Comments 9;c9=0;w9=1;b10=00010;n10=¤Name 10¤First name 10¤Service 10¤e-mail 10¤Comments 10;c10=0;w10=1;b11=00011;n11=¤Name 11¤First name 11¤Service 11¤email 11¤Comments 11;c11=0;w11=1;b12=00012;n12=¤Name 12¤First name 12¤Service 12¤e-mail 12¤Comments 12;c12=0;w12=1;b13=00013;n13=¤Name 13¤First name 13¤Service 13¤e-mail 13¤Comments 13;c13=0;w13=1;b14=00014;n14=¤Name 14¤First name 14¤Service 14¤e-mail 14¤Comments 14;c14=0;w14=1;b15=00015;n15=¤Name 15¤First name 15¤Service 15¤e-mail 15¤Comments 15;c15=0;w15=1;b16=00016;n16=¤Name 16¤First name 16¤Service 16¤e-mail 16¤Comments 16;c16=0;w16=1;b17=00017;n17=¤Name 17¤First name 17¤Service 17¤e-mail 17¤Comments 17;c17=0;w17=1;b18=00018;n18=¤Name 18¤First name 18¤Service 18¤e-mail 18¤Comments 18;c18=0;w18=1;b19=00019;n19=¤Name 19¤First name 19¤Service 19¤e-mail 19¤Comments 19;c19=0;w19=1;b20=00020;n20=¤Name 20¤First name 20¤Service 20¤e-mail 20¤Comments 20;c20=0;w20=1;b21=00021;n21=¤Name 21¤First name 21¤Service 21¤e-mail 21¤Comments 21;c21=0;w21=1;b22=00022;n22=¤Name 22¤First name 22¤Service 22¤e-mail 22¤Comments 22;c22=0;w22=1;b23=00023;n23=¤Name 23¤First name 23¤Service 23¤e-mail 23¤Comments 23;c23=0;w23=1;b24=00024;n24=¤Name 24¤First name 24¤Service 24¤e-mail 24¤Comments 24;c24=0;w24=1;b25=00025;n25=¤Name 25¤First name 25¤Service 25¤e-mail 25¤Comments 25;c25=0;w25=1;b26=00026;n26=¤Name 26¤First name 26¤Service 26¤e-mail 26¤Comments 26;c26=0;w26=1;b27=00027;n27=¤Name 27¤First name 27¤Service 27¤e-mail 27¤Comments 27;c27=0;w27=1;b28=00028;n28=¤Name 28¤First name 28¤Service 28¤e-mail 28¤Comments 28;c28=0;w28=1;b29=00029;n29=¤Name 29¤First name 29¤Service 29¤e-mail 29¤Comments 29;c29=0;w29=1;b30=00030;n30=¤Name 30¤First name 30¤Service 30¤e-mail 30¤Comments 30;c30=0;w30=1;b31=00032;n31=32¤¤¤¤¤;c31=0;w31=1;b32=00033;n32=33¤¤¤¤¤;c32=0;w32=1;b33=00034;n33=34¤¤¤¤¤;c33=0;w33=1;b34=00035;n34=35¤¤¤¤¤;c34=0;w34=1;b35=00036;n35=36¤¤¤¤¤;c35=0;w35=1;b36=00037;n36=37¤¤¤¤¤;c36=0;w36=1;b37=00038;n37=38¤¤¤¤¤;c37=0;w37=1;b38=00039;n38=39¤¤¤¤¤;c38=0;w38=1;b39=00040;n39=40¤¤¤¤¤;c39=0;w39=1;b40=00041;n40=41¤¤¤¤¤;c40=0;w40=1;b41=00042;n41=42¤¤¤¤¤;c41=0;w41=1;b42=00043;n42=43¤¤¤¤¤;c42=0;w42=1;b43=00044;n43=44¤¤¤¤¤;c43=0;w43=1;b44=00045;n44=45¤¤¤¤¤;c44=0;w44=1;b45=00046;n45=46¤¤¤¤¤;c45=0;w45=1;b46=00047;n46=47¤¤¤¤¤;c46=0;w46=1;b47=00048;n47=48¤¤¤¤¤;c47=0;w47=1;b48=00049;n48=49¤¤¤¤¤;c48=0;w48=1;b49=00050;n49=50¤¤¤¤¤;c49=0;w49=1;b50=00051;n50=51¤¤¤¤¤;c50=0;w50=1;b51=00052;n51=52¤¤¤¤¤;c51=0;w51=1;b52=00053;n52=53¤¤¤¤¤;c52=0;w52=1;b53=00054;n53=54¤¤¤¤¤;c53=0;w53=1;b54=00055;n54=55¤¤¤¤¤;c54=0;w54=1;b55=00056;n55=56¤¤¤¤¤;c55=0;w55=1;b56=00057;n56=57¤¤¤¤¤;c56=0;w56=1;b57=00058;n57=58¤¤¤¤¤;c57=0;w57=1;b58=00059;n58=59¤¤¤¤¤;c58=0;w58=1;b59=00060;n59=60¤¤¤¤¤;c59=0;w59=1;b60=00061;n60=61¤¤¤¤¤;c60=0;w60=1;b61=00062;n61=62¤¤¤¤¤;c61=0;w61=1;b62=00063;n62=63¤¤¤¤¤;c62=0;w62=1;b63=00064;n63=64¤¤¤¤¤;c63=0;w63=1;b64=00065;n64=65¤¤¤¤¤;c64=0;w64=1;b65=00066;n65=66¤¤¤¤¤;c65=0;w65=1;b66=00067;n66=67¤¤¤¤¤;c66=0;w66=1;b67=00068;n67=68¤¤¤¤¤;c67=0;w67=1;b68=00069;n68=69¤¤¤¤¤;c68=0;w68=1;b69=00070;n69=70¤¤¤¤¤;c69=0;w69=1;b70=00071;n70=71¤¤¤¤¤;c70=0;w70=1;b71=00072;n71=72¤¤¤¤¤;c71=0;w71=1;b72=00073;n72=73¤¤¤¤¤;c72=0;w72=1;b73=00074;n73=74¤¤¤¤¤;c73=0;w73=1;b74=00075;n74=75¤¤¤¤¤;c74=0;w74=1;b75=00076;n75=76¤¤¤¤¤;c75=0;w75=1;b76=00077;n76=77¤¤¤¤¤;c76=0;w76=1;b77=00078;n77=78¤¤¤¤¤;c77=0;w77=1;b78=00079;n78=79¤¤¤¤¤;c78=0;w78=1;b79=00080;n79=80¤¤¤¤¤;c79=0;w79=1;b80=00081;n80=81¤¤¤¤¤;c80=0;w80=1;b81=00082;n81=82¤¤¤¤¤;c81=0;w81=1;b82=00083;n82=83¤¤¤¤¤;c82=0;w82=1;b83=00084;n83=84¤¤¤¤¤;c83=0;w83=1;b84=00085;n84=85¤¤¤¤¤;c84=0;w84=1;b85=00086;n85=86¤¤¤¤¤;c85=0;w85=1;b86=00087;n86=87¤¤¤¤¤;c86=0;w86=1;b87=00088;n87=88¤¤¤¤¤;c87=0;w87=1;b88=00089;n88=89¤¤¤¤¤;c88=0;w88=1;b89=00090;n89=90¤¤¤¤¤;c89=0;w89=1;"/>
  <p:tag name="BOXFILE" val="c:\powervote\Sessions\box.ini"/>
  <p:tag name="BOXCOLSHEADS" val="SyncPart=1¤SyncOrder=1¤T1=#¤W1=480189¤Cb1=¤Ct1=¤T2=*¤W2=1440¤Cb2=¤Ct2=¤T3=Team¤W3=1440¤Cb3=¤Ct3=¤T4=Name¤W4=1440¤Cb4=¤Ct4=¤T5=First name¤W5=1440¤Cb5=¤Ct5=¤T6=Service¤W6=1440¤Cb6=¤Ct6=¤T7=e-mail¤W7=1440¤Cb7=¤Ct7=¤T8=Comments¤W8=1440¤Cb8=¤Ct8=¤"/>
  <p:tag name="ARS_PPT_DBNAME" val="a97395c7-b516-4340-a5c1-7c42dad0e312.mdb"/>
  <p:tag name="ARS_RESPONSE_PERSONNUM" val="100"/>
</p:tagLst>
</file>

<file path=ppt/theme/theme1.xml><?xml version="1.0" encoding="utf-8"?>
<a:theme xmlns:a="http://schemas.openxmlformats.org/drawingml/2006/main" name="4_Office Theme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Custom 8">
      <a:dk1>
        <a:srgbClr val="343336"/>
      </a:dk1>
      <a:lt1>
        <a:srgbClr val="FFFFFF"/>
      </a:lt1>
      <a:dk2>
        <a:srgbClr val="A50021"/>
      </a:dk2>
      <a:lt2>
        <a:srgbClr val="FFFFFF"/>
      </a:lt2>
      <a:accent1>
        <a:srgbClr val="A50021"/>
      </a:accent1>
      <a:accent2>
        <a:srgbClr val="FFC000"/>
      </a:accent2>
      <a:accent3>
        <a:srgbClr val="FFDC6D"/>
      </a:accent3>
      <a:accent4>
        <a:srgbClr val="FFC000"/>
      </a:accent4>
      <a:accent5>
        <a:srgbClr val="FFC000"/>
      </a:accent5>
      <a:accent6>
        <a:srgbClr val="FFC61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Custom 8">
      <a:dk1>
        <a:srgbClr val="343336"/>
      </a:dk1>
      <a:lt1>
        <a:srgbClr val="FFFFFF"/>
      </a:lt1>
      <a:dk2>
        <a:srgbClr val="A50021"/>
      </a:dk2>
      <a:lt2>
        <a:srgbClr val="FFFFFF"/>
      </a:lt2>
      <a:accent1>
        <a:srgbClr val="A50021"/>
      </a:accent1>
      <a:accent2>
        <a:srgbClr val="FFC000"/>
      </a:accent2>
      <a:accent3>
        <a:srgbClr val="FFDC6D"/>
      </a:accent3>
      <a:accent4>
        <a:srgbClr val="FFC000"/>
      </a:accent4>
      <a:accent5>
        <a:srgbClr val="FFC000"/>
      </a:accent5>
      <a:accent6>
        <a:srgbClr val="FFC611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ILO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AAA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Custom 2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3D81"/>
      </a:hlink>
      <a:folHlink>
        <a:srgbClr val="800080"/>
      </a:folHlink>
    </a:clrScheme>
    <a:fontScheme name="ILO 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Custom 3">
      <a:dk1>
        <a:sysClr val="windowText" lastClr="000000"/>
      </a:dk1>
      <a:lt1>
        <a:sysClr val="window" lastClr="FFFFFF"/>
      </a:lt1>
      <a:dk2>
        <a:srgbClr val="003D81"/>
      </a:dk2>
      <a:lt2>
        <a:srgbClr val="EEECE1"/>
      </a:lt2>
      <a:accent1>
        <a:srgbClr val="057CFF"/>
      </a:accent1>
      <a:accent2>
        <a:srgbClr val="A50021"/>
      </a:accent2>
      <a:accent3>
        <a:srgbClr val="9BBB59"/>
      </a:accent3>
      <a:accent4>
        <a:srgbClr val="785C9A"/>
      </a:accent4>
      <a:accent5>
        <a:srgbClr val="4BACC6"/>
      </a:accent5>
      <a:accent6>
        <a:srgbClr val="CC0066"/>
      </a:accent6>
      <a:hlink>
        <a:srgbClr val="000000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ILO CB template</Template>
  <TotalTime>19874</TotalTime>
  <Words>1777</Words>
  <Application>Microsoft Office PowerPoint</Application>
  <PresentationFormat>On-screen Show (4:3)</PresentationFormat>
  <Paragraphs>183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Abadi</vt:lpstr>
      <vt:lpstr>ADLaM Display</vt:lpstr>
      <vt:lpstr>Arial</vt:lpstr>
      <vt:lpstr>Calibri</vt:lpstr>
      <vt:lpstr>Calibri Light</vt:lpstr>
      <vt:lpstr>Segoe UI Light</vt:lpstr>
      <vt:lpstr>Symbol</vt:lpstr>
      <vt:lpstr>Trebuchet MS</vt:lpstr>
      <vt:lpstr>Wingdings</vt:lpstr>
      <vt:lpstr>4_Office Theme</vt:lpstr>
      <vt:lpstr>5_Office Theme</vt:lpstr>
      <vt:lpstr>9_Office Theme</vt:lpstr>
      <vt:lpstr>11_Office Theme</vt:lpstr>
      <vt:lpstr>6_Office Theme</vt:lpstr>
      <vt:lpstr>Office Theme</vt:lpstr>
      <vt:lpstr>Default Design</vt:lpstr>
      <vt:lpstr>1_Office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Austerity measures in 185 countries  (in number of countries) </vt:lpstr>
      <vt:lpstr>Austerity or Fiscal Consolidation Measures </vt:lpstr>
      <vt:lpstr>Targeted Social Protection/SNs is Not the Solution Targeting to a percentage of the poor excludes the majority   - and punishes the working and middle classes &amp; majority of women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Social Protection Report 2017-19</dc:title>
  <dc:creator>socpro@ilo.org</dc:creator>
  <cp:lastModifiedBy>Isabel Ortiz</cp:lastModifiedBy>
  <cp:revision>2448</cp:revision>
  <cp:lastPrinted>2017-11-28T12:12:15Z</cp:lastPrinted>
  <dcterms:created xsi:type="dcterms:W3CDTF">2008-04-15T07:53:31Z</dcterms:created>
  <dcterms:modified xsi:type="dcterms:W3CDTF">2023-11-08T10:35:08Z</dcterms:modified>
</cp:coreProperties>
</file>