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60" r:id="rId5"/>
    <p:sldId id="262" r:id="rId6"/>
    <p:sldId id="263" r:id="rId7"/>
    <p:sldId id="264" r:id="rId8"/>
    <p:sldId id="265" r:id="rId9"/>
    <p:sldId id="266"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23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4"/>
  </p:normalViewPr>
  <p:slideViewPr>
    <p:cSldViewPr snapToGrid="0" snapToObjects="1">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8AC8-2CF0-E040-86F8-2DED979E54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1AC40C-7F03-3740-9E88-956663D93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8D537F-ED25-8746-8566-269973D614AB}"/>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67DE247A-C31C-7543-9382-3CA35649FC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BAA916-98C5-3348-90D9-83698A98E026}"/>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211886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1E96-4D2E-2A45-92EF-3AAD6FC2CD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63A2B4-1BB4-1641-8692-E2CABCC84B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6B0DF-4D62-CD42-9024-E9D8951F33B9}"/>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FDF8D7F1-F15C-DD42-A2CE-DFFAAA99EF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2B8228-D739-C24C-8733-22EF3161044F}"/>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354120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CC5A3-567B-6748-BECC-1055DDD014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C94394-086F-2F4D-9147-DCB9E0A0EF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7B745-50C0-7F4F-81E0-598647BC5AEE}"/>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D826BEEE-C864-0A42-A9E4-8ADCD974F4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5E82B-7C14-464C-BF89-D9B42998354C}"/>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7008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20C4-4D7C-E246-9A49-1D9F5E4B75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2509E-2223-7941-9F03-4CB3FC4856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784C8-ECFF-374A-9B29-4CF571546D50}"/>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CCDF8CC7-922A-8D46-B153-ED4DA2A96E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34AEFB-1D07-E241-8228-7BEEF61B6E46}"/>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195615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F2CD-05A9-104B-A54D-DC0A9486E9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7F7C1D-C474-AC47-832D-E9A2BB8D16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71925B-43F9-784D-92EA-BD115F6E519E}"/>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5" name="Footer Placeholder 4">
            <a:extLst>
              <a:ext uri="{FF2B5EF4-FFF2-40B4-BE49-F238E27FC236}">
                <a16:creationId xmlns:a16="http://schemas.microsoft.com/office/drawing/2014/main" id="{8168A947-545D-F442-820A-4CB7AC340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728E19-3A00-2F4A-AE84-84B079A905C4}"/>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181700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BB48-15DE-3349-B9A5-1501F4958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81F2C0-CA5B-9043-B2E8-6A4F427B00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215CC6-3DD3-9A42-AE5D-22BD0363AB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F2C158-3B61-9047-BBF3-72E3B98D5D55}"/>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6" name="Footer Placeholder 5">
            <a:extLst>
              <a:ext uri="{FF2B5EF4-FFF2-40B4-BE49-F238E27FC236}">
                <a16:creationId xmlns:a16="http://schemas.microsoft.com/office/drawing/2014/main" id="{C42D0D54-5461-AD4B-86A7-E194EEAC8A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7BDF87-F294-ED4D-B1E0-8C5B6E998079}"/>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352731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A49F-BE77-9B43-A16D-0EBA0CCB17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854329-A49C-354E-966B-E7CF4B463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E7CB90-D3DE-AE40-9706-C9303438AC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CBB92B-F1E9-CC4A-AC79-0541C6FEA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786507-8D9C-B641-A602-ECC7ADED32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68A6EA-2136-074A-9168-BD1160EC74E6}"/>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8" name="Footer Placeholder 7">
            <a:extLst>
              <a:ext uri="{FF2B5EF4-FFF2-40B4-BE49-F238E27FC236}">
                <a16:creationId xmlns:a16="http://schemas.microsoft.com/office/drawing/2014/main" id="{C59BC159-731B-484A-BF3F-7C87EF9131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1C7B3E5-1582-6F46-9210-9F1D25BF1FE0}"/>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421729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98F5-4549-4A4F-A8B7-9665E45CFB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2ECF3B-AF6F-274E-988E-DED70888E920}"/>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4" name="Footer Placeholder 3">
            <a:extLst>
              <a:ext uri="{FF2B5EF4-FFF2-40B4-BE49-F238E27FC236}">
                <a16:creationId xmlns:a16="http://schemas.microsoft.com/office/drawing/2014/main" id="{8E209596-674F-354F-9AD7-C4074A6C9E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74D4715-39D6-2B48-AF20-B993C933BD9E}"/>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126375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BEB44-8346-B74C-91E3-44D740A863CD}"/>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3" name="Footer Placeholder 2">
            <a:extLst>
              <a:ext uri="{FF2B5EF4-FFF2-40B4-BE49-F238E27FC236}">
                <a16:creationId xmlns:a16="http://schemas.microsoft.com/office/drawing/2014/main" id="{4F23494F-C86F-3949-B592-56C9C236E7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BF945C8-7A0E-C24D-9EDE-CD8DD597428A}"/>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91599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0AD1-6A1A-3243-9CEA-414B13A54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39755E-39FC-4A40-82D7-0F3775715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A052DF-9500-AB40-A1E3-B3E324C2C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DC582E-2A94-E040-8098-E9B3B5F42A28}"/>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6" name="Footer Placeholder 5">
            <a:extLst>
              <a:ext uri="{FF2B5EF4-FFF2-40B4-BE49-F238E27FC236}">
                <a16:creationId xmlns:a16="http://schemas.microsoft.com/office/drawing/2014/main" id="{9E2F709E-CCB0-FC4B-B8B8-4399CA377B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A97749-176D-D646-9566-A0B22ECBC36F}"/>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265556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A9AD-2138-B649-89B9-975FC51C0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86ACE-AA07-1E48-8F6A-87DE20C35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319037-908B-854A-B452-66192E658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72F0A1-A0BF-8E47-8E22-E6E346E06C87}"/>
              </a:ext>
            </a:extLst>
          </p:cNvPr>
          <p:cNvSpPr>
            <a:spLocks noGrp="1"/>
          </p:cNvSpPr>
          <p:nvPr>
            <p:ph type="dt" sz="half" idx="10"/>
          </p:nvPr>
        </p:nvSpPr>
        <p:spPr>
          <a:xfrm>
            <a:off x="838200" y="6356350"/>
            <a:ext cx="2743200" cy="365125"/>
          </a:xfrm>
          <a:prstGeom prst="rect">
            <a:avLst/>
          </a:prstGeom>
        </p:spPr>
        <p:txBody>
          <a:bodyPr/>
          <a:lstStyle/>
          <a:p>
            <a:fld id="{9290A627-2480-F349-B4B3-1412D128E880}" type="datetimeFigureOut">
              <a:rPr lang="en-US" smtClean="0"/>
              <a:t>11/8/2023</a:t>
            </a:fld>
            <a:endParaRPr lang="en-US"/>
          </a:p>
        </p:txBody>
      </p:sp>
      <p:sp>
        <p:nvSpPr>
          <p:cNvPr id="6" name="Footer Placeholder 5">
            <a:extLst>
              <a:ext uri="{FF2B5EF4-FFF2-40B4-BE49-F238E27FC236}">
                <a16:creationId xmlns:a16="http://schemas.microsoft.com/office/drawing/2014/main" id="{33F94686-8968-424A-A1F6-9D2DB3929B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CA71FF-382C-0447-BD32-A7303A69FF8B}"/>
              </a:ext>
            </a:extLst>
          </p:cNvPr>
          <p:cNvSpPr>
            <a:spLocks noGrp="1"/>
          </p:cNvSpPr>
          <p:nvPr>
            <p:ph type="sldNum" sz="quarter" idx="12"/>
          </p:nvPr>
        </p:nvSpPr>
        <p:spPr>
          <a:xfrm>
            <a:off x="8610600" y="6356350"/>
            <a:ext cx="2743200" cy="365125"/>
          </a:xfrm>
          <a:prstGeom prst="rect">
            <a:avLst/>
          </a:prstGeom>
        </p:spPr>
        <p:txBody>
          <a:bodyPr/>
          <a:lstStyle/>
          <a:p>
            <a:fld id="{78C826AA-9E89-4945-89FF-619B31078DDC}" type="slidenum">
              <a:rPr lang="en-US" smtClean="0"/>
              <a:t>‹#›</a:t>
            </a:fld>
            <a:endParaRPr lang="en-US"/>
          </a:p>
        </p:txBody>
      </p:sp>
    </p:spTree>
    <p:extLst>
      <p:ext uri="{BB962C8B-B14F-4D97-AF65-F5344CB8AC3E}">
        <p14:creationId xmlns:p14="http://schemas.microsoft.com/office/powerpoint/2010/main" val="351506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AF335-6A05-5B41-A1CB-E0A597898A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50CB8E-F6EB-EE4F-BFB7-DB93E4CD93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E645D62-1ECA-F44B-9738-0F8D77E79616}"/>
              </a:ext>
            </a:extLst>
          </p:cNvPr>
          <p:cNvPicPr>
            <a:picLocks noChangeAspect="1"/>
          </p:cNvPicPr>
          <p:nvPr userDrawn="1"/>
        </p:nvPicPr>
        <p:blipFill rotWithShape="1">
          <a:blip r:embed="rId13"/>
          <a:srcRect t="12719" r="2250" b="67221"/>
          <a:stretch/>
        </p:blipFill>
        <p:spPr>
          <a:xfrm>
            <a:off x="0" y="-13653"/>
            <a:ext cx="12192000" cy="155893"/>
          </a:xfrm>
          <a:prstGeom prst="rect">
            <a:avLst/>
          </a:prstGeom>
        </p:spPr>
      </p:pic>
      <p:pic>
        <p:nvPicPr>
          <p:cNvPr id="14" name="Picture 13">
            <a:extLst>
              <a:ext uri="{FF2B5EF4-FFF2-40B4-BE49-F238E27FC236}">
                <a16:creationId xmlns:a16="http://schemas.microsoft.com/office/drawing/2014/main" id="{C79B1953-9289-E045-999A-6475FF57E180}"/>
              </a:ext>
            </a:extLst>
          </p:cNvPr>
          <p:cNvPicPr>
            <a:picLocks noChangeAspect="1"/>
          </p:cNvPicPr>
          <p:nvPr userDrawn="1"/>
        </p:nvPicPr>
        <p:blipFill rotWithShape="1">
          <a:blip r:embed="rId14"/>
          <a:srcRect t="15447" b="46376"/>
          <a:stretch/>
        </p:blipFill>
        <p:spPr>
          <a:xfrm>
            <a:off x="0" y="6055360"/>
            <a:ext cx="12192000" cy="802640"/>
          </a:xfrm>
          <a:prstGeom prst="rect">
            <a:avLst/>
          </a:prstGeom>
        </p:spPr>
      </p:pic>
    </p:spTree>
    <p:extLst>
      <p:ext uri="{BB962C8B-B14F-4D97-AF65-F5344CB8AC3E}">
        <p14:creationId xmlns:p14="http://schemas.microsoft.com/office/powerpoint/2010/main" val="189493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rgbClr val="AB232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FC1011-0A66-934F-869A-337C08435D5D}"/>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3A32F957-705A-7148-86C4-36B1A93558BC}"/>
              </a:ext>
            </a:extLst>
          </p:cNvPr>
          <p:cNvSpPr txBox="1"/>
          <p:nvPr/>
        </p:nvSpPr>
        <p:spPr>
          <a:xfrm>
            <a:off x="933385" y="2564525"/>
            <a:ext cx="10384221"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What Makes The Just Transition Just</a:t>
            </a:r>
          </a:p>
        </p:txBody>
      </p:sp>
      <p:sp>
        <p:nvSpPr>
          <p:cNvPr id="11" name="TextBox 10">
            <a:extLst>
              <a:ext uri="{FF2B5EF4-FFF2-40B4-BE49-F238E27FC236}">
                <a16:creationId xmlns:a16="http://schemas.microsoft.com/office/drawing/2014/main" id="{E5CF8F2A-C555-4049-BAF6-A37538CA1F70}"/>
              </a:ext>
            </a:extLst>
          </p:cNvPr>
          <p:cNvSpPr txBox="1"/>
          <p:nvPr/>
        </p:nvSpPr>
        <p:spPr>
          <a:xfrm>
            <a:off x="903888" y="4205701"/>
            <a:ext cx="10384221"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Noma Jakuja</a:t>
            </a:r>
          </a:p>
        </p:txBody>
      </p:sp>
    </p:spTree>
    <p:extLst>
      <p:ext uri="{BB962C8B-B14F-4D97-AF65-F5344CB8AC3E}">
        <p14:creationId xmlns:p14="http://schemas.microsoft.com/office/powerpoint/2010/main" val="4230893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3FB5C-44E3-1206-14CB-7572C288065B}"/>
              </a:ext>
            </a:extLst>
          </p:cNvPr>
          <p:cNvSpPr>
            <a:spLocks noGrp="1"/>
          </p:cNvSpPr>
          <p:nvPr>
            <p:ph type="title"/>
          </p:nvPr>
        </p:nvSpPr>
        <p:spPr/>
        <p:txBody>
          <a:bodyPr/>
          <a:lstStyle/>
          <a:p>
            <a:r>
              <a:rPr lang="en-GB" dirty="0">
                <a:solidFill>
                  <a:srgbClr val="C00000"/>
                </a:solidFill>
              </a:rPr>
              <a:t>Universal Basic Income </a:t>
            </a:r>
            <a:endParaRPr lang="en-ZA" dirty="0">
              <a:solidFill>
                <a:srgbClr val="C00000"/>
              </a:solidFill>
            </a:endParaRPr>
          </a:p>
        </p:txBody>
      </p:sp>
      <p:sp>
        <p:nvSpPr>
          <p:cNvPr id="5" name="Content Placeholder 4">
            <a:extLst>
              <a:ext uri="{FF2B5EF4-FFF2-40B4-BE49-F238E27FC236}">
                <a16:creationId xmlns:a16="http://schemas.microsoft.com/office/drawing/2014/main" id="{00AFB619-A325-0FA0-F3C5-0E1FABD14A54}"/>
              </a:ext>
            </a:extLst>
          </p:cNvPr>
          <p:cNvSpPr>
            <a:spLocks noGrp="1"/>
          </p:cNvSpPr>
          <p:nvPr>
            <p:ph idx="1"/>
          </p:nvPr>
        </p:nvSpPr>
        <p:spPr>
          <a:xfrm>
            <a:off x="838200" y="1825625"/>
            <a:ext cx="5336458" cy="4351338"/>
          </a:xfrm>
        </p:spPr>
        <p:txBody>
          <a:bodyPr/>
          <a:lstStyle/>
          <a:p>
            <a:r>
              <a:rPr lang="en-US" sz="1800" dirty="0">
                <a:effectLst/>
                <a:latin typeface="Calibri" panose="020F0502020204030204" pitchFamily="34" charset="0"/>
                <a:ea typeface="Arial MT"/>
              </a:rPr>
              <a:t>UBI guided by principles of inclusion, redistribution and equality can fundamentally realign the purpose of the economy towards meeting not only Gross Domestic Product (GDP) growth rates but bring about the necessary conditions to thrive in life based on feminist references. </a:t>
            </a:r>
            <a:endParaRPr lang="en-US" sz="1800" dirty="0">
              <a:latin typeface="Calibri" panose="020F0502020204030204" pitchFamily="34" charset="0"/>
              <a:ea typeface="Arial MT"/>
            </a:endParaRPr>
          </a:p>
          <a:p>
            <a:r>
              <a:rPr lang="en-US" sz="1800" dirty="0">
                <a:latin typeface="Calibri" panose="020F0502020204030204" pitchFamily="34" charset="0"/>
                <a:ea typeface="Arial MT"/>
              </a:rPr>
              <a:t>SPI</a:t>
            </a:r>
            <a:r>
              <a:rPr lang="en-US" sz="1800" dirty="0">
                <a:effectLst/>
                <a:latin typeface="Calibri" panose="020F0502020204030204" pitchFamily="34" charset="0"/>
                <a:ea typeface="Arial MT"/>
              </a:rPr>
              <a:t> calls for a UBI to be implemented in South Africa</a:t>
            </a:r>
            <a:r>
              <a:rPr lang="en-US" sz="1800" dirty="0">
                <a:latin typeface="Calibri" panose="020F0502020204030204" pitchFamily="34" charset="0"/>
                <a:ea typeface="Arial MT"/>
              </a:rPr>
              <a:t> as a measure to define the minimum standard of living for all South Africans.</a:t>
            </a:r>
            <a:r>
              <a:rPr lang="en-US" sz="1800" dirty="0">
                <a:effectLst/>
                <a:latin typeface="Calibri" panose="020F0502020204030204" pitchFamily="34" charset="0"/>
                <a:ea typeface="Arial MT"/>
              </a:rPr>
              <a:t> </a:t>
            </a:r>
          </a:p>
          <a:p>
            <a:r>
              <a:rPr lang="en-US" sz="1800" dirty="0">
                <a:effectLst/>
                <a:latin typeface="Calibri" panose="020F0502020204030204" pitchFamily="34" charset="0"/>
                <a:ea typeface="Arial MT"/>
              </a:rPr>
              <a:t>The UBI stimulus needed for South Africa is estimated at a total cost of R547.8 billion over three years.</a:t>
            </a:r>
          </a:p>
          <a:p>
            <a:pPr marL="0" indent="0">
              <a:buNone/>
            </a:pPr>
            <a:endParaRPr lang="en-ZA" dirty="0"/>
          </a:p>
        </p:txBody>
      </p:sp>
      <p:pic>
        <p:nvPicPr>
          <p:cNvPr id="2" name="Picture 1">
            <a:extLst>
              <a:ext uri="{FF2B5EF4-FFF2-40B4-BE49-F238E27FC236}">
                <a16:creationId xmlns:a16="http://schemas.microsoft.com/office/drawing/2014/main" id="{9B083905-E55B-05FA-B5DE-E79F72042319}"/>
              </a:ext>
            </a:extLst>
          </p:cNvPr>
          <p:cNvPicPr>
            <a:picLocks noChangeAspect="1"/>
          </p:cNvPicPr>
          <p:nvPr/>
        </p:nvPicPr>
        <p:blipFill>
          <a:blip r:embed="rId2"/>
          <a:stretch>
            <a:fillRect/>
          </a:stretch>
        </p:blipFill>
        <p:spPr>
          <a:xfrm>
            <a:off x="6862918" y="1619147"/>
            <a:ext cx="4953332" cy="4201550"/>
          </a:xfrm>
          <a:prstGeom prst="rect">
            <a:avLst/>
          </a:prstGeom>
        </p:spPr>
      </p:pic>
    </p:spTree>
    <p:extLst>
      <p:ext uri="{BB962C8B-B14F-4D97-AF65-F5344CB8AC3E}">
        <p14:creationId xmlns:p14="http://schemas.microsoft.com/office/powerpoint/2010/main" val="20557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words&#10;&#10;Description automatically generated">
            <a:extLst>
              <a:ext uri="{FF2B5EF4-FFF2-40B4-BE49-F238E27FC236}">
                <a16:creationId xmlns:a16="http://schemas.microsoft.com/office/drawing/2014/main" id="{F7FAE643-8AF9-90DE-36A1-207190A92C97}"/>
              </a:ext>
            </a:extLst>
          </p:cNvPr>
          <p:cNvPicPr>
            <a:picLocks noChangeAspect="1"/>
          </p:cNvPicPr>
          <p:nvPr/>
        </p:nvPicPr>
        <p:blipFill rotWithShape="1">
          <a:blip r:embed="rId2"/>
          <a:srcRect t="13481" b="21068"/>
          <a:stretch/>
        </p:blipFill>
        <p:spPr>
          <a:xfrm>
            <a:off x="20" y="373626"/>
            <a:ext cx="12191980" cy="603454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71274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F1A0-56DC-A553-DA29-C70C4C21CC29}"/>
              </a:ext>
            </a:extLst>
          </p:cNvPr>
          <p:cNvSpPr>
            <a:spLocks noGrp="1"/>
          </p:cNvSpPr>
          <p:nvPr>
            <p:ph type="title"/>
          </p:nvPr>
        </p:nvSpPr>
        <p:spPr/>
        <p:txBody>
          <a:bodyPr/>
          <a:lstStyle/>
          <a:p>
            <a:r>
              <a:rPr lang="en-GB" dirty="0">
                <a:solidFill>
                  <a:srgbClr val="C00000"/>
                </a:solidFill>
              </a:rPr>
              <a:t>Local Context</a:t>
            </a:r>
            <a:endParaRPr lang="en-ZA" dirty="0">
              <a:solidFill>
                <a:srgbClr val="C00000"/>
              </a:solidFill>
            </a:endParaRPr>
          </a:p>
        </p:txBody>
      </p:sp>
      <p:sp>
        <p:nvSpPr>
          <p:cNvPr id="3" name="Content Placeholder 2">
            <a:extLst>
              <a:ext uri="{FF2B5EF4-FFF2-40B4-BE49-F238E27FC236}">
                <a16:creationId xmlns:a16="http://schemas.microsoft.com/office/drawing/2014/main" id="{A4C03FFD-5281-1821-E0F2-95E9DE591DBC}"/>
              </a:ext>
            </a:extLst>
          </p:cNvPr>
          <p:cNvSpPr>
            <a:spLocks noGrp="1"/>
          </p:cNvSpPr>
          <p:nvPr>
            <p:ph idx="1"/>
          </p:nvPr>
        </p:nvSpPr>
        <p:spPr/>
        <p:txBody>
          <a:bodyPr/>
          <a:lstStyle/>
          <a:p>
            <a:r>
              <a:rPr lang="en-US" sz="1800" dirty="0">
                <a:effectLst/>
                <a:latin typeface="Calibri" panose="020F0502020204030204" pitchFamily="34" charset="0"/>
                <a:ea typeface="Arial MT"/>
              </a:rPr>
              <a:t>There are both explicit and implicit agreement that the minimum standard of what marks a transition just in South Africa ought to be one that leaves no South African behind, but a clearly defined standard and agreement of what this means is not clearly articulated. </a:t>
            </a:r>
          </a:p>
          <a:p>
            <a:r>
              <a:rPr lang="en-US" sz="1800" dirty="0">
                <a:effectLst/>
                <a:latin typeface="Calibri" panose="020F0502020204030204" pitchFamily="34" charset="0"/>
                <a:ea typeface="Arial MT"/>
                <a:cs typeface="Arial MT"/>
              </a:rPr>
              <a:t>If South Africa is to leave no person behind in transitioning towards net zero emissions by 2050 and ensure the process is truly just there are hard truths that the country needs to firstly admit and accept.</a:t>
            </a:r>
            <a:endParaRPr lang="en-ZA" sz="1800" dirty="0">
              <a:effectLst/>
              <a:latin typeface="Arial MT"/>
              <a:ea typeface="Arial MT"/>
              <a:cs typeface="Arial MT"/>
            </a:endParaRPr>
          </a:p>
          <a:p>
            <a:r>
              <a:rPr lang="en-US" sz="1800" dirty="0">
                <a:effectLst/>
                <a:latin typeface="Calibri" panose="020F0502020204030204" pitchFamily="34" charset="0"/>
                <a:ea typeface="Arial MT"/>
              </a:rPr>
              <a:t>The first is that South Africa is currently the most unequal society in the world with a GINI income coefficient of 0.63.</a:t>
            </a:r>
          </a:p>
          <a:p>
            <a:r>
              <a:rPr lang="en-US" sz="1800" dirty="0">
                <a:effectLst/>
                <a:latin typeface="Calibri" panose="020F0502020204030204" pitchFamily="34" charset="0"/>
                <a:ea typeface="Arial MT"/>
              </a:rPr>
              <a:t>Secondly the country has staggering unemployment numbers especially among the able bodied, and of working age</a:t>
            </a:r>
            <a:r>
              <a:rPr lang="en-US" sz="1800" dirty="0">
                <a:latin typeface="Calibri" panose="020F0502020204030204" pitchFamily="34" charset="0"/>
                <a:ea typeface="Arial MT"/>
              </a:rPr>
              <a:t>.</a:t>
            </a:r>
          </a:p>
          <a:p>
            <a:r>
              <a:rPr lang="en-US" sz="1800" dirty="0">
                <a:effectLst/>
                <a:latin typeface="Calibri" panose="020F0502020204030204" pitchFamily="34" charset="0"/>
                <a:ea typeface="Arial MT"/>
              </a:rPr>
              <a:t>South Africa’s Just Transition Policies need to account for this reality and see the transition as an opportunity to address these social and economic ills.</a:t>
            </a:r>
            <a:endParaRPr lang="en-ZA" dirty="0"/>
          </a:p>
        </p:txBody>
      </p:sp>
    </p:spTree>
    <p:extLst>
      <p:ext uri="{BB962C8B-B14F-4D97-AF65-F5344CB8AC3E}">
        <p14:creationId xmlns:p14="http://schemas.microsoft.com/office/powerpoint/2010/main" val="389387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F1A0-56DC-A553-DA29-C70C4C21CC29}"/>
              </a:ext>
            </a:extLst>
          </p:cNvPr>
          <p:cNvSpPr>
            <a:spLocks noGrp="1"/>
          </p:cNvSpPr>
          <p:nvPr>
            <p:ph type="title"/>
          </p:nvPr>
        </p:nvSpPr>
        <p:spPr>
          <a:xfrm>
            <a:off x="2103120" y="310896"/>
            <a:ext cx="7982712" cy="868680"/>
          </a:xfrm>
        </p:spPr>
        <p:txBody>
          <a:bodyPr vert="horz" lIns="91440" tIns="45720" rIns="91440" bIns="45720" rtlCol="0" anchor="ctr">
            <a:normAutofit/>
          </a:bodyPr>
          <a:lstStyle/>
          <a:p>
            <a:pPr algn="ctr"/>
            <a:r>
              <a:rPr lang="en-US" sz="4000" kern="1200" dirty="0">
                <a:solidFill>
                  <a:srgbClr val="AB2023"/>
                </a:solidFill>
                <a:latin typeface="+mj-lt"/>
                <a:ea typeface="+mj-ea"/>
                <a:cs typeface="+mj-cs"/>
              </a:rPr>
              <a:t>Gender Disparity Throughout all Ages</a:t>
            </a:r>
          </a:p>
        </p:txBody>
      </p:sp>
      <p:pic>
        <p:nvPicPr>
          <p:cNvPr id="4" name="Content Placeholder 3" descr="A screenshot of a graph&#10;&#10;Description automatically generated">
            <a:extLst>
              <a:ext uri="{FF2B5EF4-FFF2-40B4-BE49-F238E27FC236}">
                <a16:creationId xmlns:a16="http://schemas.microsoft.com/office/drawing/2014/main" id="{6261407A-D42A-7E8E-7C00-5E2924B683D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19" t="1706" r="6768" b="13837"/>
          <a:stretch/>
        </p:blipFill>
        <p:spPr bwMode="auto">
          <a:xfrm>
            <a:off x="619432" y="1490001"/>
            <a:ext cx="5475044" cy="4418737"/>
          </a:xfrm>
          <a:prstGeom prst="rect">
            <a:avLst/>
          </a:prstGeom>
          <a:extLst>
            <a:ext uri="{53640926-AAD7-44D8-BBD7-CCE9431645EC}">
              <a14:shadowObscured xmlns:a14="http://schemas.microsoft.com/office/drawing/2010/main"/>
            </a:ext>
          </a:extLst>
        </p:spPr>
      </p:pic>
      <p:pic>
        <p:nvPicPr>
          <p:cNvPr id="3" name="Picture 2" descr="A cartoon of a person carrying a large sack of money&#10;&#10;Description automatically generated">
            <a:extLst>
              <a:ext uri="{FF2B5EF4-FFF2-40B4-BE49-F238E27FC236}">
                <a16:creationId xmlns:a16="http://schemas.microsoft.com/office/drawing/2014/main" id="{F2E64CAB-705E-C83C-90C0-D15D9DAC7B7E}"/>
              </a:ext>
            </a:extLst>
          </p:cNvPr>
          <p:cNvPicPr>
            <a:picLocks noChangeAspect="1"/>
          </p:cNvPicPr>
          <p:nvPr/>
        </p:nvPicPr>
        <p:blipFill rotWithShape="1">
          <a:blip r:embed="rId3"/>
          <a:srcRect t="14594" r="-1" b="20016"/>
          <a:stretch/>
        </p:blipFill>
        <p:spPr>
          <a:xfrm>
            <a:off x="6496158" y="1490001"/>
            <a:ext cx="5354672" cy="4418737"/>
          </a:xfrm>
          <a:prstGeom prst="rect">
            <a:avLst/>
          </a:prstGeom>
        </p:spPr>
      </p:pic>
    </p:spTree>
    <p:extLst>
      <p:ext uri="{BB962C8B-B14F-4D97-AF65-F5344CB8AC3E}">
        <p14:creationId xmlns:p14="http://schemas.microsoft.com/office/powerpoint/2010/main" val="2271370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3FB5C-44E3-1206-14CB-7572C288065B}"/>
              </a:ext>
            </a:extLst>
          </p:cNvPr>
          <p:cNvSpPr>
            <a:spLocks noGrp="1"/>
          </p:cNvSpPr>
          <p:nvPr>
            <p:ph type="title"/>
          </p:nvPr>
        </p:nvSpPr>
        <p:spPr/>
        <p:txBody>
          <a:bodyPr/>
          <a:lstStyle/>
          <a:p>
            <a:r>
              <a:rPr lang="en-GB" dirty="0">
                <a:solidFill>
                  <a:srgbClr val="C00000"/>
                </a:solidFill>
              </a:rPr>
              <a:t>Role of Social Security in the Just Transition</a:t>
            </a:r>
            <a:endParaRPr lang="en-ZA" dirty="0">
              <a:solidFill>
                <a:srgbClr val="C00000"/>
              </a:solidFill>
            </a:endParaRPr>
          </a:p>
        </p:txBody>
      </p:sp>
      <p:sp>
        <p:nvSpPr>
          <p:cNvPr id="5" name="Content Placeholder 4">
            <a:extLst>
              <a:ext uri="{FF2B5EF4-FFF2-40B4-BE49-F238E27FC236}">
                <a16:creationId xmlns:a16="http://schemas.microsoft.com/office/drawing/2014/main" id="{00AFB619-A325-0FA0-F3C5-0E1FABD14A54}"/>
              </a:ext>
            </a:extLst>
          </p:cNvPr>
          <p:cNvSpPr>
            <a:spLocks noGrp="1"/>
          </p:cNvSpPr>
          <p:nvPr>
            <p:ph idx="1"/>
          </p:nvPr>
        </p:nvSpPr>
        <p:spPr/>
        <p:txBody>
          <a:bodyPr/>
          <a:lstStyle/>
          <a:p>
            <a:r>
              <a:rPr lang="en-US" sz="1800" dirty="0">
                <a:effectLst/>
                <a:latin typeface="Calibri" panose="020F0502020204030204" pitchFamily="34" charset="0"/>
                <a:ea typeface="Arial MT"/>
              </a:rPr>
              <a:t>In its truest sen</a:t>
            </a:r>
            <a:r>
              <a:rPr lang="en-US" sz="1800" dirty="0">
                <a:latin typeface="Calibri" panose="020F0502020204030204" pitchFamily="34" charset="0"/>
                <a:ea typeface="Arial MT"/>
              </a:rPr>
              <a:t>se t</a:t>
            </a:r>
            <a:r>
              <a:rPr lang="en-US" sz="1800" dirty="0">
                <a:effectLst/>
                <a:latin typeface="Calibri" panose="020F0502020204030204" pitchFamily="34" charset="0"/>
                <a:ea typeface="Arial MT"/>
              </a:rPr>
              <a:t>he concept of ‘Just Transition’ originated in the United States of America in the 1980s when organized </a:t>
            </a:r>
            <a:r>
              <a:rPr lang="en-US" sz="1800" dirty="0" err="1">
                <a:effectLst/>
                <a:latin typeface="Calibri" panose="020F0502020204030204" pitchFamily="34" charset="0"/>
                <a:ea typeface="Arial MT"/>
              </a:rPr>
              <a:t>labour</a:t>
            </a:r>
            <a:r>
              <a:rPr lang="en-US" sz="1800" dirty="0">
                <a:effectLst/>
                <a:latin typeface="Calibri" panose="020F0502020204030204" pitchFamily="34" charset="0"/>
                <a:ea typeface="Arial MT"/>
              </a:rPr>
              <a:t> and environmental groups began to advocate for public policies protecting the natural environment as well as workers. </a:t>
            </a:r>
          </a:p>
          <a:p>
            <a:pPr marL="0" indent="0">
              <a:buNone/>
            </a:pPr>
            <a:endParaRPr lang="en-US" sz="1800" dirty="0">
              <a:effectLst/>
              <a:latin typeface="Calibri" panose="020F0502020204030204" pitchFamily="34" charset="0"/>
              <a:ea typeface="Arial MT"/>
            </a:endParaRPr>
          </a:p>
          <a:p>
            <a:r>
              <a:rPr lang="en-US" sz="1800" dirty="0">
                <a:effectLst/>
                <a:latin typeface="Calibri" panose="020F0502020204030204" pitchFamily="34" charset="0"/>
                <a:ea typeface="Arial MT"/>
              </a:rPr>
              <a:t>It emphasized that workers’ rights should be protected in any transition to a green future. </a:t>
            </a:r>
          </a:p>
          <a:p>
            <a:pPr marL="0" indent="0">
              <a:buNone/>
            </a:pPr>
            <a:endParaRPr lang="en-US" sz="1800" dirty="0">
              <a:effectLst/>
              <a:latin typeface="Calibri" panose="020F0502020204030204" pitchFamily="34" charset="0"/>
              <a:ea typeface="Arial MT"/>
            </a:endParaRPr>
          </a:p>
          <a:p>
            <a:r>
              <a:rPr lang="en-US" sz="1800" dirty="0">
                <a:effectLst/>
                <a:latin typeface="Calibri" panose="020F0502020204030204" pitchFamily="34" charset="0"/>
                <a:ea typeface="Arial MT"/>
              </a:rPr>
              <a:t>The concept has since been used to refer to and acknowledge multiple framings that are context specific but underpinned by the same principles driving different policy positions and practices</a:t>
            </a:r>
            <a:r>
              <a:rPr lang="en-US" sz="1800" dirty="0">
                <a:latin typeface="Calibri" panose="020F0502020204030204" pitchFamily="34" charset="0"/>
                <a:ea typeface="Arial MT"/>
              </a:rPr>
              <a:t>.</a:t>
            </a:r>
          </a:p>
          <a:p>
            <a:pPr marL="0" indent="0">
              <a:buNone/>
            </a:pPr>
            <a:endParaRPr lang="en-US" sz="1800" dirty="0">
              <a:latin typeface="Calibri" panose="020F0502020204030204" pitchFamily="34" charset="0"/>
              <a:ea typeface="Arial MT"/>
            </a:endParaRPr>
          </a:p>
          <a:p>
            <a:r>
              <a:rPr lang="en-US" sz="1800" dirty="0">
                <a:effectLst/>
                <a:latin typeface="Calibri" panose="020F0502020204030204" pitchFamily="34" charset="0"/>
                <a:ea typeface="Arial MT"/>
              </a:rPr>
              <a:t>The IPCC 2022 report highlighted for the first time in the global climate change discourse the importance of the social and demand side aspects of climate mitigation strategies. Until then climate mitigation solely focused on the supply side</a:t>
            </a:r>
            <a:r>
              <a:rPr lang="en-US" sz="1800" dirty="0">
                <a:latin typeface="Calibri" panose="020F0502020204030204" pitchFamily="34" charset="0"/>
                <a:ea typeface="Arial MT"/>
              </a:rPr>
              <a:t> l</a:t>
            </a:r>
            <a:r>
              <a:rPr lang="en-US" sz="1800" dirty="0">
                <a:effectLst/>
                <a:latin typeface="Calibri" panose="020F0502020204030204" pitchFamily="34" charset="0"/>
                <a:ea typeface="Arial MT"/>
              </a:rPr>
              <a:t>ooking at green infrastructure and putting in place and developing the appropriate technologies needed to reduce emissions.</a:t>
            </a:r>
            <a:endParaRPr lang="en-ZA" dirty="0"/>
          </a:p>
        </p:txBody>
      </p:sp>
    </p:spTree>
    <p:extLst>
      <p:ext uri="{BB962C8B-B14F-4D97-AF65-F5344CB8AC3E}">
        <p14:creationId xmlns:p14="http://schemas.microsoft.com/office/powerpoint/2010/main" val="24644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3FB5C-44E3-1206-14CB-7572C288065B}"/>
              </a:ext>
            </a:extLst>
          </p:cNvPr>
          <p:cNvSpPr>
            <a:spLocks noGrp="1"/>
          </p:cNvSpPr>
          <p:nvPr>
            <p:ph type="title"/>
          </p:nvPr>
        </p:nvSpPr>
        <p:spPr/>
        <p:txBody>
          <a:bodyPr/>
          <a:lstStyle/>
          <a:p>
            <a:r>
              <a:rPr lang="en-GB" dirty="0">
                <a:solidFill>
                  <a:srgbClr val="C00000"/>
                </a:solidFill>
              </a:rPr>
              <a:t>Role of Social Security in the Just Transition</a:t>
            </a:r>
            <a:endParaRPr lang="en-ZA" dirty="0">
              <a:solidFill>
                <a:srgbClr val="C00000"/>
              </a:solidFill>
            </a:endParaRPr>
          </a:p>
        </p:txBody>
      </p:sp>
      <p:sp>
        <p:nvSpPr>
          <p:cNvPr id="5" name="Content Placeholder 4">
            <a:extLst>
              <a:ext uri="{FF2B5EF4-FFF2-40B4-BE49-F238E27FC236}">
                <a16:creationId xmlns:a16="http://schemas.microsoft.com/office/drawing/2014/main" id="{00AFB619-A325-0FA0-F3C5-0E1FABD14A54}"/>
              </a:ext>
            </a:extLst>
          </p:cNvPr>
          <p:cNvSpPr>
            <a:spLocks noGrp="1"/>
          </p:cNvSpPr>
          <p:nvPr>
            <p:ph idx="1"/>
          </p:nvPr>
        </p:nvSpPr>
        <p:spPr/>
        <p:txBody>
          <a:bodyPr/>
          <a:lstStyle/>
          <a:p>
            <a:r>
              <a:rPr lang="en-US" sz="1800" dirty="0">
                <a:effectLst/>
                <a:latin typeface="Calibri" panose="020F0502020204030204" pitchFamily="34" charset="0"/>
                <a:ea typeface="Arial MT"/>
              </a:rPr>
              <a:t>However, policies that focus on the demand side of the economy and improving the wellbeing of people have a potential for large reductions in global greenhouse gas emissions while at the same time improving socio-economic ills such as inequality and poverty alleviation. </a:t>
            </a:r>
          </a:p>
          <a:p>
            <a:r>
              <a:rPr lang="en-US" sz="1800" dirty="0">
                <a:effectLst/>
                <a:latin typeface="Calibri" panose="020F0502020204030204" pitchFamily="34" charset="0"/>
                <a:ea typeface="Arial MT"/>
              </a:rPr>
              <a:t>Climate change policies that deliberately address equity in the Just Transitions can support deeper ambitions for accelerated climate action and galvanize wider community acceptance of transition decisions taken.</a:t>
            </a:r>
            <a:endParaRPr lang="en-US" sz="1800" dirty="0">
              <a:latin typeface="Calibri" panose="020F0502020204030204" pitchFamily="34" charset="0"/>
              <a:ea typeface="Arial MT"/>
            </a:endParaRPr>
          </a:p>
          <a:p>
            <a:r>
              <a:rPr lang="en-US" sz="1800" dirty="0">
                <a:effectLst/>
                <a:latin typeface="Calibri" panose="020F0502020204030204" pitchFamily="34" charset="0"/>
                <a:ea typeface="Arial MT"/>
              </a:rPr>
              <a:t>The most effective and appropriate policies in the Just Transition are ones that account for international, national, and regional circumstances including accounting for current country conditions and enablers available in a country. </a:t>
            </a:r>
          </a:p>
          <a:p>
            <a:r>
              <a:rPr lang="en-US" sz="1800" dirty="0">
                <a:effectLst/>
                <a:latin typeface="Calibri" panose="020F0502020204030204" pitchFamily="34" charset="0"/>
                <a:ea typeface="Arial MT"/>
              </a:rPr>
              <a:t>Social security has an important role to play in the Just Transition process of a country especially a country like South Africa with high unemployment rates and high-income inequalities as well as high poverty levels. </a:t>
            </a:r>
          </a:p>
          <a:p>
            <a:r>
              <a:rPr lang="en-US" sz="1800" dirty="0">
                <a:latin typeface="Calibri" panose="020F0502020204030204" pitchFamily="34" charset="0"/>
              </a:rPr>
              <a:t>It can </a:t>
            </a:r>
            <a:r>
              <a:rPr lang="en-US" sz="1800" dirty="0">
                <a:effectLst/>
                <a:latin typeface="Calibri" panose="020F0502020204030204" pitchFamily="34" charset="0"/>
                <a:ea typeface="Arial MT"/>
              </a:rPr>
              <a:t>play a direct climate mitigation strategic role as well as an indirect role by acting as an economic stimulus in a country to generate demand side economic activity by placing money directly into the hands of individuals and households who will in turn spend the money in the economy.</a:t>
            </a:r>
            <a:endParaRPr lang="en-ZA" dirty="0"/>
          </a:p>
        </p:txBody>
      </p:sp>
    </p:spTree>
    <p:extLst>
      <p:ext uri="{BB962C8B-B14F-4D97-AF65-F5344CB8AC3E}">
        <p14:creationId xmlns:p14="http://schemas.microsoft.com/office/powerpoint/2010/main" val="120204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3FB5C-44E3-1206-14CB-7572C288065B}"/>
              </a:ext>
            </a:extLst>
          </p:cNvPr>
          <p:cNvSpPr>
            <a:spLocks noGrp="1"/>
          </p:cNvSpPr>
          <p:nvPr>
            <p:ph type="title"/>
          </p:nvPr>
        </p:nvSpPr>
        <p:spPr/>
        <p:txBody>
          <a:bodyPr/>
          <a:lstStyle/>
          <a:p>
            <a:r>
              <a:rPr lang="en-GB" dirty="0">
                <a:solidFill>
                  <a:srgbClr val="C00000"/>
                </a:solidFill>
              </a:rPr>
              <a:t>Role of Social Security in the Just Transition</a:t>
            </a:r>
            <a:endParaRPr lang="en-ZA" dirty="0">
              <a:solidFill>
                <a:srgbClr val="C00000"/>
              </a:solidFill>
            </a:endParaRPr>
          </a:p>
        </p:txBody>
      </p:sp>
      <p:sp>
        <p:nvSpPr>
          <p:cNvPr id="5" name="Content Placeholder 4">
            <a:extLst>
              <a:ext uri="{FF2B5EF4-FFF2-40B4-BE49-F238E27FC236}">
                <a16:creationId xmlns:a16="http://schemas.microsoft.com/office/drawing/2014/main" id="{00AFB619-A325-0FA0-F3C5-0E1FABD14A54}"/>
              </a:ext>
            </a:extLst>
          </p:cNvPr>
          <p:cNvSpPr>
            <a:spLocks noGrp="1"/>
          </p:cNvSpPr>
          <p:nvPr>
            <p:ph idx="1"/>
          </p:nvPr>
        </p:nvSpPr>
        <p:spPr/>
        <p:txBody>
          <a:bodyPr/>
          <a:lstStyle/>
          <a:p>
            <a:r>
              <a:rPr lang="en-US" sz="1800" dirty="0">
                <a:effectLst/>
                <a:latin typeface="Calibri" panose="020F0502020204030204" pitchFamily="34" charset="0"/>
                <a:ea typeface="Arial MT"/>
              </a:rPr>
              <a:t>Social security is also important because it </a:t>
            </a:r>
            <a:r>
              <a:rPr lang="en-US" sz="1800" dirty="0" err="1">
                <a:effectLst/>
                <a:latin typeface="Calibri" panose="020F0502020204030204" pitchFamily="34" charset="0"/>
                <a:ea typeface="Arial MT"/>
              </a:rPr>
              <a:t>recognises</a:t>
            </a:r>
            <a:r>
              <a:rPr lang="en-US" sz="1800" dirty="0">
                <a:effectLst/>
                <a:latin typeface="Calibri" panose="020F0502020204030204" pitchFamily="34" charset="0"/>
                <a:ea typeface="Arial MT"/>
              </a:rPr>
              <a:t> vulnerable members of society and encourages economic participation of this group</a:t>
            </a:r>
            <a:r>
              <a:rPr lang="en-US" sz="1800" dirty="0">
                <a:latin typeface="Calibri" panose="020F0502020204030204" pitchFamily="34" charset="0"/>
                <a:ea typeface="Arial MT"/>
              </a:rPr>
              <a:t>.</a:t>
            </a:r>
          </a:p>
          <a:p>
            <a:r>
              <a:rPr lang="en-US" sz="1800" dirty="0">
                <a:effectLst/>
                <a:latin typeface="Calibri" panose="020F0502020204030204" pitchFamily="34" charset="0"/>
                <a:ea typeface="Arial MT"/>
              </a:rPr>
              <a:t>It can challenge existing power relations in the system and can play a vital role in the inclusion of the 72% currently excluded black women in the economy.</a:t>
            </a:r>
          </a:p>
          <a:p>
            <a:r>
              <a:rPr lang="en-US" sz="1800" dirty="0">
                <a:effectLst/>
                <a:latin typeface="Calibri" panose="020F0502020204030204" pitchFamily="34" charset="0"/>
                <a:ea typeface="Arial MT"/>
              </a:rPr>
              <a:t>Social security can empower these vulnerable groups in society to influence and collectively or individually own the decision-making process in the Just Transition while also allowing the power to challenge existing power relations in the workplace and home by granting them the option to opt out of certain decisions.</a:t>
            </a:r>
            <a:endParaRPr lang="en-US" sz="1800" dirty="0">
              <a:latin typeface="Calibri" panose="020F0502020204030204" pitchFamily="34" charset="0"/>
              <a:ea typeface="Arial MT"/>
            </a:endParaRPr>
          </a:p>
          <a:p>
            <a:r>
              <a:rPr lang="en-US" sz="1800" dirty="0">
                <a:effectLst/>
                <a:latin typeface="Calibri" panose="020F0502020204030204" pitchFamily="34" charset="0"/>
                <a:ea typeface="Arial MT"/>
              </a:rPr>
              <a:t>Social security can also play a distributional role. It can cushion against direct impacts of the transition, most commonly related to job losses in specific sectors, loss and damage of property and lives due to extreme weather conditions.</a:t>
            </a:r>
          </a:p>
          <a:p>
            <a:r>
              <a:rPr lang="en-US" sz="1800" dirty="0">
                <a:effectLst/>
                <a:latin typeface="Calibri" panose="020F0502020204030204" pitchFamily="34" charset="0"/>
                <a:ea typeface="Arial MT"/>
              </a:rPr>
              <a:t>An expansive social security using a universal approach also includes a wider definition of vulnerable groups as beneficiaries such as those  in employment for example in the financial sector or legal sector who currently have jobs but are at risk of losing their jobs with the introduction of new technologies and artificial intelligence.</a:t>
            </a:r>
            <a:endParaRPr lang="en-ZA" dirty="0"/>
          </a:p>
        </p:txBody>
      </p:sp>
    </p:spTree>
    <p:extLst>
      <p:ext uri="{BB962C8B-B14F-4D97-AF65-F5344CB8AC3E}">
        <p14:creationId xmlns:p14="http://schemas.microsoft.com/office/powerpoint/2010/main" val="200100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3FB5C-44E3-1206-14CB-7572C288065B}"/>
              </a:ext>
            </a:extLst>
          </p:cNvPr>
          <p:cNvSpPr>
            <a:spLocks noGrp="1"/>
          </p:cNvSpPr>
          <p:nvPr>
            <p:ph type="title"/>
          </p:nvPr>
        </p:nvSpPr>
        <p:spPr/>
        <p:txBody>
          <a:bodyPr/>
          <a:lstStyle/>
          <a:p>
            <a:r>
              <a:rPr lang="en-GB" dirty="0">
                <a:solidFill>
                  <a:srgbClr val="C00000"/>
                </a:solidFill>
              </a:rPr>
              <a:t>Role of Social Security in the Just Transition</a:t>
            </a:r>
            <a:endParaRPr lang="en-ZA" dirty="0">
              <a:solidFill>
                <a:srgbClr val="C00000"/>
              </a:solidFill>
            </a:endParaRPr>
          </a:p>
        </p:txBody>
      </p:sp>
      <p:sp>
        <p:nvSpPr>
          <p:cNvPr id="5" name="Content Placeholder 4">
            <a:extLst>
              <a:ext uri="{FF2B5EF4-FFF2-40B4-BE49-F238E27FC236}">
                <a16:creationId xmlns:a16="http://schemas.microsoft.com/office/drawing/2014/main" id="{00AFB619-A325-0FA0-F3C5-0E1FABD14A54}"/>
              </a:ext>
            </a:extLst>
          </p:cNvPr>
          <p:cNvSpPr>
            <a:spLocks noGrp="1"/>
          </p:cNvSpPr>
          <p:nvPr>
            <p:ph idx="1"/>
          </p:nvPr>
        </p:nvSpPr>
        <p:spPr/>
        <p:txBody>
          <a:bodyPr/>
          <a:lstStyle/>
          <a:p>
            <a:r>
              <a:rPr lang="en-US" sz="1800" dirty="0">
                <a:effectLst/>
                <a:latin typeface="Calibri" panose="020F0502020204030204" pitchFamily="34" charset="0"/>
                <a:ea typeface="Arial MT"/>
              </a:rPr>
              <a:t>While South Africa has several social security measures in place covering the elderly, disabled, the unemployed provided they meet the Unemployment Insurance Fund (UIF) criteria the social security landscape remains highly fragmented and exclusionary.</a:t>
            </a:r>
          </a:p>
          <a:p>
            <a:r>
              <a:rPr lang="en-US" sz="1800" dirty="0">
                <a:effectLst/>
                <a:latin typeface="Calibri" panose="020F0502020204030204" pitchFamily="34" charset="0"/>
                <a:ea typeface="Arial MT"/>
              </a:rPr>
              <a:t>Social security has a fundamental role to play because of its social inclusion dimension.</a:t>
            </a:r>
            <a:endParaRPr lang="en-US" sz="1800" dirty="0">
              <a:latin typeface="Calibri" panose="020F0502020204030204" pitchFamily="34" charset="0"/>
              <a:ea typeface="Arial MT"/>
            </a:endParaRPr>
          </a:p>
          <a:p>
            <a:r>
              <a:rPr lang="en-US" sz="1800" dirty="0">
                <a:effectLst/>
                <a:latin typeface="Calibri" panose="020F0502020204030204" pitchFamily="34" charset="0"/>
                <a:ea typeface="Arial MT"/>
              </a:rPr>
              <a:t>The social inclusion dimension of social security recognizes marginalized groups and can make them active participants in the economy by placing money into individual’s hand or at the household level.</a:t>
            </a:r>
          </a:p>
          <a:p>
            <a:r>
              <a:rPr lang="en-US" sz="1800" dirty="0">
                <a:effectLst/>
                <a:latin typeface="Calibri" panose="020F0502020204030204" pitchFamily="34" charset="0"/>
                <a:ea typeface="Arial MT"/>
              </a:rPr>
              <a:t>With 42.4% of South Africans currently not participating in the economy due to unemployment South Africa needs a social security stimulus in the Just Transition. </a:t>
            </a:r>
            <a:endParaRPr lang="en-US" sz="1800" dirty="0">
              <a:latin typeface="Calibri" panose="020F0502020204030204" pitchFamily="34" charset="0"/>
              <a:ea typeface="Arial MT"/>
            </a:endParaRPr>
          </a:p>
          <a:p>
            <a:r>
              <a:rPr lang="en-US" sz="1800" dirty="0">
                <a:effectLst/>
                <a:latin typeface="Calibri" panose="020F0502020204030204" pitchFamily="34" charset="0"/>
                <a:ea typeface="Arial MT"/>
              </a:rPr>
              <a:t>One that is big enough to accommodate these already existing challenges while anticipating additional ones such as losses to lives and property due to extreme weather conditions. </a:t>
            </a:r>
          </a:p>
          <a:p>
            <a:r>
              <a:rPr lang="en-US" sz="1800" dirty="0">
                <a:effectLst/>
                <a:latin typeface="Calibri" panose="020F0502020204030204" pitchFamily="34" charset="0"/>
                <a:ea typeface="Arial MT"/>
                <a:cs typeface="Arial MT"/>
              </a:rPr>
              <a:t>A social security measure in South Africa is not just a moral obligation but and economic need.</a:t>
            </a:r>
            <a:endParaRPr lang="en-ZA" sz="1800" dirty="0">
              <a:effectLst/>
              <a:latin typeface="Arial MT"/>
              <a:ea typeface="Arial MT"/>
              <a:cs typeface="Arial MT"/>
            </a:endParaRPr>
          </a:p>
          <a:p>
            <a:endParaRPr lang="en-ZA" dirty="0"/>
          </a:p>
        </p:txBody>
      </p:sp>
    </p:spTree>
    <p:extLst>
      <p:ext uri="{BB962C8B-B14F-4D97-AF65-F5344CB8AC3E}">
        <p14:creationId xmlns:p14="http://schemas.microsoft.com/office/powerpoint/2010/main" val="13401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whiteboard&#10;&#10;Description automatically generated">
            <a:extLst>
              <a:ext uri="{FF2B5EF4-FFF2-40B4-BE49-F238E27FC236}">
                <a16:creationId xmlns:a16="http://schemas.microsoft.com/office/drawing/2014/main" id="{7F845F1F-60F7-15EB-3B41-DBFBD95C972A}"/>
              </a:ext>
            </a:extLst>
          </p:cNvPr>
          <p:cNvPicPr>
            <a:picLocks noChangeAspect="1"/>
          </p:cNvPicPr>
          <p:nvPr/>
        </p:nvPicPr>
        <p:blipFill rotWithShape="1">
          <a:blip r:embed="rId2"/>
          <a:srcRect l="10405" r="21564" b="1"/>
          <a:stretch/>
        </p:blipFill>
        <p:spPr>
          <a:xfrm>
            <a:off x="344129" y="365125"/>
            <a:ext cx="6516022" cy="5190101"/>
          </a:xfrm>
          <a:prstGeom prst="rect">
            <a:avLst/>
          </a:prstGeom>
        </p:spPr>
      </p:pic>
      <p:sp>
        <p:nvSpPr>
          <p:cNvPr id="4" name="Title 3">
            <a:extLst>
              <a:ext uri="{FF2B5EF4-FFF2-40B4-BE49-F238E27FC236}">
                <a16:creationId xmlns:a16="http://schemas.microsoft.com/office/drawing/2014/main" id="{2823FB5C-44E3-1206-14CB-7572C288065B}"/>
              </a:ext>
            </a:extLst>
          </p:cNvPr>
          <p:cNvSpPr>
            <a:spLocks noGrp="1"/>
          </p:cNvSpPr>
          <p:nvPr>
            <p:ph type="title"/>
          </p:nvPr>
        </p:nvSpPr>
        <p:spPr>
          <a:xfrm>
            <a:off x="7531610" y="365125"/>
            <a:ext cx="3822189" cy="1899912"/>
          </a:xfrm>
        </p:spPr>
        <p:txBody>
          <a:bodyPr>
            <a:normAutofit/>
          </a:bodyPr>
          <a:lstStyle/>
          <a:p>
            <a:r>
              <a:rPr lang="en-GB" sz="4000" dirty="0">
                <a:solidFill>
                  <a:srgbClr val="C00000"/>
                </a:solidFill>
              </a:rPr>
              <a:t>Role of Social Security in the Just Transition</a:t>
            </a:r>
            <a:endParaRPr lang="en-ZA" sz="4000" dirty="0">
              <a:solidFill>
                <a:srgbClr val="C00000"/>
              </a:solidFill>
            </a:endParaRPr>
          </a:p>
        </p:txBody>
      </p:sp>
      <p:sp>
        <p:nvSpPr>
          <p:cNvPr id="5" name="Content Placeholder 4">
            <a:extLst>
              <a:ext uri="{FF2B5EF4-FFF2-40B4-BE49-F238E27FC236}">
                <a16:creationId xmlns:a16="http://schemas.microsoft.com/office/drawing/2014/main" id="{00AFB619-A325-0FA0-F3C5-0E1FABD14A54}"/>
              </a:ext>
            </a:extLst>
          </p:cNvPr>
          <p:cNvSpPr>
            <a:spLocks noGrp="1"/>
          </p:cNvSpPr>
          <p:nvPr>
            <p:ph idx="1"/>
          </p:nvPr>
        </p:nvSpPr>
        <p:spPr>
          <a:xfrm>
            <a:off x="7531610" y="2434201"/>
            <a:ext cx="3822189" cy="3742762"/>
          </a:xfrm>
        </p:spPr>
        <p:txBody>
          <a:bodyPr>
            <a:normAutofit/>
          </a:bodyPr>
          <a:lstStyle/>
          <a:p>
            <a:r>
              <a:rPr lang="en-US" sz="1700" dirty="0">
                <a:effectLst/>
                <a:latin typeface="Calibri" panose="020F0502020204030204" pitchFamily="34" charset="0"/>
                <a:ea typeface="Arial MT"/>
              </a:rPr>
              <a:t>South Africa needs a social security mitigation strategy that is highly expansive, inclusionary, and distributional not only to accommodate and facilitate a Just Transition but large enough to accommodate the historical legacies contained in the social security sector</a:t>
            </a:r>
            <a:r>
              <a:rPr lang="en-US" sz="1700" dirty="0">
                <a:latin typeface="Calibri" panose="020F0502020204030204" pitchFamily="34" charset="0"/>
                <a:ea typeface="Arial MT"/>
              </a:rPr>
              <a:t>.</a:t>
            </a:r>
          </a:p>
          <a:p>
            <a:r>
              <a:rPr lang="en-US" sz="1700" dirty="0">
                <a:latin typeface="Calibri" panose="020F0502020204030204" pitchFamily="34" charset="0"/>
                <a:ea typeface="Arial MT"/>
              </a:rPr>
              <a:t>SPI</a:t>
            </a:r>
            <a:r>
              <a:rPr lang="en-US" sz="1700" dirty="0">
                <a:effectLst/>
                <a:latin typeface="Calibri" panose="020F0502020204030204" pitchFamily="34" charset="0"/>
                <a:ea typeface="Arial MT"/>
              </a:rPr>
              <a:t> advocates for a Universal Basic Income to be included as a mitigation and adaptation strategy in the country’s Just Transition pathway.</a:t>
            </a:r>
          </a:p>
          <a:p>
            <a:pPr marL="0" indent="0">
              <a:buNone/>
            </a:pPr>
            <a:endParaRPr lang="en-ZA" sz="1700" dirty="0"/>
          </a:p>
        </p:txBody>
      </p:sp>
    </p:spTree>
    <p:extLst>
      <p:ext uri="{BB962C8B-B14F-4D97-AF65-F5344CB8AC3E}">
        <p14:creationId xmlns:p14="http://schemas.microsoft.com/office/powerpoint/2010/main" val="1097191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1061</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MT</vt:lpstr>
      <vt:lpstr>Calibri</vt:lpstr>
      <vt:lpstr>Calibri Light</vt:lpstr>
      <vt:lpstr>Office Theme</vt:lpstr>
      <vt:lpstr>PowerPoint Presentation</vt:lpstr>
      <vt:lpstr>PowerPoint Presentation</vt:lpstr>
      <vt:lpstr>Local Context</vt:lpstr>
      <vt:lpstr>Gender Disparity Throughout all Ages</vt:lpstr>
      <vt:lpstr>Role of Social Security in the Just Transition</vt:lpstr>
      <vt:lpstr>Role of Social Security in the Just Transition</vt:lpstr>
      <vt:lpstr>Role of Social Security in the Just Transition</vt:lpstr>
      <vt:lpstr>Role of Social Security in the Just Transition</vt:lpstr>
      <vt:lpstr>Role of Social Security in the Just Transition</vt:lpstr>
      <vt:lpstr>Universal Basic Income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Moses Kas</dc:creator>
  <cp:lastModifiedBy>Nomahlubi Jakuja</cp:lastModifiedBy>
  <cp:revision>6</cp:revision>
  <dcterms:created xsi:type="dcterms:W3CDTF">2023-11-06T09:07:33Z</dcterms:created>
  <dcterms:modified xsi:type="dcterms:W3CDTF">2023-11-08T09:51:56Z</dcterms:modified>
</cp:coreProperties>
</file>