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60" r:id="rId4"/>
    <p:sldId id="259" r:id="rId5"/>
    <p:sldId id="261" r:id="rId6"/>
    <p:sldId id="262" r:id="rId7"/>
    <p:sldId id="258" r:id="rId8"/>
    <p:sldId id="263" r:id="rId9"/>
    <p:sldId id="264" r:id="rId10"/>
    <p:sldId id="265" r:id="rId11"/>
    <p:sldId id="266" r:id="rId12"/>
    <p:sldId id="267" r:id="rId13"/>
    <p:sldId id="268" r:id="rId14"/>
    <p:sldId id="269" r:id="rId15"/>
    <p:sldId id="270" r:id="rId16"/>
    <p:sldId id="271" r:id="rId17"/>
    <p:sldId id="273" r:id="rId18"/>
    <p:sldId id="274" r:id="rId19"/>
    <p:sldId id="272"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23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1" autoAdjust="0"/>
    <p:restoredTop sz="94634"/>
  </p:normalViewPr>
  <p:slideViewPr>
    <p:cSldViewPr snapToGrid="0" snapToObjects="1">
      <p:cViewPr>
        <p:scale>
          <a:sx n="66" d="100"/>
          <a:sy n="66" d="100"/>
        </p:scale>
        <p:origin x="504" y="350"/>
      </p:cViewPr>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embeddings/oleObject2.bin"/></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embeddings/oleObject3.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400" b="1" i="0" u="none" strike="noStrike" kern="1200" spc="0" baseline="0">
                <a:solidFill>
                  <a:srgbClr val="C00000"/>
                </a:solidFill>
                <a:latin typeface="Arial" panose="020B0604020202020204" pitchFamily="34" charset="0"/>
                <a:ea typeface="+mn-ea"/>
                <a:cs typeface="Arial" panose="020B0604020202020204" pitchFamily="34" charset="0"/>
              </a:defRPr>
            </a:pPr>
            <a:r>
              <a:rPr lang="en-US" sz="2400" b="1" dirty="0">
                <a:solidFill>
                  <a:srgbClr val="C00000"/>
                </a:solidFill>
              </a:rPr>
              <a:t>Credit extension to the private sector and private business investment as percentages of GDP (2010=100)</a:t>
            </a:r>
          </a:p>
        </c:rich>
      </c:tx>
      <c:layout>
        <c:manualLayout>
          <c:xMode val="edge"/>
          <c:yMode val="edge"/>
          <c:x val="0.10726387715836865"/>
          <c:y val="0"/>
        </c:manualLayout>
      </c:layout>
      <c:overlay val="0"/>
      <c:spPr>
        <a:noFill/>
        <a:ln>
          <a:noFill/>
        </a:ln>
        <a:effectLst/>
      </c:spPr>
      <c:txPr>
        <a:bodyPr rot="0" spcFirstLastPara="1" vertOverflow="ellipsis" vert="horz" wrap="square" anchor="ctr" anchorCtr="1"/>
        <a:lstStyle/>
        <a:p>
          <a:pPr algn="ctr">
            <a:defRPr sz="2400" b="1" i="0" u="none" strike="noStrike" kern="1200" spc="0" baseline="0">
              <a:solidFill>
                <a:srgbClr val="C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6306061489788527E-2"/>
          <c:y val="0.1205165315569731"/>
          <c:w val="0.92826183974477938"/>
          <c:h val="0.752386222687354"/>
        </c:manualLayout>
      </c:layout>
      <c:barChart>
        <c:barDir val="col"/>
        <c:grouping val="clustered"/>
        <c:varyColors val="0"/>
        <c:ser>
          <c:idx val="0"/>
          <c:order val="0"/>
          <c:tx>
            <c:strRef>
              <c:f>Sheet1!$A$100</c:f>
              <c:strCache>
                <c:ptCount val="1"/>
                <c:pt idx="0">
                  <c:v>Priv. bus. Enterprises investment</c:v>
                </c:pt>
              </c:strCache>
            </c:strRef>
          </c:tx>
          <c:spPr>
            <a:solidFill>
              <a:schemeClr val="tx1"/>
            </a:solidFill>
            <a:ln>
              <a:noFill/>
            </a:ln>
            <a:effectLst/>
          </c:spPr>
          <c:invertIfNegative val="0"/>
          <c:cat>
            <c:numRef>
              <c:f>Sheet1!$B$99:$U$99</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Sheet1!$B$100:$U$100</c:f>
              <c:numCache>
                <c:formatCode>0.0%</c:formatCode>
                <c:ptCount val="20"/>
                <c:pt idx="0">
                  <c:v>0.11279604845654634</c:v>
                </c:pt>
                <c:pt idx="1">
                  <c:v>0.11424098529115645</c:v>
                </c:pt>
                <c:pt idx="2">
                  <c:v>0.11159178249766305</c:v>
                </c:pt>
                <c:pt idx="3">
                  <c:v>0.1167624944714728</c:v>
                </c:pt>
                <c:pt idx="4">
                  <c:v>0.12171408043332591</c:v>
                </c:pt>
                <c:pt idx="5">
                  <c:v>0.12884001988708987</c:v>
                </c:pt>
                <c:pt idx="6">
                  <c:v>0.141809772912874</c:v>
                </c:pt>
                <c:pt idx="7">
                  <c:v>0.14717029583151081</c:v>
                </c:pt>
                <c:pt idx="8">
                  <c:v>0.15877826193918437</c:v>
                </c:pt>
                <c:pt idx="9">
                  <c:v>0.13578211174198454</c:v>
                </c:pt>
                <c:pt idx="10">
                  <c:v>0.12427467593761758</c:v>
                </c:pt>
                <c:pt idx="11">
                  <c:v>0.12586300849550741</c:v>
                </c:pt>
                <c:pt idx="12">
                  <c:v>0.12510588549237023</c:v>
                </c:pt>
                <c:pt idx="13">
                  <c:v>0.13280615128576889</c:v>
                </c:pt>
                <c:pt idx="14">
                  <c:v>0.13481907489237421</c:v>
                </c:pt>
                <c:pt idx="15">
                  <c:v>0.12996801040131956</c:v>
                </c:pt>
                <c:pt idx="16">
                  <c:v>0.1254625443688471</c:v>
                </c:pt>
                <c:pt idx="17">
                  <c:v>0.12439579647551431</c:v>
                </c:pt>
                <c:pt idx="18">
                  <c:v>0.12529307616454086</c:v>
                </c:pt>
                <c:pt idx="19">
                  <c:v>0.12585330135603057</c:v>
                </c:pt>
              </c:numCache>
            </c:numRef>
          </c:val>
          <c:extLst>
            <c:ext xmlns:c16="http://schemas.microsoft.com/office/drawing/2014/chart" uri="{C3380CC4-5D6E-409C-BE32-E72D297353CC}">
              <c16:uniqueId val="{00000000-6D0F-4C05-9144-FBA5CC905A1E}"/>
            </c:ext>
          </c:extLst>
        </c:ser>
        <c:ser>
          <c:idx val="1"/>
          <c:order val="1"/>
          <c:tx>
            <c:strRef>
              <c:f>Sheet1!$A$101</c:f>
              <c:strCache>
                <c:ptCount val="1"/>
                <c:pt idx="0">
                  <c:v>Total credit to the private sector</c:v>
                </c:pt>
              </c:strCache>
            </c:strRef>
          </c:tx>
          <c:spPr>
            <a:solidFill>
              <a:srgbClr val="C00000"/>
            </a:solidFill>
            <a:ln>
              <a:noFill/>
            </a:ln>
            <a:effectLst/>
          </c:spPr>
          <c:invertIfNegative val="0"/>
          <c:cat>
            <c:numRef>
              <c:f>Sheet1!$B$99:$U$99</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Sheet1!$B$101:$U$101</c:f>
              <c:numCache>
                <c:formatCode>0.0%</c:formatCode>
                <c:ptCount val="20"/>
                <c:pt idx="0">
                  <c:v>0.61893703145437817</c:v>
                </c:pt>
                <c:pt idx="1">
                  <c:v>0.63721652223153924</c:v>
                </c:pt>
                <c:pt idx="2">
                  <c:v>0.57997738060106274</c:v>
                </c:pt>
                <c:pt idx="3">
                  <c:v>0.63830224543844172</c:v>
                </c:pt>
                <c:pt idx="4">
                  <c:v>0.65046875244976243</c:v>
                </c:pt>
                <c:pt idx="5">
                  <c:v>0.69898768336859352</c:v>
                </c:pt>
                <c:pt idx="6">
                  <c:v>0.79228046229101412</c:v>
                </c:pt>
                <c:pt idx="7">
                  <c:v>0.83545992124765789</c:v>
                </c:pt>
                <c:pt idx="8">
                  <c:v>0.8348688046155972</c:v>
                </c:pt>
                <c:pt idx="9">
                  <c:v>0.78558902002431152</c:v>
                </c:pt>
                <c:pt idx="10">
                  <c:v>0.7597535299165018</c:v>
                </c:pt>
                <c:pt idx="11">
                  <c:v>0.73340808576965288</c:v>
                </c:pt>
                <c:pt idx="12">
                  <c:v>0.75170641654528414</c:v>
                </c:pt>
                <c:pt idx="13">
                  <c:v>0.73128798901120318</c:v>
                </c:pt>
                <c:pt idx="14">
                  <c:v>0.73982559670937986</c:v>
                </c:pt>
                <c:pt idx="15">
                  <c:v>0.76544960079790947</c:v>
                </c:pt>
                <c:pt idx="16">
                  <c:v>0.74785939570986937</c:v>
                </c:pt>
                <c:pt idx="17">
                  <c:v>0.74487646357243775</c:v>
                </c:pt>
                <c:pt idx="18">
                  <c:v>0.75251627925967257</c:v>
                </c:pt>
                <c:pt idx="19">
                  <c:v>0.76515541491024763</c:v>
                </c:pt>
              </c:numCache>
            </c:numRef>
          </c:val>
          <c:extLst>
            <c:ext xmlns:c16="http://schemas.microsoft.com/office/drawing/2014/chart" uri="{C3380CC4-5D6E-409C-BE32-E72D297353CC}">
              <c16:uniqueId val="{00000001-6D0F-4C05-9144-FBA5CC905A1E}"/>
            </c:ext>
          </c:extLst>
        </c:ser>
        <c:ser>
          <c:idx val="2"/>
          <c:order val="2"/>
          <c:tx>
            <c:strRef>
              <c:f>Sheet1!$A$102</c:f>
              <c:strCache>
                <c:ptCount val="1"/>
                <c:pt idx="0">
                  <c:v>Total credit to private bus enterprises</c:v>
                </c:pt>
              </c:strCache>
            </c:strRef>
          </c:tx>
          <c:spPr>
            <a:solidFill>
              <a:schemeClr val="accent6">
                <a:lumMod val="75000"/>
              </a:schemeClr>
            </a:solidFill>
            <a:ln>
              <a:noFill/>
            </a:ln>
            <a:effectLst/>
          </c:spPr>
          <c:invertIfNegative val="0"/>
          <c:cat>
            <c:numRef>
              <c:f>Sheet1!$B$99:$U$99</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Sheet1!$B$102:$U$102</c:f>
              <c:numCache>
                <c:formatCode>0.0%</c:formatCode>
                <c:ptCount val="20"/>
                <c:pt idx="0">
                  <c:v>0.31624725048224733</c:v>
                </c:pt>
                <c:pt idx="1">
                  <c:v>0.33938772867056977</c:v>
                </c:pt>
                <c:pt idx="2">
                  <c:v>0.30529181827324298</c:v>
                </c:pt>
                <c:pt idx="3">
                  <c:v>0.35014893719060231</c:v>
                </c:pt>
                <c:pt idx="4">
                  <c:v>0.32412393088108282</c:v>
                </c:pt>
                <c:pt idx="5">
                  <c:v>0.34002632403327837</c:v>
                </c:pt>
                <c:pt idx="6">
                  <c:v>0.39126271971163962</c:v>
                </c:pt>
                <c:pt idx="7">
                  <c:v>0.4197871607524159</c:v>
                </c:pt>
                <c:pt idx="8">
                  <c:v>0.41218325902410585</c:v>
                </c:pt>
                <c:pt idx="9">
                  <c:v>0.37548094342894855</c:v>
                </c:pt>
                <c:pt idx="10">
                  <c:v>0.35746567969951404</c:v>
                </c:pt>
                <c:pt idx="11">
                  <c:v>0.34470611473385077</c:v>
                </c:pt>
                <c:pt idx="12">
                  <c:v>0.35385490983594181</c:v>
                </c:pt>
                <c:pt idx="13">
                  <c:v>0.34653152683659982</c:v>
                </c:pt>
                <c:pt idx="14">
                  <c:v>0.36794189788035681</c:v>
                </c:pt>
                <c:pt idx="15">
                  <c:v>0.40055890271619693</c:v>
                </c:pt>
                <c:pt idx="16">
                  <c:v>0.40620432618679481</c:v>
                </c:pt>
                <c:pt idx="17">
                  <c:v>0.41374277697638218</c:v>
                </c:pt>
                <c:pt idx="18">
                  <c:v>0.41639725311593834</c:v>
                </c:pt>
                <c:pt idx="19">
                  <c:v>0.42217887679328697</c:v>
                </c:pt>
              </c:numCache>
            </c:numRef>
          </c:val>
          <c:extLst>
            <c:ext xmlns:c16="http://schemas.microsoft.com/office/drawing/2014/chart" uri="{C3380CC4-5D6E-409C-BE32-E72D297353CC}">
              <c16:uniqueId val="{00000002-6D0F-4C05-9144-FBA5CC905A1E}"/>
            </c:ext>
          </c:extLst>
        </c:ser>
        <c:dLbls>
          <c:showLegendKey val="0"/>
          <c:showVal val="0"/>
          <c:showCatName val="0"/>
          <c:showSerName val="0"/>
          <c:showPercent val="0"/>
          <c:showBubbleSize val="0"/>
        </c:dLbls>
        <c:gapWidth val="130"/>
        <c:overlap val="10"/>
        <c:axId val="923791471"/>
        <c:axId val="923793551"/>
      </c:barChart>
      <c:catAx>
        <c:axId val="923791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23793551"/>
        <c:crosses val="autoZero"/>
        <c:auto val="1"/>
        <c:lblAlgn val="ctr"/>
        <c:lblOffset val="100"/>
        <c:noMultiLvlLbl val="0"/>
      </c:catAx>
      <c:valAx>
        <c:axId val="92379355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23791471"/>
        <c:crosses val="autoZero"/>
        <c:crossBetween val="between"/>
      </c:valAx>
      <c:spPr>
        <a:noFill/>
        <a:ln>
          <a:noFill/>
        </a:ln>
        <a:effectLst/>
      </c:spPr>
    </c:plotArea>
    <c:legend>
      <c:legendPos val="b"/>
      <c:layout>
        <c:manualLayout>
          <c:xMode val="edge"/>
          <c:yMode val="edge"/>
          <c:x val="1.0179681628749059E-2"/>
          <c:y val="0.91040291073345259"/>
          <c:w val="0.97157119733473341"/>
          <c:h val="8.922999131867112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sz="1400" dirty="0"/>
              <a:t>Employment in selected economic </a:t>
            </a:r>
            <a:r>
              <a:rPr lang="en-ZA" sz="1400" dirty="0" smtClean="0"/>
              <a:t>sectors, </a:t>
            </a:r>
          </a:p>
          <a:p>
            <a:pPr>
              <a:defRPr sz="1400"/>
            </a:pPr>
            <a:r>
              <a:rPr lang="en-ZA" sz="1200" dirty="0" smtClean="0"/>
              <a:t>Source: </a:t>
            </a:r>
            <a:r>
              <a:rPr lang="en-ZA" sz="1200" dirty="0" err="1" smtClean="0"/>
              <a:t>Quantec</a:t>
            </a:r>
            <a:r>
              <a:rPr lang="en-ZA" sz="1400" dirty="0" smtClean="0"/>
              <a:t> </a:t>
            </a:r>
            <a:endParaRPr lang="en-ZA" sz="1400"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1599641146551597"/>
          <c:y val="0.17593834808984074"/>
          <c:w val="0.85810904992808101"/>
          <c:h val="0.49952802983889161"/>
        </c:manualLayout>
      </c:layout>
      <c:lineChart>
        <c:grouping val="standard"/>
        <c:varyColors val="0"/>
        <c:ser>
          <c:idx val="0"/>
          <c:order val="0"/>
          <c:tx>
            <c:strRef>
              <c:f>'Emplt 2'!$A$137</c:f>
              <c:strCache>
                <c:ptCount val="1"/>
                <c:pt idx="0">
                  <c:v>Manufacturing</c:v>
                </c:pt>
              </c:strCache>
            </c:strRef>
          </c:tx>
          <c:spPr>
            <a:ln w="28575" cap="rnd">
              <a:solidFill>
                <a:schemeClr val="accent1"/>
              </a:solidFill>
              <a:round/>
            </a:ln>
            <a:effectLst/>
          </c:spPr>
          <c:marker>
            <c:symbol val="none"/>
          </c:marker>
          <c:cat>
            <c:strRef>
              <c:f>'Emplt 2'!$B$136:$AC$136</c:f>
              <c:strCach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strCache>
            </c:strRef>
          </c:cat>
          <c:val>
            <c:numRef>
              <c:f>'Emplt 2'!$B$137:$AC$137</c:f>
              <c:numCache>
                <c:formatCode>General</c:formatCode>
                <c:ptCount val="28"/>
                <c:pt idx="0">
                  <c:v>1729800.4410000001</c:v>
                </c:pt>
                <c:pt idx="1">
                  <c:v>1704666.952</c:v>
                </c:pt>
                <c:pt idx="2">
                  <c:v>1730463.4979999999</c:v>
                </c:pt>
                <c:pt idx="3">
                  <c:v>1800760.892</c:v>
                </c:pt>
                <c:pt idx="4">
                  <c:v>1719957.72</c:v>
                </c:pt>
                <c:pt idx="5">
                  <c:v>1624444.8019999999</c:v>
                </c:pt>
                <c:pt idx="6">
                  <c:v>1569736</c:v>
                </c:pt>
                <c:pt idx="7">
                  <c:v>1522175.1869999999</c:v>
                </c:pt>
                <c:pt idx="8">
                  <c:v>1490641.6470000001</c:v>
                </c:pt>
                <c:pt idx="9">
                  <c:v>1488968.2320000001</c:v>
                </c:pt>
                <c:pt idx="10">
                  <c:v>1470982.398</c:v>
                </c:pt>
                <c:pt idx="11">
                  <c:v>1517455.7039999999</c:v>
                </c:pt>
                <c:pt idx="12">
                  <c:v>1633267.662</c:v>
                </c:pt>
                <c:pt idx="13">
                  <c:v>1653187.2960000001</c:v>
                </c:pt>
                <c:pt idx="14">
                  <c:v>1692712.8870000001</c:v>
                </c:pt>
                <c:pt idx="15">
                  <c:v>1711160.2279999999</c:v>
                </c:pt>
                <c:pt idx="16">
                  <c:v>1599893.273</c:v>
                </c:pt>
                <c:pt idx="17">
                  <c:v>1531643.7050000001</c:v>
                </c:pt>
                <c:pt idx="18">
                  <c:v>1511370.3640000001</c:v>
                </c:pt>
                <c:pt idx="19">
                  <c:v>1476093.1910000001</c:v>
                </c:pt>
                <c:pt idx="20">
                  <c:v>1507604.6359999999</c:v>
                </c:pt>
                <c:pt idx="21">
                  <c:v>1503028.2590000001</c:v>
                </c:pt>
                <c:pt idx="22">
                  <c:v>1512014.176</c:v>
                </c:pt>
                <c:pt idx="23">
                  <c:v>1488538.1089999999</c:v>
                </c:pt>
                <c:pt idx="24">
                  <c:v>1517742.54</c:v>
                </c:pt>
                <c:pt idx="25">
                  <c:v>1523444.4750000001</c:v>
                </c:pt>
                <c:pt idx="26">
                  <c:v>1508084.0870000001</c:v>
                </c:pt>
                <c:pt idx="27">
                  <c:v>1401959.8640000001</c:v>
                </c:pt>
              </c:numCache>
            </c:numRef>
          </c:val>
          <c:smooth val="0"/>
          <c:extLst>
            <c:ext xmlns:c16="http://schemas.microsoft.com/office/drawing/2014/chart" uri="{C3380CC4-5D6E-409C-BE32-E72D297353CC}">
              <c16:uniqueId val="{00000000-E470-4FD8-9D91-44E894B5C656}"/>
            </c:ext>
          </c:extLst>
        </c:ser>
        <c:ser>
          <c:idx val="1"/>
          <c:order val="1"/>
          <c:tx>
            <c:strRef>
              <c:f>'Emplt 2'!$A$138</c:f>
              <c:strCache>
                <c:ptCount val="1"/>
                <c:pt idx="0">
                  <c:v>Finance &amp; insurance</c:v>
                </c:pt>
              </c:strCache>
            </c:strRef>
          </c:tx>
          <c:spPr>
            <a:ln w="28575" cap="rnd">
              <a:solidFill>
                <a:schemeClr val="accent2"/>
              </a:solidFill>
              <a:round/>
            </a:ln>
            <a:effectLst/>
          </c:spPr>
          <c:marker>
            <c:symbol val="none"/>
          </c:marker>
          <c:cat>
            <c:strRef>
              <c:f>'Emplt 2'!$B$136:$AC$136</c:f>
              <c:strCach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strCache>
            </c:strRef>
          </c:cat>
          <c:val>
            <c:numRef>
              <c:f>'Emplt 2'!$B$138:$AC$138</c:f>
              <c:numCache>
                <c:formatCode>0</c:formatCode>
                <c:ptCount val="28"/>
                <c:pt idx="0">
                  <c:v>304856.44030000002</c:v>
                </c:pt>
                <c:pt idx="1">
                  <c:v>314239.52010000002</c:v>
                </c:pt>
                <c:pt idx="2">
                  <c:v>318623.10859999998</c:v>
                </c:pt>
                <c:pt idx="3">
                  <c:v>328947.6862</c:v>
                </c:pt>
                <c:pt idx="4">
                  <c:v>328170.27380000002</c:v>
                </c:pt>
                <c:pt idx="5">
                  <c:v>316683.81300000002</c:v>
                </c:pt>
                <c:pt idx="6">
                  <c:v>337190.83149999997</c:v>
                </c:pt>
                <c:pt idx="7">
                  <c:v>324621.4497</c:v>
                </c:pt>
                <c:pt idx="8">
                  <c:v>318696.23719999997</c:v>
                </c:pt>
                <c:pt idx="9">
                  <c:v>287753.28779999999</c:v>
                </c:pt>
                <c:pt idx="10">
                  <c:v>292440.88880000002</c:v>
                </c:pt>
                <c:pt idx="11">
                  <c:v>281323.76939999999</c:v>
                </c:pt>
                <c:pt idx="12">
                  <c:v>288816.81199999998</c:v>
                </c:pt>
                <c:pt idx="13">
                  <c:v>285764.09730000002</c:v>
                </c:pt>
                <c:pt idx="14">
                  <c:v>272589.04519999999</c:v>
                </c:pt>
                <c:pt idx="15">
                  <c:v>290583.4252</c:v>
                </c:pt>
                <c:pt idx="16">
                  <c:v>281931.0466</c:v>
                </c:pt>
                <c:pt idx="17">
                  <c:v>309324.68579999998</c:v>
                </c:pt>
                <c:pt idx="18">
                  <c:v>345555.76449999999</c:v>
                </c:pt>
                <c:pt idx="19">
                  <c:v>386828.47409999999</c:v>
                </c:pt>
                <c:pt idx="20">
                  <c:v>421819.52169999998</c:v>
                </c:pt>
                <c:pt idx="21">
                  <c:v>429850.31949999998</c:v>
                </c:pt>
                <c:pt idx="22">
                  <c:v>452964.80450000003</c:v>
                </c:pt>
                <c:pt idx="23">
                  <c:v>457395.5797</c:v>
                </c:pt>
                <c:pt idx="24">
                  <c:v>438168.19290000002</c:v>
                </c:pt>
                <c:pt idx="25">
                  <c:v>427876.0294</c:v>
                </c:pt>
                <c:pt idx="26">
                  <c:v>412836.80469999998</c:v>
                </c:pt>
                <c:pt idx="27">
                  <c:v>394444.66739999998</c:v>
                </c:pt>
              </c:numCache>
            </c:numRef>
          </c:val>
          <c:smooth val="0"/>
          <c:extLst>
            <c:ext xmlns:c16="http://schemas.microsoft.com/office/drawing/2014/chart" uri="{C3380CC4-5D6E-409C-BE32-E72D297353CC}">
              <c16:uniqueId val="{00000001-E470-4FD8-9D91-44E894B5C656}"/>
            </c:ext>
          </c:extLst>
        </c:ser>
        <c:ser>
          <c:idx val="3"/>
          <c:order val="2"/>
          <c:tx>
            <c:strRef>
              <c:f>'Emplt 2'!$A$140</c:f>
              <c:strCache>
                <c:ptCount val="1"/>
                <c:pt idx="0">
                  <c:v>Bus services activity n.e.c.</c:v>
                </c:pt>
              </c:strCache>
            </c:strRef>
          </c:tx>
          <c:spPr>
            <a:ln w="28575" cap="rnd">
              <a:solidFill>
                <a:schemeClr val="accent6"/>
              </a:solidFill>
              <a:round/>
            </a:ln>
            <a:effectLst/>
          </c:spPr>
          <c:marker>
            <c:symbol val="none"/>
          </c:marker>
          <c:cat>
            <c:strRef>
              <c:f>'Emplt 2'!$B$136:$AC$136</c:f>
              <c:strCach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strCache>
            </c:strRef>
          </c:cat>
          <c:val>
            <c:numRef>
              <c:f>'Emplt 2'!$B$140:$AC$140</c:f>
              <c:numCache>
                <c:formatCode>0</c:formatCode>
                <c:ptCount val="28"/>
                <c:pt idx="0">
                  <c:v>586222.64679999999</c:v>
                </c:pt>
                <c:pt idx="1">
                  <c:v>574170.12100000004</c:v>
                </c:pt>
                <c:pt idx="2">
                  <c:v>610301.14989999996</c:v>
                </c:pt>
                <c:pt idx="3">
                  <c:v>652065.13159999996</c:v>
                </c:pt>
                <c:pt idx="4">
                  <c:v>693280.12340000004</c:v>
                </c:pt>
                <c:pt idx="5">
                  <c:v>763742.02379999997</c:v>
                </c:pt>
                <c:pt idx="6">
                  <c:v>802448.50760000001</c:v>
                </c:pt>
                <c:pt idx="7">
                  <c:v>861475.58319999999</c:v>
                </c:pt>
                <c:pt idx="8">
                  <c:v>949003.18539999996</c:v>
                </c:pt>
                <c:pt idx="9">
                  <c:v>1023524.58</c:v>
                </c:pt>
                <c:pt idx="10">
                  <c:v>1063464.8019999999</c:v>
                </c:pt>
                <c:pt idx="11">
                  <c:v>1146016.946</c:v>
                </c:pt>
                <c:pt idx="12">
                  <c:v>1098778.8589999999</c:v>
                </c:pt>
                <c:pt idx="13">
                  <c:v>1222438.949</c:v>
                </c:pt>
                <c:pt idx="14">
                  <c:v>1369526.166</c:v>
                </c:pt>
                <c:pt idx="15">
                  <c:v>1576428.334</c:v>
                </c:pt>
                <c:pt idx="16">
                  <c:v>1487881.584</c:v>
                </c:pt>
                <c:pt idx="17">
                  <c:v>1400669.8359999999</c:v>
                </c:pt>
                <c:pt idx="18">
                  <c:v>1413378.2960000001</c:v>
                </c:pt>
                <c:pt idx="19">
                  <c:v>1363569.0619999999</c:v>
                </c:pt>
                <c:pt idx="20">
                  <c:v>1365764.1429999999</c:v>
                </c:pt>
                <c:pt idx="21">
                  <c:v>1386099.855</c:v>
                </c:pt>
                <c:pt idx="22">
                  <c:v>1403863.196</c:v>
                </c:pt>
                <c:pt idx="23">
                  <c:v>1337056.8799999999</c:v>
                </c:pt>
                <c:pt idx="24">
                  <c:v>1387109.52</c:v>
                </c:pt>
                <c:pt idx="25">
                  <c:v>1452583.0730000001</c:v>
                </c:pt>
                <c:pt idx="26">
                  <c:v>1412901.365</c:v>
                </c:pt>
                <c:pt idx="27">
                  <c:v>1324309.2080000001</c:v>
                </c:pt>
              </c:numCache>
            </c:numRef>
          </c:val>
          <c:smooth val="0"/>
          <c:extLst>
            <c:ext xmlns:c16="http://schemas.microsoft.com/office/drawing/2014/chart" uri="{C3380CC4-5D6E-409C-BE32-E72D297353CC}">
              <c16:uniqueId val="{00000002-E470-4FD8-9D91-44E894B5C656}"/>
            </c:ext>
          </c:extLst>
        </c:ser>
        <c:ser>
          <c:idx val="4"/>
          <c:order val="3"/>
          <c:tx>
            <c:strRef>
              <c:f>'Emplt 2'!$A$141</c:f>
              <c:strCache>
                <c:ptCount val="1"/>
                <c:pt idx="0">
                  <c:v>Mining &amp; Quarrying</c:v>
                </c:pt>
              </c:strCache>
            </c:strRef>
          </c:tx>
          <c:spPr>
            <a:ln w="28575" cap="rnd">
              <a:solidFill>
                <a:schemeClr val="accent5"/>
              </a:solidFill>
              <a:round/>
            </a:ln>
            <a:effectLst/>
          </c:spPr>
          <c:marker>
            <c:symbol val="none"/>
          </c:marker>
          <c:cat>
            <c:strRef>
              <c:f>'Emplt 2'!$B$136:$AC$136</c:f>
              <c:strCach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strCache>
            </c:strRef>
          </c:cat>
          <c:val>
            <c:numRef>
              <c:f>'Emplt 2'!$B$141:$AC$141</c:f>
              <c:numCache>
                <c:formatCode>0</c:formatCode>
                <c:ptCount val="28"/>
                <c:pt idx="0">
                  <c:v>653391.66629999992</c:v>
                </c:pt>
                <c:pt idx="1">
                  <c:v>645854.27838999999</c:v>
                </c:pt>
                <c:pt idx="2">
                  <c:v>630379.88335000002</c:v>
                </c:pt>
                <c:pt idx="3">
                  <c:v>599447.82889999996</c:v>
                </c:pt>
                <c:pt idx="4">
                  <c:v>580790.02697999997</c:v>
                </c:pt>
                <c:pt idx="5">
                  <c:v>487395.54892999999</c:v>
                </c:pt>
                <c:pt idx="6">
                  <c:v>458467.37473999994</c:v>
                </c:pt>
                <c:pt idx="7">
                  <c:v>439549.06874000002</c:v>
                </c:pt>
                <c:pt idx="8">
                  <c:v>430221.7517100001</c:v>
                </c:pt>
                <c:pt idx="9">
                  <c:v>435156.79405999999</c:v>
                </c:pt>
                <c:pt idx="10">
                  <c:v>451538.32723000005</c:v>
                </c:pt>
                <c:pt idx="11">
                  <c:v>480033.09418000001</c:v>
                </c:pt>
                <c:pt idx="12">
                  <c:v>485174.89367999998</c:v>
                </c:pt>
                <c:pt idx="13">
                  <c:v>501215.51556999999</c:v>
                </c:pt>
                <c:pt idx="14">
                  <c:v>550325.01285000006</c:v>
                </c:pt>
                <c:pt idx="15">
                  <c:v>589703.30736000009</c:v>
                </c:pt>
                <c:pt idx="16">
                  <c:v>562968.15820000006</c:v>
                </c:pt>
                <c:pt idx="17">
                  <c:v>564352.45475000003</c:v>
                </c:pt>
                <c:pt idx="18">
                  <c:v>578636.44143000012</c:v>
                </c:pt>
                <c:pt idx="19">
                  <c:v>588780.45880000002</c:v>
                </c:pt>
                <c:pt idx="20">
                  <c:v>573721.69059999997</c:v>
                </c:pt>
                <c:pt idx="21">
                  <c:v>557181.99528000003</c:v>
                </c:pt>
                <c:pt idx="22">
                  <c:v>538900.32493</c:v>
                </c:pt>
                <c:pt idx="23">
                  <c:v>511666.21150000003</c:v>
                </c:pt>
                <c:pt idx="24">
                  <c:v>520636.91645000002</c:v>
                </c:pt>
                <c:pt idx="25">
                  <c:v>507606.81018000003</c:v>
                </c:pt>
                <c:pt idx="26">
                  <c:v>510946.39434</c:v>
                </c:pt>
                <c:pt idx="27">
                  <c:v>502857.11843999999</c:v>
                </c:pt>
              </c:numCache>
            </c:numRef>
          </c:val>
          <c:smooth val="0"/>
          <c:extLst>
            <c:ext xmlns:c16="http://schemas.microsoft.com/office/drawing/2014/chart" uri="{C3380CC4-5D6E-409C-BE32-E72D297353CC}">
              <c16:uniqueId val="{00000003-E470-4FD8-9D91-44E894B5C656}"/>
            </c:ext>
          </c:extLst>
        </c:ser>
        <c:dLbls>
          <c:showLegendKey val="0"/>
          <c:showVal val="0"/>
          <c:showCatName val="0"/>
          <c:showSerName val="0"/>
          <c:showPercent val="0"/>
          <c:showBubbleSize val="0"/>
        </c:dLbls>
        <c:smooth val="0"/>
        <c:axId val="704236640"/>
        <c:axId val="704240384"/>
      </c:lineChart>
      <c:catAx>
        <c:axId val="704236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04240384"/>
        <c:crosses val="autoZero"/>
        <c:auto val="1"/>
        <c:lblAlgn val="ctr"/>
        <c:lblOffset val="100"/>
        <c:noMultiLvlLbl val="0"/>
      </c:catAx>
      <c:valAx>
        <c:axId val="704240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04236640"/>
        <c:crosses val="autoZero"/>
        <c:crossBetween val="between"/>
      </c:valAx>
      <c:spPr>
        <a:noFill/>
        <a:ln>
          <a:noFill/>
        </a:ln>
        <a:effectLst/>
      </c:spPr>
    </c:plotArea>
    <c:legend>
      <c:legendPos val="b"/>
      <c:layout>
        <c:manualLayout>
          <c:xMode val="edge"/>
          <c:yMode val="edge"/>
          <c:x val="7.5022824890791096E-2"/>
          <c:y val="0.86666214320353008"/>
          <c:w val="0.86643274463573405"/>
          <c:h val="0.12944076026111026"/>
        </c:manualLayout>
      </c:layout>
      <c:overlay val="0"/>
      <c:spPr>
        <a:noFill/>
        <a:ln>
          <a:solidFill>
            <a:schemeClr val="tx1"/>
          </a:solid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solidFill>
        <a:schemeClr val="tx1"/>
      </a:solid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rgbClr val="C00000"/>
                </a:solidFill>
                <a:latin typeface="Arial" panose="020B0604020202020204" pitchFamily="34" charset="0"/>
                <a:ea typeface="+mn-ea"/>
                <a:cs typeface="Arial" panose="020B0604020202020204" pitchFamily="34" charset="0"/>
              </a:defRPr>
            </a:pPr>
            <a:r>
              <a:rPr lang="en-US" sz="2000" b="1" i="0" baseline="0">
                <a:solidFill>
                  <a:srgbClr val="C00000"/>
                </a:solidFill>
                <a:effectLst/>
              </a:rPr>
              <a:t>Household debt, debt service costs and savings as percentages of household disposable income</a:t>
            </a:r>
            <a:endParaRPr lang="en-US" sz="2000" b="1">
              <a:solidFill>
                <a:srgbClr val="C00000"/>
              </a:solidFill>
              <a:effectLst/>
            </a:endParaRPr>
          </a:p>
        </c:rich>
      </c:tx>
      <c:layout/>
      <c:overlay val="0"/>
      <c:spPr>
        <a:noFill/>
        <a:ln>
          <a:noFill/>
        </a:ln>
        <a:effectLst/>
      </c:spPr>
      <c:txPr>
        <a:bodyPr rot="0" spcFirstLastPara="1" vertOverflow="ellipsis" vert="horz" wrap="square" anchor="ctr" anchorCtr="1"/>
        <a:lstStyle/>
        <a:p>
          <a:pPr>
            <a:defRPr sz="2000" b="1" i="0" u="none" strike="noStrike" kern="1200" spc="0" baseline="0">
              <a:solidFill>
                <a:srgbClr val="C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2.8735670138006944E-2"/>
          <c:y val="0.14191545926252605"/>
          <c:w val="0.95943637287274575"/>
          <c:h val="0.73850151228323668"/>
        </c:manualLayout>
      </c:layout>
      <c:barChart>
        <c:barDir val="col"/>
        <c:grouping val="clustered"/>
        <c:varyColors val="0"/>
        <c:ser>
          <c:idx val="0"/>
          <c:order val="0"/>
          <c:tx>
            <c:strRef>
              <c:f>'[Chart in Microsoft PowerPoint]Sheet1'!$A$13</c:f>
              <c:strCache>
                <c:ptCount val="1"/>
                <c:pt idx="0">
                  <c:v>Household debt to disposable income of households</c:v>
                </c:pt>
              </c:strCache>
            </c:strRef>
          </c:tx>
          <c:spPr>
            <a:solidFill>
              <a:schemeClr val="tx1"/>
            </a:solidFill>
            <a:ln>
              <a:noFill/>
            </a:ln>
            <a:effectLst/>
          </c:spPr>
          <c:invertIfNegative val="0"/>
          <c:cat>
            <c:numRef>
              <c:f>'[Chart in Microsoft PowerPoint]Sheet1'!$B$12:$X$12</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'[Chart in Microsoft PowerPoint]Sheet1'!$B$13:$X$13</c:f>
              <c:numCache>
                <c:formatCode>General</c:formatCode>
                <c:ptCount val="23"/>
                <c:pt idx="0">
                  <c:v>49.3</c:v>
                </c:pt>
                <c:pt idx="1">
                  <c:v>48.7</c:v>
                </c:pt>
                <c:pt idx="2">
                  <c:v>47.4</c:v>
                </c:pt>
                <c:pt idx="3">
                  <c:v>49.8</c:v>
                </c:pt>
                <c:pt idx="4">
                  <c:v>52.6</c:v>
                </c:pt>
                <c:pt idx="5">
                  <c:v>59</c:v>
                </c:pt>
                <c:pt idx="6">
                  <c:v>69.900000000000006</c:v>
                </c:pt>
                <c:pt idx="7">
                  <c:v>76.8</c:v>
                </c:pt>
                <c:pt idx="8">
                  <c:v>77.599999999999994</c:v>
                </c:pt>
                <c:pt idx="9">
                  <c:v>76.400000000000006</c:v>
                </c:pt>
                <c:pt idx="10">
                  <c:v>73.3</c:v>
                </c:pt>
                <c:pt idx="11">
                  <c:v>71.099999999999994</c:v>
                </c:pt>
                <c:pt idx="12">
                  <c:v>71.8</c:v>
                </c:pt>
                <c:pt idx="13">
                  <c:v>71.8</c:v>
                </c:pt>
                <c:pt idx="14">
                  <c:v>70.5</c:v>
                </c:pt>
                <c:pt idx="15">
                  <c:v>68.400000000000006</c:v>
                </c:pt>
                <c:pt idx="16">
                  <c:v>66.2</c:v>
                </c:pt>
                <c:pt idx="17">
                  <c:v>64.599999999999994</c:v>
                </c:pt>
                <c:pt idx="18">
                  <c:v>63.7</c:v>
                </c:pt>
                <c:pt idx="19">
                  <c:v>64</c:v>
                </c:pt>
                <c:pt idx="20">
                  <c:v>67.900000000000006</c:v>
                </c:pt>
                <c:pt idx="21">
                  <c:v>66.099999999999994</c:v>
                </c:pt>
                <c:pt idx="22">
                  <c:v>61.9</c:v>
                </c:pt>
              </c:numCache>
            </c:numRef>
          </c:val>
          <c:extLst>
            <c:ext xmlns:c16="http://schemas.microsoft.com/office/drawing/2014/chart" uri="{C3380CC4-5D6E-409C-BE32-E72D297353CC}">
              <c16:uniqueId val="{00000000-13C7-47F7-9DA8-C78881F24ED9}"/>
            </c:ext>
          </c:extLst>
        </c:ser>
        <c:ser>
          <c:idx val="1"/>
          <c:order val="1"/>
          <c:tx>
            <c:strRef>
              <c:f>'[Chart in Microsoft PowerPoint]Sheet1'!$A$14</c:f>
              <c:strCache>
                <c:ptCount val="1"/>
                <c:pt idx="0">
                  <c:v>Debt-service cost to disposable income of households</c:v>
                </c:pt>
              </c:strCache>
            </c:strRef>
          </c:tx>
          <c:spPr>
            <a:solidFill>
              <a:srgbClr val="FF0000"/>
            </a:solidFill>
            <a:ln>
              <a:noFill/>
            </a:ln>
            <a:effectLst/>
          </c:spPr>
          <c:invertIfNegative val="0"/>
          <c:cat>
            <c:numRef>
              <c:f>'[Chart in Microsoft PowerPoint]Sheet1'!$B$12:$X$12</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'[Chart in Microsoft PowerPoint]Sheet1'!$B$14:$X$14</c:f>
              <c:numCache>
                <c:formatCode>General</c:formatCode>
                <c:ptCount val="23"/>
                <c:pt idx="0">
                  <c:v>7.2</c:v>
                </c:pt>
                <c:pt idx="1">
                  <c:v>6.7</c:v>
                </c:pt>
                <c:pt idx="2">
                  <c:v>7.3</c:v>
                </c:pt>
                <c:pt idx="3">
                  <c:v>7.5</c:v>
                </c:pt>
                <c:pt idx="4">
                  <c:v>5.9</c:v>
                </c:pt>
                <c:pt idx="5">
                  <c:v>6.2</c:v>
                </c:pt>
                <c:pt idx="6">
                  <c:v>7.7</c:v>
                </c:pt>
                <c:pt idx="7">
                  <c:v>10</c:v>
                </c:pt>
                <c:pt idx="8">
                  <c:v>12.8</c:v>
                </c:pt>
                <c:pt idx="9">
                  <c:v>11</c:v>
                </c:pt>
                <c:pt idx="10">
                  <c:v>9.3000000000000007</c:v>
                </c:pt>
                <c:pt idx="11">
                  <c:v>9</c:v>
                </c:pt>
                <c:pt idx="12">
                  <c:v>9.1</c:v>
                </c:pt>
                <c:pt idx="13">
                  <c:v>9.1</c:v>
                </c:pt>
                <c:pt idx="14">
                  <c:v>9.3000000000000007</c:v>
                </c:pt>
                <c:pt idx="15">
                  <c:v>9.1999999999999993</c:v>
                </c:pt>
                <c:pt idx="16">
                  <c:v>9.4</c:v>
                </c:pt>
                <c:pt idx="17">
                  <c:v>9.1</c:v>
                </c:pt>
                <c:pt idx="18">
                  <c:v>8.8000000000000007</c:v>
                </c:pt>
                <c:pt idx="19">
                  <c:v>9</c:v>
                </c:pt>
                <c:pt idx="20">
                  <c:v>8.4</c:v>
                </c:pt>
                <c:pt idx="21">
                  <c:v>7.4</c:v>
                </c:pt>
                <c:pt idx="22">
                  <c:v>7.3</c:v>
                </c:pt>
              </c:numCache>
            </c:numRef>
          </c:val>
          <c:extLst>
            <c:ext xmlns:c16="http://schemas.microsoft.com/office/drawing/2014/chart" uri="{C3380CC4-5D6E-409C-BE32-E72D297353CC}">
              <c16:uniqueId val="{00000001-13C7-47F7-9DA8-C78881F24ED9}"/>
            </c:ext>
          </c:extLst>
        </c:ser>
        <c:ser>
          <c:idx val="2"/>
          <c:order val="2"/>
          <c:tx>
            <c:strRef>
              <c:f>'[Chart in Microsoft PowerPoint]Sheet1'!$A$15</c:f>
              <c:strCache>
                <c:ptCount val="1"/>
                <c:pt idx="0">
                  <c:v>Saving to disposable income of households</c:v>
                </c:pt>
              </c:strCache>
            </c:strRef>
          </c:tx>
          <c:spPr>
            <a:solidFill>
              <a:srgbClr val="92D050"/>
            </a:solidFill>
            <a:ln>
              <a:noFill/>
            </a:ln>
            <a:effectLst/>
          </c:spPr>
          <c:invertIfNegative val="0"/>
          <c:cat>
            <c:numRef>
              <c:f>'[Chart in Microsoft PowerPoint]Sheet1'!$B$12:$X$12</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'[Chart in Microsoft PowerPoint]Sheet1'!$B$15:$X$15</c:f>
              <c:numCache>
                <c:formatCode>General</c:formatCode>
                <c:ptCount val="23"/>
                <c:pt idx="0">
                  <c:v>1.1000000000000001</c:v>
                </c:pt>
                <c:pt idx="1">
                  <c:v>0.7</c:v>
                </c:pt>
                <c:pt idx="2">
                  <c:v>0.7</c:v>
                </c:pt>
                <c:pt idx="3">
                  <c:v>0.3</c:v>
                </c:pt>
                <c:pt idx="4">
                  <c:v>0.3</c:v>
                </c:pt>
                <c:pt idx="5">
                  <c:v>0</c:v>
                </c:pt>
                <c:pt idx="6">
                  <c:v>-2.4</c:v>
                </c:pt>
                <c:pt idx="7">
                  <c:v>-2.9</c:v>
                </c:pt>
                <c:pt idx="8">
                  <c:v>-1.3</c:v>
                </c:pt>
                <c:pt idx="9">
                  <c:v>-0.9</c:v>
                </c:pt>
                <c:pt idx="10">
                  <c:v>-1.4</c:v>
                </c:pt>
                <c:pt idx="11">
                  <c:v>-1.6</c:v>
                </c:pt>
                <c:pt idx="12">
                  <c:v>-2.2000000000000002</c:v>
                </c:pt>
                <c:pt idx="13">
                  <c:v>-2.4</c:v>
                </c:pt>
                <c:pt idx="14">
                  <c:v>-1.9</c:v>
                </c:pt>
                <c:pt idx="15">
                  <c:v>-1.1000000000000001</c:v>
                </c:pt>
                <c:pt idx="16">
                  <c:v>-0.9</c:v>
                </c:pt>
                <c:pt idx="17">
                  <c:v>-0.1</c:v>
                </c:pt>
                <c:pt idx="18">
                  <c:v>-0.3</c:v>
                </c:pt>
                <c:pt idx="19">
                  <c:v>-0.5</c:v>
                </c:pt>
                <c:pt idx="20">
                  <c:v>0.9</c:v>
                </c:pt>
                <c:pt idx="21">
                  <c:v>0.9</c:v>
                </c:pt>
                <c:pt idx="22">
                  <c:v>0</c:v>
                </c:pt>
              </c:numCache>
            </c:numRef>
          </c:val>
          <c:extLst>
            <c:ext xmlns:c16="http://schemas.microsoft.com/office/drawing/2014/chart" uri="{C3380CC4-5D6E-409C-BE32-E72D297353CC}">
              <c16:uniqueId val="{00000002-13C7-47F7-9DA8-C78881F24ED9}"/>
            </c:ext>
          </c:extLst>
        </c:ser>
        <c:dLbls>
          <c:showLegendKey val="0"/>
          <c:showVal val="0"/>
          <c:showCatName val="0"/>
          <c:showSerName val="0"/>
          <c:showPercent val="0"/>
          <c:showBubbleSize val="0"/>
        </c:dLbls>
        <c:gapWidth val="100"/>
        <c:overlap val="3"/>
        <c:axId val="1406403648"/>
        <c:axId val="1406414048"/>
      </c:barChart>
      <c:catAx>
        <c:axId val="1406403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06414048"/>
        <c:crosses val="autoZero"/>
        <c:auto val="1"/>
        <c:lblAlgn val="ctr"/>
        <c:lblOffset val="100"/>
        <c:noMultiLvlLbl val="0"/>
      </c:catAx>
      <c:valAx>
        <c:axId val="1406414048"/>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06403648"/>
        <c:crosses val="autoZero"/>
        <c:crossBetween val="between"/>
      </c:valAx>
      <c:spPr>
        <a:noFill/>
        <a:ln>
          <a:noFill/>
        </a:ln>
        <a:effectLst/>
      </c:spPr>
    </c:plotArea>
    <c:legend>
      <c:legendPos val="b"/>
      <c:layout>
        <c:manualLayout>
          <c:xMode val="edge"/>
          <c:yMode val="edge"/>
          <c:x val="0.12921124375582085"/>
          <c:y val="0.89257476215876785"/>
          <c:w val="0.74157742782152236"/>
          <c:h val="9.359382534985431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cap="all" spc="120" normalizeH="0" baseline="0">
                <a:solidFill>
                  <a:srgbClr val="FF0000"/>
                </a:solidFill>
                <a:latin typeface="Arial" panose="020B0604020202020204" pitchFamily="34" charset="0"/>
                <a:ea typeface="+mn-ea"/>
                <a:cs typeface="Arial" panose="020B0604020202020204" pitchFamily="34" charset="0"/>
              </a:defRPr>
            </a:pPr>
            <a:r>
              <a:rPr lang="en-US" sz="2000">
                <a:solidFill>
                  <a:srgbClr val="FF0000"/>
                </a:solidFill>
                <a:latin typeface="Arial" panose="020B0604020202020204" pitchFamily="34" charset="0"/>
                <a:ea typeface="+mn-ea"/>
                <a:cs typeface="Arial" panose="020B0604020202020204" pitchFamily="34" charset="0"/>
              </a:rPr>
              <a:t>iNCOME AND WEALTH SHARES</a:t>
            </a:r>
            <a:r>
              <a:rPr lang="en-US" sz="2000" baseline="0">
                <a:solidFill>
                  <a:srgbClr val="FF0000"/>
                </a:solidFill>
                <a:latin typeface="Arial" panose="020B0604020202020204" pitchFamily="34" charset="0"/>
                <a:ea typeface="+mn-ea"/>
                <a:cs typeface="Arial" panose="020B0604020202020204" pitchFamily="34" charset="0"/>
              </a:rPr>
              <a:t>  IN SOUTH Africa, 2021</a:t>
            </a:r>
            <a:endParaRPr lang="en-US" sz="2000">
              <a:solidFill>
                <a:srgbClr val="FF0000"/>
              </a:solidFill>
              <a:latin typeface="Arial" panose="020B0604020202020204" pitchFamily="34" charset="0"/>
              <a:cs typeface="Arial" panose="020B0604020202020204" pitchFamily="34" charset="0"/>
            </a:endParaRPr>
          </a:p>
        </c:rich>
      </c:tx>
      <c:layout/>
      <c:overlay val="0"/>
      <c:spPr>
        <a:solidFill>
          <a:schemeClr val="lt1"/>
        </a:solidFill>
        <a:ln w="12700" cap="flat" cmpd="sng" algn="ctr">
          <a:noFill/>
          <a:prstDash val="solid"/>
          <a:miter lim="800000"/>
        </a:ln>
        <a:effectLst/>
      </c:spPr>
      <c:txPr>
        <a:bodyPr rot="0" spcFirstLastPara="1" vertOverflow="ellipsis" vert="horz" wrap="square" anchor="ctr" anchorCtr="1"/>
        <a:lstStyle/>
        <a:p>
          <a:pPr>
            <a:defRPr sz="2000" b="1" i="0" u="none" strike="noStrike" kern="1200" cap="all" spc="120" normalizeH="0" baseline="0">
              <a:solidFill>
                <a:srgbClr val="FF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1.1827956989247311E-2"/>
          <c:y val="0.20754325658903264"/>
          <c:w val="0.97634408602150535"/>
          <c:h val="0.66797551588689985"/>
        </c:manualLayout>
      </c:layout>
      <c:barChart>
        <c:barDir val="col"/>
        <c:grouping val="clustered"/>
        <c:varyColors val="0"/>
        <c:ser>
          <c:idx val="0"/>
          <c:order val="0"/>
          <c:tx>
            <c:strRef>
              <c:f>'[Chart in Microsoft Word] inequality '!$B$25</c:f>
              <c:strCache>
                <c:ptCount val="1"/>
                <c:pt idx="0">
                  <c:v>Income</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'[Chart in Microsoft Word] inequality '!$C$24:$F$24</c:f>
              <c:strCache>
                <c:ptCount val="4"/>
                <c:pt idx="0">
                  <c:v>Bottom 50%</c:v>
                </c:pt>
                <c:pt idx="1">
                  <c:v>Middle 40%</c:v>
                </c:pt>
                <c:pt idx="2">
                  <c:v>Top 10%</c:v>
                </c:pt>
                <c:pt idx="3">
                  <c:v>Top 1%</c:v>
                </c:pt>
              </c:strCache>
            </c:strRef>
          </c:cat>
          <c:val>
            <c:numRef>
              <c:f>'[Chart in Microsoft Word] inequality '!$C$25:$F$25</c:f>
              <c:numCache>
                <c:formatCode>0.0%</c:formatCode>
                <c:ptCount val="4"/>
                <c:pt idx="0">
                  <c:v>5.2999999999999999E-2</c:v>
                </c:pt>
                <c:pt idx="1">
                  <c:v>0.28199999999999997</c:v>
                </c:pt>
                <c:pt idx="2">
                  <c:v>0.66500000000000004</c:v>
                </c:pt>
                <c:pt idx="3">
                  <c:v>0.219</c:v>
                </c:pt>
              </c:numCache>
            </c:numRef>
          </c:val>
          <c:extLst>
            <c:ext xmlns:c16="http://schemas.microsoft.com/office/drawing/2014/chart" uri="{C3380CC4-5D6E-409C-BE32-E72D297353CC}">
              <c16:uniqueId val="{00000000-FCD0-40E2-9AB2-A27C23FD0E51}"/>
            </c:ext>
          </c:extLst>
        </c:ser>
        <c:ser>
          <c:idx val="1"/>
          <c:order val="1"/>
          <c:tx>
            <c:strRef>
              <c:f>'[Chart in Microsoft Word] inequality '!$B$26</c:f>
              <c:strCache>
                <c:ptCount val="1"/>
                <c:pt idx="0">
                  <c:v>Wealth</c:v>
                </c:pt>
              </c:strCache>
            </c:strRef>
          </c:tx>
          <c:spPr>
            <a:solidFill>
              <a:schemeClr val="accent5"/>
            </a:solidFill>
            <a:ln>
              <a:noFill/>
            </a:ln>
            <a:effectLst/>
          </c:spPr>
          <c:invertIfNegative val="0"/>
          <c:dLbls>
            <c:dLbl>
              <c:idx val="0"/>
              <c:layout>
                <c:manualLayout>
                  <c:x val="0"/>
                  <c:y val="-5.6417340869496214E-2"/>
                </c:manualLayout>
              </c:layout>
              <c:spPr>
                <a:noFill/>
                <a:ln>
                  <a:noFill/>
                </a:ln>
                <a:effectLst/>
              </c:spPr>
              <c:txPr>
                <a:bodyPr rot="-5400000" spcFirstLastPara="1" vertOverflow="clip" horzOverflow="clip" vert="horz" wrap="square" lIns="38100" tIns="19050" rIns="38100" bIns="19050" anchor="ctr" anchorCtr="1">
                  <a:spAutoFit/>
                </a:bodyPr>
                <a:lstStyle/>
                <a:p>
                  <a:pPr>
                    <a:defRPr sz="1200" b="1"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CD0-40E2-9AB2-A27C23FD0E51}"/>
                </c:ext>
              </c:extLst>
            </c:dLbl>
            <c:spPr>
              <a:noFill/>
              <a:ln>
                <a:noFill/>
              </a:ln>
              <a:effectLst/>
            </c:spPr>
            <c:txPr>
              <a:bodyPr rot="-5400000" spcFirstLastPara="1" vertOverflow="clip" horzOverflow="clip"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'[Chart in Microsoft Word] inequality '!$C$24:$F$24</c:f>
              <c:strCache>
                <c:ptCount val="4"/>
                <c:pt idx="0">
                  <c:v>Bottom 50%</c:v>
                </c:pt>
                <c:pt idx="1">
                  <c:v>Middle 40%</c:v>
                </c:pt>
                <c:pt idx="2">
                  <c:v>Top 10%</c:v>
                </c:pt>
                <c:pt idx="3">
                  <c:v>Top 1%</c:v>
                </c:pt>
              </c:strCache>
            </c:strRef>
          </c:cat>
          <c:val>
            <c:numRef>
              <c:f>'[Chart in Microsoft Word] inequality '!$C$26:$F$26</c:f>
              <c:numCache>
                <c:formatCode>0.0%</c:formatCode>
                <c:ptCount val="4"/>
                <c:pt idx="0">
                  <c:v>-2.4E-2</c:v>
                </c:pt>
                <c:pt idx="1">
                  <c:v>0.16800000000000001</c:v>
                </c:pt>
                <c:pt idx="2">
                  <c:v>0.85699999999999998</c:v>
                </c:pt>
                <c:pt idx="3">
                  <c:v>0.55000000000000004</c:v>
                </c:pt>
              </c:numCache>
            </c:numRef>
          </c:val>
          <c:extLst>
            <c:ext xmlns:c16="http://schemas.microsoft.com/office/drawing/2014/chart" uri="{C3380CC4-5D6E-409C-BE32-E72D297353CC}">
              <c16:uniqueId val="{00000002-FCD0-40E2-9AB2-A27C23FD0E51}"/>
            </c:ext>
          </c:extLst>
        </c:ser>
        <c:dLbls>
          <c:dLblPos val="outEnd"/>
          <c:showLegendKey val="0"/>
          <c:showVal val="1"/>
          <c:showCatName val="0"/>
          <c:showSerName val="0"/>
          <c:showPercent val="0"/>
          <c:showBubbleSize val="0"/>
        </c:dLbls>
        <c:gapWidth val="444"/>
        <c:overlap val="-90"/>
        <c:axId val="109319247"/>
        <c:axId val="109327151"/>
      </c:barChart>
      <c:catAx>
        <c:axId val="10931924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b" anchorCtr="1"/>
          <a:lstStyle/>
          <a:p>
            <a:pPr>
              <a:defRPr sz="1200" b="1" i="0" u="none" strike="noStrike" kern="1200" cap="all" spc="120" normalizeH="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9327151"/>
        <c:crosses val="autoZero"/>
        <c:auto val="1"/>
        <c:lblAlgn val="ctr"/>
        <c:lblOffset val="100"/>
        <c:noMultiLvlLbl val="0"/>
      </c:catAx>
      <c:valAx>
        <c:axId val="109327151"/>
        <c:scaling>
          <c:orientation val="minMax"/>
        </c:scaling>
        <c:delete val="1"/>
        <c:axPos val="l"/>
        <c:numFmt formatCode="0%" sourceLinked="0"/>
        <c:majorTickMark val="none"/>
        <c:minorTickMark val="none"/>
        <c:tickLblPos val="nextTo"/>
        <c:crossAx val="109319247"/>
        <c:crosses val="autoZero"/>
        <c:crossBetween val="between"/>
      </c:valAx>
      <c:spPr>
        <a:noFill/>
        <a:ln>
          <a:noFill/>
        </a:ln>
        <a:effectLst/>
      </c:spPr>
    </c:plotArea>
    <c:legend>
      <c:legendPos val="t"/>
      <c:layout>
        <c:manualLayout>
          <c:xMode val="edge"/>
          <c:yMode val="edge"/>
          <c:x val="0.32562066760885655"/>
          <c:y val="0.89672667462604738"/>
          <c:w val="0.34339608991183795"/>
          <c:h val="7.6500950436623735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solidFill>
        <a:sysClr val="windowText" lastClr="000000"/>
      </a:solidFill>
    </a:ln>
    <a:effectLst/>
  </c:spPr>
  <c:txPr>
    <a:bodyPr/>
    <a:lstStyle/>
    <a:p>
      <a:pPr>
        <a:defRPr sz="1200">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rgbClr val="C00000"/>
                </a:solidFill>
                <a:latin typeface="Arial" panose="020B0604020202020204" pitchFamily="34" charset="0"/>
                <a:ea typeface="+mn-ea"/>
                <a:cs typeface="Arial" panose="020B0604020202020204" pitchFamily="34" charset="0"/>
              </a:defRPr>
            </a:pPr>
            <a:r>
              <a:rPr lang="en-US" sz="2400" b="1">
                <a:solidFill>
                  <a:srgbClr val="C00000"/>
                </a:solidFill>
              </a:rPr>
              <a:t>Selected sectors as percentages of total gross value added, 1990-2022), Source SARB</a:t>
            </a:r>
          </a:p>
        </c:rich>
      </c:tx>
      <c:layout/>
      <c:overlay val="0"/>
      <c:spPr>
        <a:noFill/>
        <a:ln>
          <a:noFill/>
        </a:ln>
        <a:effectLst/>
      </c:spPr>
      <c:txPr>
        <a:bodyPr rot="0" spcFirstLastPara="1" vertOverflow="ellipsis" vert="horz" wrap="square" anchor="ctr" anchorCtr="1"/>
        <a:lstStyle/>
        <a:p>
          <a:pPr>
            <a:defRPr sz="2400" b="1" i="0" u="none" strike="noStrike" kern="1200" spc="0" baseline="0">
              <a:solidFill>
                <a:srgbClr val="C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4.9331849823119937E-2"/>
          <c:y val="0.20599817725816494"/>
          <c:w val="0.93738312602229068"/>
          <c:h val="0.59361570758211901"/>
        </c:manualLayout>
      </c:layout>
      <c:lineChart>
        <c:grouping val="standard"/>
        <c:varyColors val="0"/>
        <c:ser>
          <c:idx val="0"/>
          <c:order val="0"/>
          <c:tx>
            <c:strRef>
              <c:f>'[20231108_081810851195_seeraj.xlsx]Sheet1'!$A$36</c:f>
              <c:strCache>
                <c:ptCount val="1"/>
                <c:pt idx="0">
                  <c:v>Agriculture, forestry and fishing</c:v>
                </c:pt>
              </c:strCache>
            </c:strRef>
          </c:tx>
          <c:spPr>
            <a:ln w="28575" cap="rnd">
              <a:solidFill>
                <a:schemeClr val="accent1"/>
              </a:solidFill>
              <a:round/>
            </a:ln>
            <a:effectLst/>
          </c:spPr>
          <c:marker>
            <c:symbol val="none"/>
          </c:marker>
          <c:cat>
            <c:numRef>
              <c:f>'[20231108_081810851195_seeraj.xlsx]Sheet1'!$B$35:$AH$35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'[20231108_081810851195_seeraj.xlsx]Sheet1'!$B$36:$AH$36</c:f>
              <c:numCache>
                <c:formatCode>0.0%</c:formatCode>
                <c:ptCount val="33"/>
                <c:pt idx="0">
                  <c:v>4.1133766554688075E-2</c:v>
                </c:pt>
                <c:pt idx="1">
                  <c:v>4.053752244269318E-2</c:v>
                </c:pt>
                <c:pt idx="2">
                  <c:v>3.3804584453835315E-2</c:v>
                </c:pt>
                <c:pt idx="3">
                  <c:v>3.6934909569825647E-2</c:v>
                </c:pt>
                <c:pt idx="4">
                  <c:v>4.0688106217204645E-2</c:v>
                </c:pt>
                <c:pt idx="5">
                  <c:v>3.3806539106849456E-2</c:v>
                </c:pt>
                <c:pt idx="6">
                  <c:v>3.692786299513337E-2</c:v>
                </c:pt>
                <c:pt idx="7">
                  <c:v>3.5315471453905879E-2</c:v>
                </c:pt>
                <c:pt idx="8">
                  <c:v>3.2975534032483364E-2</c:v>
                </c:pt>
                <c:pt idx="9">
                  <c:v>3.0966763820985333E-2</c:v>
                </c:pt>
                <c:pt idx="10">
                  <c:v>2.8411857929360879E-2</c:v>
                </c:pt>
                <c:pt idx="11">
                  <c:v>3.0528353142813519E-2</c:v>
                </c:pt>
                <c:pt idx="12">
                  <c:v>3.2052354436026734E-2</c:v>
                </c:pt>
                <c:pt idx="13">
                  <c:v>2.8808925195118469E-2</c:v>
                </c:pt>
                <c:pt idx="14">
                  <c:v>2.6431244739716704E-2</c:v>
                </c:pt>
                <c:pt idx="15">
                  <c:v>2.2977997415695152E-2</c:v>
                </c:pt>
                <c:pt idx="16">
                  <c:v>2.2685526385813604E-2</c:v>
                </c:pt>
                <c:pt idx="17">
                  <c:v>2.6059514774993048E-2</c:v>
                </c:pt>
                <c:pt idx="18">
                  <c:v>2.8253251474712575E-2</c:v>
                </c:pt>
                <c:pt idx="19">
                  <c:v>2.6144226663625144E-2</c:v>
                </c:pt>
                <c:pt idx="20">
                  <c:v>2.2989129367839992E-2</c:v>
                </c:pt>
                <c:pt idx="21">
                  <c:v>2.24047302279516E-2</c:v>
                </c:pt>
                <c:pt idx="22">
                  <c:v>2.1781943884852963E-2</c:v>
                </c:pt>
                <c:pt idx="23">
                  <c:v>2.1283642662763776E-2</c:v>
                </c:pt>
                <c:pt idx="24">
                  <c:v>2.3503854588288031E-2</c:v>
                </c:pt>
                <c:pt idx="25">
                  <c:v>2.4803114604152236E-2</c:v>
                </c:pt>
                <c:pt idx="26">
                  <c:v>2.6791620393481597E-2</c:v>
                </c:pt>
                <c:pt idx="27">
                  <c:v>2.7575694890526845E-2</c:v>
                </c:pt>
                <c:pt idx="28">
                  <c:v>2.5104754987107635E-2</c:v>
                </c:pt>
                <c:pt idx="29">
                  <c:v>2.1689679619055602E-2</c:v>
                </c:pt>
                <c:pt idx="30">
                  <c:v>2.851489263980702E-2</c:v>
                </c:pt>
                <c:pt idx="31">
                  <c:v>2.837682157151012E-2</c:v>
                </c:pt>
                <c:pt idx="32">
                  <c:v>3.1516076380699337E-2</c:v>
                </c:pt>
              </c:numCache>
            </c:numRef>
          </c:val>
          <c:smooth val="0"/>
          <c:extLst>
            <c:ext xmlns:c16="http://schemas.microsoft.com/office/drawing/2014/chart" uri="{C3380CC4-5D6E-409C-BE32-E72D297353CC}">
              <c16:uniqueId val="{00000000-299D-4AAB-A287-C17DAFEC78EA}"/>
            </c:ext>
          </c:extLst>
        </c:ser>
        <c:ser>
          <c:idx val="1"/>
          <c:order val="1"/>
          <c:tx>
            <c:strRef>
              <c:f>'[20231108_081810851195_seeraj.xlsx]Sheet1'!$A$37</c:f>
              <c:strCache>
                <c:ptCount val="1"/>
                <c:pt idx="0">
                  <c:v>Mining and quarrying</c:v>
                </c:pt>
              </c:strCache>
            </c:strRef>
          </c:tx>
          <c:spPr>
            <a:ln w="28575" cap="rnd">
              <a:solidFill>
                <a:schemeClr val="accent2"/>
              </a:solidFill>
              <a:round/>
            </a:ln>
            <a:effectLst/>
          </c:spPr>
          <c:marker>
            <c:symbol val="none"/>
          </c:marker>
          <c:cat>
            <c:numRef>
              <c:f>'[20231108_081810851195_seeraj.xlsx]Sheet1'!$B$35:$AH$35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'[20231108_081810851195_seeraj.xlsx]Sheet1'!$B$37:$AH$37</c:f>
              <c:numCache>
                <c:formatCode>0.0%</c:formatCode>
                <c:ptCount val="33"/>
                <c:pt idx="0">
                  <c:v>6.6175341111727029E-2</c:v>
                </c:pt>
                <c:pt idx="1">
                  <c:v>6.09020004814846E-2</c:v>
                </c:pt>
                <c:pt idx="2">
                  <c:v>5.5953387117428609E-2</c:v>
                </c:pt>
                <c:pt idx="3">
                  <c:v>5.542928811338492E-2</c:v>
                </c:pt>
                <c:pt idx="4">
                  <c:v>5.2164493560184447E-2</c:v>
                </c:pt>
                <c:pt idx="5">
                  <c:v>4.8138327928993051E-2</c:v>
                </c:pt>
                <c:pt idx="6">
                  <c:v>4.8313620402883013E-2</c:v>
                </c:pt>
                <c:pt idx="7">
                  <c:v>4.5603202972998871E-2</c:v>
                </c:pt>
                <c:pt idx="8">
                  <c:v>4.8523290794067718E-2</c:v>
                </c:pt>
                <c:pt idx="9">
                  <c:v>5.0789770590447536E-2</c:v>
                </c:pt>
                <c:pt idx="10">
                  <c:v>5.552471708859192E-2</c:v>
                </c:pt>
                <c:pt idx="11">
                  <c:v>6.0708523677813785E-2</c:v>
                </c:pt>
                <c:pt idx="12">
                  <c:v>6.2521011081104763E-2</c:v>
                </c:pt>
                <c:pt idx="13">
                  <c:v>5.2932530815462647E-2</c:v>
                </c:pt>
                <c:pt idx="14">
                  <c:v>5.1077723856765095E-2</c:v>
                </c:pt>
                <c:pt idx="15">
                  <c:v>5.3989655581990488E-2</c:v>
                </c:pt>
                <c:pt idx="16">
                  <c:v>6.0608161972970462E-2</c:v>
                </c:pt>
                <c:pt idx="17">
                  <c:v>6.3014202282358156E-2</c:v>
                </c:pt>
                <c:pt idx="18">
                  <c:v>6.9617115118626727E-2</c:v>
                </c:pt>
                <c:pt idx="19">
                  <c:v>6.5371289976038263E-2</c:v>
                </c:pt>
                <c:pt idx="20">
                  <c:v>6.8476951439988429E-2</c:v>
                </c:pt>
                <c:pt idx="21">
                  <c:v>7.1312548638965606E-2</c:v>
                </c:pt>
                <c:pt idx="22">
                  <c:v>6.7661304475715653E-2</c:v>
                </c:pt>
                <c:pt idx="23">
                  <c:v>6.8034962700875209E-2</c:v>
                </c:pt>
                <c:pt idx="24">
                  <c:v>6.3980308072850281E-2</c:v>
                </c:pt>
                <c:pt idx="25">
                  <c:v>5.7229746257808738E-2</c:v>
                </c:pt>
                <c:pt idx="26">
                  <c:v>5.8671095524408579E-2</c:v>
                </c:pt>
                <c:pt idx="27">
                  <c:v>5.8423281690600876E-2</c:v>
                </c:pt>
                <c:pt idx="28">
                  <c:v>5.9546923422070096E-2</c:v>
                </c:pt>
                <c:pt idx="29">
                  <c:v>6.2194479184747992E-2</c:v>
                </c:pt>
                <c:pt idx="30">
                  <c:v>6.9567072902284907E-2</c:v>
                </c:pt>
                <c:pt idx="31">
                  <c:v>8.4789822040117202E-2</c:v>
                </c:pt>
                <c:pt idx="32">
                  <c:v>8.1182211524569989E-2</c:v>
                </c:pt>
              </c:numCache>
            </c:numRef>
          </c:val>
          <c:smooth val="0"/>
          <c:extLst>
            <c:ext xmlns:c16="http://schemas.microsoft.com/office/drawing/2014/chart" uri="{C3380CC4-5D6E-409C-BE32-E72D297353CC}">
              <c16:uniqueId val="{00000001-299D-4AAB-A287-C17DAFEC78EA}"/>
            </c:ext>
          </c:extLst>
        </c:ser>
        <c:ser>
          <c:idx val="2"/>
          <c:order val="2"/>
          <c:tx>
            <c:strRef>
              <c:f>'[20231108_081810851195_seeraj.xlsx]Sheet1'!$A$38</c:f>
              <c:strCache>
                <c:ptCount val="1"/>
                <c:pt idx="0">
                  <c:v>Manufacturing</c:v>
                </c:pt>
              </c:strCache>
            </c:strRef>
          </c:tx>
          <c:spPr>
            <a:ln w="28575" cap="rnd">
              <a:solidFill>
                <a:schemeClr val="accent3"/>
              </a:solidFill>
              <a:round/>
            </a:ln>
            <a:effectLst/>
          </c:spPr>
          <c:marker>
            <c:symbol val="none"/>
          </c:marker>
          <c:cat>
            <c:numRef>
              <c:f>'[20231108_081810851195_seeraj.xlsx]Sheet1'!$B$35:$AH$35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'[20231108_081810851195_seeraj.xlsx]Sheet1'!$B$38:$AH$38</c:f>
              <c:numCache>
                <c:formatCode>0.0%</c:formatCode>
                <c:ptCount val="33"/>
                <c:pt idx="0">
                  <c:v>0.25857704817305699</c:v>
                </c:pt>
                <c:pt idx="1">
                  <c:v>0.25056052348397612</c:v>
                </c:pt>
                <c:pt idx="2">
                  <c:v>0.23942886413113074</c:v>
                </c:pt>
                <c:pt idx="3">
                  <c:v>0.23080616464327142</c:v>
                </c:pt>
                <c:pt idx="4">
                  <c:v>0.22769319446652886</c:v>
                </c:pt>
                <c:pt idx="5">
                  <c:v>0.23010492823673617</c:v>
                </c:pt>
                <c:pt idx="6">
                  <c:v>0.2190553194110762</c:v>
                </c:pt>
                <c:pt idx="7">
                  <c:v>0.21532994204818626</c:v>
                </c:pt>
                <c:pt idx="8">
                  <c:v>0.21005598940095069</c:v>
                </c:pt>
                <c:pt idx="9">
                  <c:v>0.20155015983452426</c:v>
                </c:pt>
                <c:pt idx="10">
                  <c:v>0.20610849270744774</c:v>
                </c:pt>
                <c:pt idx="11">
                  <c:v>0.20663799901131036</c:v>
                </c:pt>
                <c:pt idx="12">
                  <c:v>0.20673390212620191</c:v>
                </c:pt>
                <c:pt idx="13">
                  <c:v>0.20083946826393359</c:v>
                </c:pt>
                <c:pt idx="14">
                  <c:v>0.19715989470479739</c:v>
                </c:pt>
                <c:pt idx="15">
                  <c:v>0.19142212352113336</c:v>
                </c:pt>
                <c:pt idx="16">
                  <c:v>0.17249891278696913</c:v>
                </c:pt>
                <c:pt idx="17">
                  <c:v>0.17080825269032615</c:v>
                </c:pt>
                <c:pt idx="18">
                  <c:v>0.1714274780364865</c:v>
                </c:pt>
                <c:pt idx="19">
                  <c:v>0.15807378032017874</c:v>
                </c:pt>
                <c:pt idx="20">
                  <c:v>0.15116264543106847</c:v>
                </c:pt>
                <c:pt idx="21">
                  <c:v>0.14098858759362898</c:v>
                </c:pt>
                <c:pt idx="22">
                  <c:v>0.13754940540487096</c:v>
                </c:pt>
                <c:pt idx="23">
                  <c:v>0.13660071020662917</c:v>
                </c:pt>
                <c:pt idx="24">
                  <c:v>0.13799567828209708</c:v>
                </c:pt>
                <c:pt idx="25">
                  <c:v>0.1389818266203019</c:v>
                </c:pt>
                <c:pt idx="26">
                  <c:v>0.13853766087388178</c:v>
                </c:pt>
                <c:pt idx="27">
                  <c:v>0.13836165880956788</c:v>
                </c:pt>
                <c:pt idx="28">
                  <c:v>0.1383331093673745</c:v>
                </c:pt>
                <c:pt idx="29">
                  <c:v>0.1379108554365357</c:v>
                </c:pt>
                <c:pt idx="30">
                  <c:v>0.12980515048116453</c:v>
                </c:pt>
                <c:pt idx="31">
                  <c:v>0.13229535614316715</c:v>
                </c:pt>
                <c:pt idx="32">
                  <c:v>0.13659682282416674</c:v>
                </c:pt>
              </c:numCache>
            </c:numRef>
          </c:val>
          <c:smooth val="0"/>
          <c:extLst>
            <c:ext xmlns:c16="http://schemas.microsoft.com/office/drawing/2014/chart" uri="{C3380CC4-5D6E-409C-BE32-E72D297353CC}">
              <c16:uniqueId val="{00000002-299D-4AAB-A287-C17DAFEC78EA}"/>
            </c:ext>
          </c:extLst>
        </c:ser>
        <c:ser>
          <c:idx val="3"/>
          <c:order val="3"/>
          <c:tx>
            <c:strRef>
              <c:f>'[20231108_081810851195_seeraj.xlsx]Sheet1'!$A$43</c:f>
              <c:strCache>
                <c:ptCount val="1"/>
                <c:pt idx="0">
                  <c:v>Finance, insurance, real estate and business services</c:v>
                </c:pt>
              </c:strCache>
            </c:strRef>
          </c:tx>
          <c:spPr>
            <a:ln w="28575" cap="rnd">
              <a:solidFill>
                <a:schemeClr val="accent4"/>
              </a:solidFill>
              <a:round/>
            </a:ln>
            <a:effectLst/>
          </c:spPr>
          <c:marker>
            <c:symbol val="none"/>
          </c:marker>
          <c:cat>
            <c:numRef>
              <c:f>'[20231108_081810851195_seeraj.xlsx]Sheet1'!$B$35:$AH$35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'[20231108_081810851195_seeraj.xlsx]Sheet1'!$B$43:$AH$43</c:f>
              <c:numCache>
                <c:formatCode>0.0%</c:formatCode>
                <c:ptCount val="33"/>
                <c:pt idx="0">
                  <c:v>0.15557900501566141</c:v>
                </c:pt>
                <c:pt idx="1">
                  <c:v>0.16853121093376106</c:v>
                </c:pt>
                <c:pt idx="2">
                  <c:v>0.17636060955307978</c:v>
                </c:pt>
                <c:pt idx="3">
                  <c:v>0.18232993720033297</c:v>
                </c:pt>
                <c:pt idx="4">
                  <c:v>0.18170814119891876</c:v>
                </c:pt>
                <c:pt idx="5">
                  <c:v>0.18468760594970052</c:v>
                </c:pt>
                <c:pt idx="6">
                  <c:v>0.185093636419639</c:v>
                </c:pt>
                <c:pt idx="7">
                  <c:v>0.19252278563106096</c:v>
                </c:pt>
                <c:pt idx="8">
                  <c:v>0.19982446288340916</c:v>
                </c:pt>
                <c:pt idx="9">
                  <c:v>0.20628995863106431</c:v>
                </c:pt>
                <c:pt idx="10">
                  <c:v>0.20041827966752235</c:v>
                </c:pt>
                <c:pt idx="11">
                  <c:v>0.20686887945713303</c:v>
                </c:pt>
                <c:pt idx="12">
                  <c:v>0.22305284037951389</c:v>
                </c:pt>
                <c:pt idx="13">
                  <c:v>0.23083192280912329</c:v>
                </c:pt>
                <c:pt idx="14">
                  <c:v>0.23454778310355553</c:v>
                </c:pt>
                <c:pt idx="15">
                  <c:v>0.24277888356590877</c:v>
                </c:pt>
                <c:pt idx="16">
                  <c:v>0.24772760381473352</c:v>
                </c:pt>
                <c:pt idx="17">
                  <c:v>0.25347185233020186</c:v>
                </c:pt>
                <c:pt idx="18">
                  <c:v>0.23817528000299421</c:v>
                </c:pt>
                <c:pt idx="19">
                  <c:v>0.24824244834773182</c:v>
                </c:pt>
                <c:pt idx="20">
                  <c:v>0.244382019463982</c:v>
                </c:pt>
                <c:pt idx="21">
                  <c:v>0.24110528816342561</c:v>
                </c:pt>
                <c:pt idx="22">
                  <c:v>0.23577408598456104</c:v>
                </c:pt>
                <c:pt idx="23">
                  <c:v>0.23196495164262051</c:v>
                </c:pt>
                <c:pt idx="24">
                  <c:v>0.23034210791670356</c:v>
                </c:pt>
                <c:pt idx="25">
                  <c:v>0.2315228600030439</c:v>
                </c:pt>
                <c:pt idx="26">
                  <c:v>0.23136763521893211</c:v>
                </c:pt>
                <c:pt idx="27">
                  <c:v>0.23260351228647019</c:v>
                </c:pt>
                <c:pt idx="28">
                  <c:v>0.23585996612972121</c:v>
                </c:pt>
                <c:pt idx="29">
                  <c:v>0.23845342363220187</c:v>
                </c:pt>
                <c:pt idx="30">
                  <c:v>0.24314147700432995</c:v>
                </c:pt>
                <c:pt idx="31">
                  <c:v>0.23477822303194856</c:v>
                </c:pt>
                <c:pt idx="32">
                  <c:v>0.23298051911835757</c:v>
                </c:pt>
              </c:numCache>
            </c:numRef>
          </c:val>
          <c:smooth val="0"/>
          <c:extLst>
            <c:ext xmlns:c16="http://schemas.microsoft.com/office/drawing/2014/chart" uri="{C3380CC4-5D6E-409C-BE32-E72D297353CC}">
              <c16:uniqueId val="{00000003-299D-4AAB-A287-C17DAFEC78EA}"/>
            </c:ext>
          </c:extLst>
        </c:ser>
        <c:dLbls>
          <c:showLegendKey val="0"/>
          <c:showVal val="0"/>
          <c:showCatName val="0"/>
          <c:showSerName val="0"/>
          <c:showPercent val="0"/>
          <c:showBubbleSize val="0"/>
        </c:dLbls>
        <c:smooth val="0"/>
        <c:axId val="988810576"/>
        <c:axId val="1178080608"/>
      </c:lineChart>
      <c:catAx>
        <c:axId val="988810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78080608"/>
        <c:crosses val="autoZero"/>
        <c:auto val="1"/>
        <c:lblAlgn val="ctr"/>
        <c:lblOffset val="100"/>
        <c:noMultiLvlLbl val="0"/>
      </c:catAx>
      <c:valAx>
        <c:axId val="1178080608"/>
        <c:scaling>
          <c:orientation val="minMax"/>
          <c:max val="0.26"/>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88810576"/>
        <c:crosses val="autoZero"/>
        <c:crossBetween val="between"/>
      </c:valAx>
      <c:spPr>
        <a:noFill/>
        <a:ln>
          <a:noFill/>
        </a:ln>
        <a:effectLst/>
      </c:spPr>
    </c:plotArea>
    <c:legend>
      <c:legendPos val="b"/>
      <c:layout>
        <c:manualLayout>
          <c:xMode val="edge"/>
          <c:yMode val="edge"/>
          <c:x val="0.05"/>
          <c:y val="0.91103628438946849"/>
          <c:w val="0.9"/>
          <c:h val="7.571057364190078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400" dirty="0"/>
              <a:t>Capital stock of different economic </a:t>
            </a:r>
            <a:r>
              <a:rPr lang="en-US" sz="1400" dirty="0" smtClean="0"/>
              <a:t>sectors, </a:t>
            </a:r>
            <a:r>
              <a:rPr lang="en-US" sz="1400" dirty="0" err="1" smtClean="0"/>
              <a:t>Rmillions</a:t>
            </a:r>
            <a:r>
              <a:rPr lang="en-US" sz="1400" dirty="0" smtClean="0"/>
              <a:t>, 2015=100, Source:</a:t>
            </a:r>
            <a:r>
              <a:rPr lang="en-US" sz="1400" baseline="0" dirty="0" smtClean="0"/>
              <a:t> SARB</a:t>
            </a:r>
            <a:r>
              <a:rPr lang="en-US" sz="1400" dirty="0" smtClean="0"/>
              <a:t> </a:t>
            </a:r>
            <a:endParaRPr lang="en-US" sz="1400" dirty="0"/>
          </a:p>
        </c:rich>
      </c:tx>
      <c:layout>
        <c:manualLayout>
          <c:xMode val="edge"/>
          <c:yMode val="edge"/>
          <c:x val="0.15006603656474646"/>
          <c:y val="1.707331446539930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9.8672252163914925E-2"/>
          <c:y val="0.12952453640032041"/>
          <c:w val="0.87695371725775584"/>
          <c:h val="0.70079488650882205"/>
        </c:manualLayout>
      </c:layout>
      <c:barChart>
        <c:barDir val="col"/>
        <c:grouping val="clustered"/>
        <c:varyColors val="0"/>
        <c:ser>
          <c:idx val="0"/>
          <c:order val="0"/>
          <c:tx>
            <c:strRef>
              <c:f>Sheet1!$B$42</c:f>
              <c:strCache>
                <c:ptCount val="1"/>
                <c:pt idx="0">
                  <c:v>1994</c:v>
                </c:pt>
              </c:strCache>
            </c:strRef>
          </c:tx>
          <c:spPr>
            <a:solidFill>
              <a:schemeClr val="accent6">
                <a:lumMod val="75000"/>
              </a:schemeClr>
            </a:solidFill>
            <a:ln>
              <a:noFill/>
            </a:ln>
            <a:effectLst/>
          </c:spPr>
          <c:invertIfNegative val="0"/>
          <c:cat>
            <c:strRef>
              <c:f>Sheet1!$A$43:$A$51</c:f>
              <c:strCache>
                <c:ptCount val="9"/>
                <c:pt idx="0">
                  <c:v>FIIREBS</c:v>
                </c:pt>
                <c:pt idx="1">
                  <c:v>Com, soc &amp; pers serv</c:v>
                </c:pt>
                <c:pt idx="2">
                  <c:v>Electr, gas &amp; water</c:v>
                </c:pt>
                <c:pt idx="3">
                  <c:v>Trans, stor &amp; comm</c:v>
                </c:pt>
                <c:pt idx="4">
                  <c:v>Manuf</c:v>
                </c:pt>
                <c:pt idx="5">
                  <c:v>Min &amp; quarrying</c:v>
                </c:pt>
                <c:pt idx="6">
                  <c:v>W&amp;R trade, cat &amp; acc</c:v>
                </c:pt>
                <c:pt idx="7">
                  <c:v>Agr, forestry &amp; fishing</c:v>
                </c:pt>
                <c:pt idx="8">
                  <c:v>Construction (contractors)</c:v>
                </c:pt>
              </c:strCache>
            </c:strRef>
          </c:cat>
          <c:val>
            <c:numRef>
              <c:f>Sheet1!$B$43:$B$51</c:f>
              <c:numCache>
                <c:formatCode>General</c:formatCode>
                <c:ptCount val="9"/>
                <c:pt idx="0">
                  <c:v>1240792</c:v>
                </c:pt>
                <c:pt idx="1">
                  <c:v>1328945</c:v>
                </c:pt>
                <c:pt idx="2">
                  <c:v>320284</c:v>
                </c:pt>
                <c:pt idx="3">
                  <c:v>581401</c:v>
                </c:pt>
                <c:pt idx="4">
                  <c:v>605752</c:v>
                </c:pt>
                <c:pt idx="5">
                  <c:v>384405</c:v>
                </c:pt>
                <c:pt idx="6">
                  <c:v>228863</c:v>
                </c:pt>
                <c:pt idx="7">
                  <c:v>272768</c:v>
                </c:pt>
                <c:pt idx="8">
                  <c:v>23349</c:v>
                </c:pt>
              </c:numCache>
            </c:numRef>
          </c:val>
          <c:extLst>
            <c:ext xmlns:c16="http://schemas.microsoft.com/office/drawing/2014/chart" uri="{C3380CC4-5D6E-409C-BE32-E72D297353CC}">
              <c16:uniqueId val="{00000000-5E4C-4DEC-8640-4349068C2487}"/>
            </c:ext>
          </c:extLst>
        </c:ser>
        <c:ser>
          <c:idx val="1"/>
          <c:order val="1"/>
          <c:tx>
            <c:strRef>
              <c:f>Sheet1!$C$42</c:f>
              <c:strCache>
                <c:ptCount val="1"/>
                <c:pt idx="0">
                  <c:v>2020</c:v>
                </c:pt>
              </c:strCache>
            </c:strRef>
          </c:tx>
          <c:spPr>
            <a:solidFill>
              <a:srgbClr val="FF0000"/>
            </a:solidFill>
            <a:ln>
              <a:noFill/>
            </a:ln>
            <a:effectLst/>
          </c:spPr>
          <c:invertIfNegative val="0"/>
          <c:cat>
            <c:strRef>
              <c:f>Sheet1!$A$43:$A$51</c:f>
              <c:strCache>
                <c:ptCount val="9"/>
                <c:pt idx="0">
                  <c:v>FIIREBS</c:v>
                </c:pt>
                <c:pt idx="1">
                  <c:v>Com, soc &amp; pers serv</c:v>
                </c:pt>
                <c:pt idx="2">
                  <c:v>Electr, gas &amp; water</c:v>
                </c:pt>
                <c:pt idx="3">
                  <c:v>Trans, stor &amp; comm</c:v>
                </c:pt>
                <c:pt idx="4">
                  <c:v>Manuf</c:v>
                </c:pt>
                <c:pt idx="5">
                  <c:v>Min &amp; quarrying</c:v>
                </c:pt>
                <c:pt idx="6">
                  <c:v>W&amp;R trade, cat &amp; acc</c:v>
                </c:pt>
                <c:pt idx="7">
                  <c:v>Agr, forestry &amp; fishing</c:v>
                </c:pt>
                <c:pt idx="8">
                  <c:v>Construction (contractors)</c:v>
                </c:pt>
              </c:strCache>
            </c:strRef>
          </c:cat>
          <c:val>
            <c:numRef>
              <c:f>Sheet1!$C$43:$C$51</c:f>
              <c:numCache>
                <c:formatCode>General</c:formatCode>
                <c:ptCount val="9"/>
                <c:pt idx="0">
                  <c:v>2437523</c:v>
                </c:pt>
                <c:pt idx="1">
                  <c:v>2264185</c:v>
                </c:pt>
                <c:pt idx="2">
                  <c:v>964181</c:v>
                </c:pt>
                <c:pt idx="3">
                  <c:v>848554</c:v>
                </c:pt>
                <c:pt idx="4">
                  <c:v>722215</c:v>
                </c:pt>
                <c:pt idx="5">
                  <c:v>528781</c:v>
                </c:pt>
                <c:pt idx="6">
                  <c:v>364796</c:v>
                </c:pt>
                <c:pt idx="7">
                  <c:v>289412</c:v>
                </c:pt>
                <c:pt idx="8">
                  <c:v>72144</c:v>
                </c:pt>
              </c:numCache>
            </c:numRef>
          </c:val>
          <c:extLst>
            <c:ext xmlns:c16="http://schemas.microsoft.com/office/drawing/2014/chart" uri="{C3380CC4-5D6E-409C-BE32-E72D297353CC}">
              <c16:uniqueId val="{00000001-5E4C-4DEC-8640-4349068C2487}"/>
            </c:ext>
          </c:extLst>
        </c:ser>
        <c:dLbls>
          <c:showLegendKey val="0"/>
          <c:showVal val="0"/>
          <c:showCatName val="0"/>
          <c:showSerName val="0"/>
          <c:showPercent val="0"/>
          <c:showBubbleSize val="0"/>
        </c:dLbls>
        <c:gapWidth val="75"/>
        <c:overlap val="-10"/>
        <c:axId val="945290704"/>
        <c:axId val="945291120"/>
      </c:barChart>
      <c:catAx>
        <c:axId val="94529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45291120"/>
        <c:crosses val="autoZero"/>
        <c:auto val="1"/>
        <c:lblAlgn val="ctr"/>
        <c:lblOffset val="100"/>
        <c:noMultiLvlLbl val="0"/>
      </c:catAx>
      <c:valAx>
        <c:axId val="945291120"/>
        <c:scaling>
          <c:orientation val="minMax"/>
          <c:max val="25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45290704"/>
        <c:crosses val="autoZero"/>
        <c:crossBetween val="between"/>
      </c:valAx>
      <c:spPr>
        <a:noFill/>
        <a:ln>
          <a:noFill/>
        </a:ln>
        <a:effectLst/>
      </c:spPr>
    </c:plotArea>
    <c:legend>
      <c:legendPos val="b"/>
      <c:layout>
        <c:manualLayout>
          <c:xMode val="edge"/>
          <c:yMode val="edge"/>
          <c:x val="0.76686378199728733"/>
          <c:y val="0.2491413325203036"/>
          <c:w val="0.21579701639423901"/>
          <c:h val="0.1690872320200284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sz="1050" dirty="0" smtClean="0"/>
              <a:t>Cap </a:t>
            </a:r>
            <a:r>
              <a:rPr lang="en-ZA" sz="1050" dirty="0"/>
              <a:t>stock </a:t>
            </a:r>
            <a:r>
              <a:rPr lang="en-ZA" sz="1050" dirty="0" smtClean="0"/>
              <a:t>of el. &amp; gas </a:t>
            </a:r>
            <a:r>
              <a:rPr lang="en-ZA" sz="1050" dirty="0" err="1"/>
              <a:t>Rmillions</a:t>
            </a:r>
            <a:r>
              <a:rPr lang="en-ZA" sz="1050" dirty="0"/>
              <a:t> (2010=100), Source: </a:t>
            </a:r>
            <a:r>
              <a:rPr lang="en-ZA" sz="1050" dirty="0" err="1"/>
              <a:t>Quantec</a:t>
            </a:r>
            <a:endParaRPr lang="en-ZA" sz="1050" dirty="0"/>
          </a:p>
        </c:rich>
      </c:tx>
      <c:layout>
        <c:manualLayout>
          <c:xMode val="edge"/>
          <c:yMode val="edge"/>
          <c:x val="0.10514485683742394"/>
          <c:y val="3.0060899527614437E-2"/>
        </c:manualLayout>
      </c:layout>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5214144948362004"/>
          <c:y val="0.21830810559299729"/>
          <c:w val="0.80015278139659407"/>
          <c:h val="0.60721335252677278"/>
        </c:manualLayout>
      </c:layout>
      <c:lineChart>
        <c:grouping val="standard"/>
        <c:varyColors val="0"/>
        <c:ser>
          <c:idx val="0"/>
          <c:order val="0"/>
          <c:tx>
            <c:strRef>
              <c:f>FCS!$C$84</c:f>
              <c:strCache>
                <c:ptCount val="1"/>
                <c:pt idx="0">
                  <c:v>Electricity and gas</c:v>
                </c:pt>
              </c:strCache>
            </c:strRef>
          </c:tx>
          <c:spPr>
            <a:ln w="28575" cap="rnd">
              <a:solidFill>
                <a:schemeClr val="tx1"/>
              </a:solidFill>
              <a:round/>
            </a:ln>
            <a:effectLst/>
          </c:spPr>
          <c:marker>
            <c:symbol val="none"/>
          </c:marker>
          <c:cat>
            <c:strRef>
              <c:f>FCS!$D$83:$AE$83</c:f>
              <c:strCach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strCache>
            </c:strRef>
          </c:cat>
          <c:val>
            <c:numRef>
              <c:f>FCS!$D$84:$AE$84</c:f>
              <c:numCache>
                <c:formatCode>0</c:formatCode>
                <c:ptCount val="28"/>
                <c:pt idx="0">
                  <c:v>241132.74489999999</c:v>
                </c:pt>
                <c:pt idx="1">
                  <c:v>235572.0208</c:v>
                </c:pt>
                <c:pt idx="2">
                  <c:v>232822.76209999999</c:v>
                </c:pt>
                <c:pt idx="3">
                  <c:v>232879.44209999999</c:v>
                </c:pt>
                <c:pt idx="4">
                  <c:v>232863.53969999999</c:v>
                </c:pt>
                <c:pt idx="5">
                  <c:v>229410.4069</c:v>
                </c:pt>
                <c:pt idx="6">
                  <c:v>224239.1606</c:v>
                </c:pt>
                <c:pt idx="7">
                  <c:v>217997.6776</c:v>
                </c:pt>
                <c:pt idx="8">
                  <c:v>212713.6079</c:v>
                </c:pt>
                <c:pt idx="9">
                  <c:v>209594.5803</c:v>
                </c:pt>
                <c:pt idx="10">
                  <c:v>210490.3137</c:v>
                </c:pt>
                <c:pt idx="11">
                  <c:v>213953.74179999999</c:v>
                </c:pt>
                <c:pt idx="12">
                  <c:v>219474.89050000001</c:v>
                </c:pt>
                <c:pt idx="13">
                  <c:v>225301.29749999999</c:v>
                </c:pt>
                <c:pt idx="14">
                  <c:v>237925.603</c:v>
                </c:pt>
                <c:pt idx="15">
                  <c:v>262395.51789999998</c:v>
                </c:pt>
                <c:pt idx="16">
                  <c:v>300330.77419999999</c:v>
                </c:pt>
                <c:pt idx="17">
                  <c:v>336877.75540000002</c:v>
                </c:pt>
                <c:pt idx="18">
                  <c:v>372243.90669999999</c:v>
                </c:pt>
                <c:pt idx="19">
                  <c:v>412341.05209999997</c:v>
                </c:pt>
                <c:pt idx="20">
                  <c:v>467138.0466</c:v>
                </c:pt>
                <c:pt idx="21">
                  <c:v>518855.64429999999</c:v>
                </c:pt>
                <c:pt idx="22">
                  <c:v>574366.74320000003</c:v>
                </c:pt>
                <c:pt idx="23">
                  <c:v>627011.75520000001</c:v>
                </c:pt>
                <c:pt idx="24">
                  <c:v>669032.45310000004</c:v>
                </c:pt>
                <c:pt idx="25">
                  <c:v>701731.45250000001</c:v>
                </c:pt>
                <c:pt idx="26">
                  <c:v>733554.7929</c:v>
                </c:pt>
                <c:pt idx="27">
                  <c:v>745815.75989999995</c:v>
                </c:pt>
              </c:numCache>
            </c:numRef>
          </c:val>
          <c:smooth val="0"/>
          <c:extLst>
            <c:ext xmlns:c16="http://schemas.microsoft.com/office/drawing/2014/chart" uri="{C3380CC4-5D6E-409C-BE32-E72D297353CC}">
              <c16:uniqueId val="{00000000-9C23-4B6E-9B12-AAB038568188}"/>
            </c:ext>
          </c:extLst>
        </c:ser>
        <c:dLbls>
          <c:showLegendKey val="0"/>
          <c:showVal val="0"/>
          <c:showCatName val="0"/>
          <c:showSerName val="0"/>
          <c:showPercent val="0"/>
          <c:showBubbleSize val="0"/>
        </c:dLbls>
        <c:smooth val="0"/>
        <c:axId val="949640416"/>
        <c:axId val="949634176"/>
      </c:lineChart>
      <c:catAx>
        <c:axId val="94964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49634176"/>
        <c:crosses val="autoZero"/>
        <c:auto val="1"/>
        <c:lblAlgn val="ctr"/>
        <c:lblOffset val="100"/>
        <c:noMultiLvlLbl val="0"/>
      </c:catAx>
      <c:valAx>
        <c:axId val="9496341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49640416"/>
        <c:crosses val="autoZero"/>
        <c:crossBetween val="between"/>
        <c:majorUnit val="200000"/>
      </c:valAx>
      <c:spPr>
        <a:noFill/>
        <a:ln>
          <a:noFill/>
        </a:ln>
        <a:effectLst/>
      </c:spPr>
    </c:plotArea>
    <c:plotVisOnly val="1"/>
    <c:dispBlanksAs val="gap"/>
    <c:showDLblsOverMax val="0"/>
  </c:chart>
  <c:spPr>
    <a:noFill/>
    <a:ln>
      <a:solidFill>
        <a:schemeClr val="tx1"/>
      </a:solid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sz="900" dirty="0" smtClean="0"/>
              <a:t>Cap </a:t>
            </a:r>
            <a:r>
              <a:rPr lang="en-ZA" sz="900" dirty="0"/>
              <a:t>stock for </a:t>
            </a:r>
            <a:r>
              <a:rPr lang="en-ZA" sz="900" dirty="0" smtClean="0"/>
              <a:t>Fin &amp; ins, </a:t>
            </a:r>
            <a:r>
              <a:rPr lang="en-ZA" sz="900" dirty="0" err="1" smtClean="0"/>
              <a:t>profl</a:t>
            </a:r>
            <a:r>
              <a:rPr lang="en-ZA" sz="900" dirty="0" smtClean="0"/>
              <a:t> bus </a:t>
            </a:r>
            <a:r>
              <a:rPr lang="en-ZA" sz="900" dirty="0" err="1" smtClean="0"/>
              <a:t>serv</a:t>
            </a:r>
            <a:r>
              <a:rPr lang="en-ZA" sz="900" dirty="0" smtClean="0"/>
              <a:t> </a:t>
            </a:r>
            <a:r>
              <a:rPr lang="en-ZA" sz="900" dirty="0"/>
              <a:t>and </a:t>
            </a:r>
            <a:r>
              <a:rPr lang="en-ZA" sz="900" dirty="0" smtClean="0"/>
              <a:t>bus</a:t>
            </a:r>
            <a:r>
              <a:rPr lang="en-ZA" sz="900" baseline="0" dirty="0" smtClean="0"/>
              <a:t> </a:t>
            </a:r>
            <a:r>
              <a:rPr lang="en-ZA" sz="900" baseline="0" dirty="0"/>
              <a:t>activities </a:t>
            </a:r>
            <a:r>
              <a:rPr lang="en-ZA" sz="900" baseline="0" dirty="0" smtClean="0"/>
              <a:t>NEC, in </a:t>
            </a:r>
            <a:r>
              <a:rPr lang="en-ZA" sz="900" baseline="0" dirty="0" err="1"/>
              <a:t>Rmillions</a:t>
            </a:r>
            <a:r>
              <a:rPr lang="en-ZA" sz="900" baseline="0" dirty="0"/>
              <a:t> (2010=100) (Source: </a:t>
            </a:r>
            <a:r>
              <a:rPr lang="en-ZA" sz="900" baseline="0" dirty="0" err="1"/>
              <a:t>Quantec</a:t>
            </a:r>
            <a:r>
              <a:rPr lang="en-ZA" sz="900" baseline="0" dirty="0"/>
              <a:t>)</a:t>
            </a:r>
            <a:r>
              <a:rPr lang="en-ZA" sz="900" dirty="0"/>
              <a:t> </a:t>
            </a:r>
          </a:p>
        </c:rich>
      </c:tx>
      <c:layout>
        <c:manualLayout>
          <c:xMode val="edge"/>
          <c:yMode val="edge"/>
          <c:x val="8.986727424378077E-2"/>
          <c:y val="1.8098136669086579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9787786765562154"/>
          <c:y val="0.24905375303264399"/>
          <c:w val="0.75452464772961403"/>
          <c:h val="0.47659460711619078"/>
        </c:manualLayout>
      </c:layout>
      <c:barChart>
        <c:barDir val="col"/>
        <c:grouping val="stacked"/>
        <c:varyColors val="0"/>
        <c:ser>
          <c:idx val="0"/>
          <c:order val="0"/>
          <c:tx>
            <c:strRef>
              <c:f>Sheet2!$E$62</c:f>
              <c:strCache>
                <c:ptCount val="1"/>
                <c:pt idx="0">
                  <c:v>Prof bus svcs</c:v>
                </c:pt>
              </c:strCache>
            </c:strRef>
          </c:tx>
          <c:spPr>
            <a:solidFill>
              <a:schemeClr val="accent1"/>
            </a:solidFill>
            <a:ln>
              <a:noFill/>
            </a:ln>
            <a:effectLst/>
          </c:spPr>
          <c:invertIfNegative val="0"/>
          <c:cat>
            <c:strRef>
              <c:f>Sheet2!$F$61:$G$61</c:f>
              <c:strCache>
                <c:ptCount val="2"/>
                <c:pt idx="0">
                  <c:v>1994</c:v>
                </c:pt>
                <c:pt idx="1">
                  <c:v>2020</c:v>
                </c:pt>
              </c:strCache>
            </c:strRef>
          </c:cat>
          <c:val>
            <c:numRef>
              <c:f>Sheet2!$F$62:$G$62</c:f>
              <c:numCache>
                <c:formatCode>0</c:formatCode>
                <c:ptCount val="2"/>
                <c:pt idx="0">
                  <c:v>1333833.8</c:v>
                </c:pt>
                <c:pt idx="1">
                  <c:v>1894085.084</c:v>
                </c:pt>
              </c:numCache>
            </c:numRef>
          </c:val>
          <c:extLst>
            <c:ext xmlns:c16="http://schemas.microsoft.com/office/drawing/2014/chart" uri="{C3380CC4-5D6E-409C-BE32-E72D297353CC}">
              <c16:uniqueId val="{00000000-7840-4F3A-B994-6FE326A46CD3}"/>
            </c:ext>
          </c:extLst>
        </c:ser>
        <c:ser>
          <c:idx val="1"/>
          <c:order val="1"/>
          <c:tx>
            <c:strRef>
              <c:f>Sheet2!$E$63</c:f>
              <c:strCache>
                <c:ptCount val="1"/>
                <c:pt idx="0">
                  <c:v>R Estate activities</c:v>
                </c:pt>
              </c:strCache>
            </c:strRef>
          </c:tx>
          <c:spPr>
            <a:solidFill>
              <a:schemeClr val="accent6">
                <a:lumMod val="60000"/>
                <a:lumOff val="40000"/>
              </a:schemeClr>
            </a:solidFill>
            <a:ln>
              <a:noFill/>
            </a:ln>
            <a:effectLst/>
          </c:spPr>
          <c:invertIfNegative val="0"/>
          <c:cat>
            <c:strRef>
              <c:f>Sheet2!$F$61:$G$61</c:f>
              <c:strCache>
                <c:ptCount val="2"/>
                <c:pt idx="0">
                  <c:v>1994</c:v>
                </c:pt>
                <c:pt idx="1">
                  <c:v>2020</c:v>
                </c:pt>
              </c:strCache>
            </c:strRef>
          </c:cat>
          <c:val>
            <c:numRef>
              <c:f>Sheet2!$F$63:$G$63</c:f>
              <c:numCache>
                <c:formatCode>0</c:formatCode>
                <c:ptCount val="2"/>
                <c:pt idx="0">
                  <c:v>1302367.5209999999</c:v>
                </c:pt>
                <c:pt idx="1">
                  <c:v>1823065.2279999999</c:v>
                </c:pt>
              </c:numCache>
            </c:numRef>
          </c:val>
          <c:extLst>
            <c:ext xmlns:c16="http://schemas.microsoft.com/office/drawing/2014/chart" uri="{C3380CC4-5D6E-409C-BE32-E72D297353CC}">
              <c16:uniqueId val="{00000001-7840-4F3A-B994-6FE326A46CD3}"/>
            </c:ext>
          </c:extLst>
        </c:ser>
        <c:ser>
          <c:idx val="2"/>
          <c:order val="2"/>
          <c:tx>
            <c:strRef>
              <c:f>Sheet2!$E$64</c:f>
              <c:strCache>
                <c:ptCount val="1"/>
                <c:pt idx="0">
                  <c:v>Fin &amp; Ins</c:v>
                </c:pt>
              </c:strCache>
            </c:strRef>
          </c:tx>
          <c:spPr>
            <a:solidFill>
              <a:srgbClr val="C00000"/>
            </a:solidFill>
            <a:ln>
              <a:noFill/>
            </a:ln>
            <a:effectLst/>
          </c:spPr>
          <c:invertIfNegative val="0"/>
          <c:cat>
            <c:strRef>
              <c:f>Sheet2!$F$61:$G$61</c:f>
              <c:strCache>
                <c:ptCount val="2"/>
                <c:pt idx="0">
                  <c:v>1994</c:v>
                </c:pt>
                <c:pt idx="1">
                  <c:v>2020</c:v>
                </c:pt>
              </c:strCache>
            </c:strRef>
          </c:cat>
          <c:val>
            <c:numRef>
              <c:f>Sheet2!$F$64:$G$64</c:f>
              <c:numCache>
                <c:formatCode>0</c:formatCode>
                <c:ptCount val="2"/>
                <c:pt idx="0">
                  <c:v>282104.2378</c:v>
                </c:pt>
                <c:pt idx="1">
                  <c:v>489138.57900000003</c:v>
                </c:pt>
              </c:numCache>
            </c:numRef>
          </c:val>
          <c:extLst>
            <c:ext xmlns:c16="http://schemas.microsoft.com/office/drawing/2014/chart" uri="{C3380CC4-5D6E-409C-BE32-E72D297353CC}">
              <c16:uniqueId val="{00000002-7840-4F3A-B994-6FE326A46CD3}"/>
            </c:ext>
          </c:extLst>
        </c:ser>
        <c:ser>
          <c:idx val="3"/>
          <c:order val="3"/>
          <c:tx>
            <c:strRef>
              <c:f>Sheet2!$E$65</c:f>
              <c:strCache>
                <c:ptCount val="1"/>
                <c:pt idx="0">
                  <c:v>Bus activities n.e.c.</c:v>
                </c:pt>
              </c:strCache>
            </c:strRef>
          </c:tx>
          <c:spPr>
            <a:solidFill>
              <a:schemeClr val="tx1"/>
            </a:solidFill>
            <a:ln>
              <a:noFill/>
            </a:ln>
            <a:effectLst/>
          </c:spPr>
          <c:invertIfNegative val="0"/>
          <c:cat>
            <c:strRef>
              <c:f>Sheet2!$F$61:$G$61</c:f>
              <c:strCache>
                <c:ptCount val="2"/>
                <c:pt idx="0">
                  <c:v>1994</c:v>
                </c:pt>
                <c:pt idx="1">
                  <c:v>2020</c:v>
                </c:pt>
              </c:strCache>
            </c:strRef>
          </c:cat>
          <c:val>
            <c:numRef>
              <c:f>Sheet2!$F$65:$G$65</c:f>
              <c:numCache>
                <c:formatCode>0</c:formatCode>
                <c:ptCount val="2"/>
                <c:pt idx="0">
                  <c:v>62454.96228</c:v>
                </c:pt>
                <c:pt idx="1">
                  <c:v>190400.3365</c:v>
                </c:pt>
              </c:numCache>
            </c:numRef>
          </c:val>
          <c:extLst>
            <c:ext xmlns:c16="http://schemas.microsoft.com/office/drawing/2014/chart" uri="{C3380CC4-5D6E-409C-BE32-E72D297353CC}">
              <c16:uniqueId val="{00000003-7840-4F3A-B994-6FE326A46CD3}"/>
            </c:ext>
          </c:extLst>
        </c:ser>
        <c:dLbls>
          <c:showLegendKey val="0"/>
          <c:showVal val="0"/>
          <c:showCatName val="0"/>
          <c:showSerName val="0"/>
          <c:showPercent val="0"/>
          <c:showBubbleSize val="0"/>
        </c:dLbls>
        <c:gapWidth val="59"/>
        <c:overlap val="100"/>
        <c:axId val="949625856"/>
        <c:axId val="949619616"/>
      </c:barChart>
      <c:catAx>
        <c:axId val="94962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49619616"/>
        <c:crosses val="autoZero"/>
        <c:auto val="1"/>
        <c:lblAlgn val="ctr"/>
        <c:lblOffset val="100"/>
        <c:noMultiLvlLbl val="0"/>
      </c:catAx>
      <c:valAx>
        <c:axId val="949619616"/>
        <c:scaling>
          <c:orientation val="minMax"/>
          <c:max val="4500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49625856"/>
        <c:crosses val="autoZero"/>
        <c:crossBetween val="between"/>
        <c:majorUnit val="1000000"/>
      </c:valAx>
      <c:spPr>
        <a:noFill/>
        <a:ln>
          <a:noFill/>
        </a:ln>
        <a:effectLst/>
      </c:spPr>
    </c:plotArea>
    <c:legend>
      <c:legendPos val="b"/>
      <c:layout>
        <c:manualLayout>
          <c:xMode val="edge"/>
          <c:yMode val="edge"/>
          <c:x val="4.6674816332889883E-2"/>
          <c:y val="0.80737060126085658"/>
          <c:w val="0.89373407852176778"/>
          <c:h val="0.1415154019497444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solidFill>
        <a:schemeClr val="tx1"/>
      </a:solid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sz="1050" dirty="0"/>
              <a:t>Capital stock: MEC </a:t>
            </a:r>
            <a:r>
              <a:rPr lang="en-ZA" sz="1050" dirty="0" err="1"/>
              <a:t>mfg</a:t>
            </a:r>
            <a:r>
              <a:rPr lang="en-ZA" sz="1050" dirty="0"/>
              <a:t> &amp; Food, </a:t>
            </a:r>
            <a:r>
              <a:rPr lang="en-ZA" sz="1050" dirty="0" err="1"/>
              <a:t>bev</a:t>
            </a:r>
            <a:r>
              <a:rPr lang="en-ZA" sz="1050" dirty="0"/>
              <a:t> &amp; tobacco </a:t>
            </a:r>
            <a:r>
              <a:rPr lang="en-ZA" sz="1050" dirty="0" err="1"/>
              <a:t>mfg</a:t>
            </a:r>
            <a:r>
              <a:rPr lang="en-ZA" sz="1050" dirty="0"/>
              <a:t> as % of total </a:t>
            </a:r>
            <a:r>
              <a:rPr lang="en-ZA" sz="1050" dirty="0" err="1" smtClean="0"/>
              <a:t>mfg</a:t>
            </a:r>
            <a:endParaRPr lang="en-ZA" sz="1050" dirty="0" smtClean="0"/>
          </a:p>
          <a:p>
            <a:pPr>
              <a:defRPr sz="1050"/>
            </a:pPr>
            <a:r>
              <a:rPr lang="en-US" sz="1050" dirty="0" smtClean="0"/>
              <a:t>Source: </a:t>
            </a:r>
            <a:r>
              <a:rPr lang="en-US" sz="1050" dirty="0" err="1" smtClean="0"/>
              <a:t>Quantec</a:t>
            </a:r>
            <a:endParaRPr lang="en-ZA" sz="1050" dirty="0"/>
          </a:p>
        </c:rich>
      </c:tx>
      <c:layout/>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3043941591965541"/>
          <c:y val="0.21999235369864856"/>
          <c:w val="0.82074979245805135"/>
          <c:h val="0.59486090451567675"/>
        </c:manualLayout>
      </c:layout>
      <c:barChart>
        <c:barDir val="col"/>
        <c:grouping val="stacked"/>
        <c:varyColors val="0"/>
        <c:ser>
          <c:idx val="0"/>
          <c:order val="0"/>
          <c:tx>
            <c:strRef>
              <c:f>FCS!$C$118</c:f>
              <c:strCache>
                <c:ptCount val="1"/>
                <c:pt idx="0">
                  <c:v>MEC mfg</c:v>
                </c:pt>
              </c:strCache>
            </c:strRef>
          </c:tx>
          <c:spPr>
            <a:solidFill>
              <a:schemeClr val="tx1"/>
            </a:solidFill>
            <a:ln>
              <a:noFill/>
            </a:ln>
            <a:effectLst/>
          </c:spPr>
          <c:invertIfNegative val="0"/>
          <c:cat>
            <c:numRef>
              <c:f>FCS!$D$117:$E$117</c:f>
              <c:numCache>
                <c:formatCode>General</c:formatCode>
                <c:ptCount val="2"/>
                <c:pt idx="0">
                  <c:v>1994</c:v>
                </c:pt>
                <c:pt idx="1">
                  <c:v>2020</c:v>
                </c:pt>
              </c:numCache>
            </c:numRef>
          </c:cat>
          <c:val>
            <c:numRef>
              <c:f>FCS!$D$118:$E$118</c:f>
              <c:numCache>
                <c:formatCode>0%</c:formatCode>
                <c:ptCount val="2"/>
                <c:pt idx="0">
                  <c:v>0.38100321914595758</c:v>
                </c:pt>
                <c:pt idx="1">
                  <c:v>0.47213370033359775</c:v>
                </c:pt>
              </c:numCache>
            </c:numRef>
          </c:val>
          <c:extLst>
            <c:ext xmlns:c16="http://schemas.microsoft.com/office/drawing/2014/chart" uri="{C3380CC4-5D6E-409C-BE32-E72D297353CC}">
              <c16:uniqueId val="{00000000-7687-4773-8C15-C441986E90EB}"/>
            </c:ext>
          </c:extLst>
        </c:ser>
        <c:ser>
          <c:idx val="1"/>
          <c:order val="1"/>
          <c:tx>
            <c:strRef>
              <c:f>FCS!$C$119</c:f>
              <c:strCache>
                <c:ptCount val="1"/>
                <c:pt idx="0">
                  <c:v>Food, Bev &amp; Tob.</c:v>
                </c:pt>
              </c:strCache>
            </c:strRef>
          </c:tx>
          <c:spPr>
            <a:solidFill>
              <a:schemeClr val="accent6">
                <a:lumMod val="40000"/>
                <a:lumOff val="60000"/>
              </a:schemeClr>
            </a:solidFill>
            <a:ln>
              <a:noFill/>
            </a:ln>
            <a:effectLst/>
          </c:spPr>
          <c:invertIfNegative val="0"/>
          <c:cat>
            <c:numRef>
              <c:f>FCS!$D$117:$E$117</c:f>
              <c:numCache>
                <c:formatCode>General</c:formatCode>
                <c:ptCount val="2"/>
                <c:pt idx="0">
                  <c:v>1994</c:v>
                </c:pt>
                <c:pt idx="1">
                  <c:v>2020</c:v>
                </c:pt>
              </c:numCache>
            </c:numRef>
          </c:cat>
          <c:val>
            <c:numRef>
              <c:f>FCS!$D$119:$E$119</c:f>
              <c:numCache>
                <c:formatCode>0%</c:formatCode>
                <c:ptCount val="2"/>
                <c:pt idx="0">
                  <c:v>0.27019362812408537</c:v>
                </c:pt>
                <c:pt idx="1">
                  <c:v>0.27545890119754446</c:v>
                </c:pt>
              </c:numCache>
            </c:numRef>
          </c:val>
          <c:extLst>
            <c:ext xmlns:c16="http://schemas.microsoft.com/office/drawing/2014/chart" uri="{C3380CC4-5D6E-409C-BE32-E72D297353CC}">
              <c16:uniqueId val="{00000001-7687-4773-8C15-C441986E90EB}"/>
            </c:ext>
          </c:extLst>
        </c:ser>
        <c:dLbls>
          <c:showLegendKey val="0"/>
          <c:showVal val="0"/>
          <c:showCatName val="0"/>
          <c:showSerName val="0"/>
          <c:showPercent val="0"/>
          <c:showBubbleSize val="0"/>
        </c:dLbls>
        <c:gapWidth val="75"/>
        <c:overlap val="100"/>
        <c:axId val="949622528"/>
        <c:axId val="949625856"/>
      </c:barChart>
      <c:catAx>
        <c:axId val="949622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49625856"/>
        <c:crosses val="autoZero"/>
        <c:auto val="1"/>
        <c:lblAlgn val="ctr"/>
        <c:lblOffset val="100"/>
        <c:noMultiLvlLbl val="0"/>
      </c:catAx>
      <c:valAx>
        <c:axId val="9496258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49622528"/>
        <c:crosses val="autoZero"/>
        <c:crossBetween val="between"/>
      </c:valAx>
      <c:spPr>
        <a:noFill/>
        <a:ln>
          <a:noFill/>
        </a:ln>
        <a:effectLst/>
      </c:spPr>
    </c:plotArea>
    <c:legend>
      <c:legendPos val="b"/>
      <c:layout>
        <c:manualLayout>
          <c:xMode val="edge"/>
          <c:yMode val="edge"/>
          <c:x val="0.11389266237886399"/>
          <c:y val="0.90285973486767901"/>
          <c:w val="0.82990015625043678"/>
          <c:h val="8.560724527918081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solidFill>
        <a:schemeClr val="tx1"/>
      </a:solid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rgbClr val="C00000"/>
                </a:solidFill>
                <a:latin typeface="Arial" panose="020B0604020202020204" pitchFamily="34" charset="0"/>
                <a:ea typeface="+mn-ea"/>
                <a:cs typeface="Arial" panose="020B0604020202020204" pitchFamily="34" charset="0"/>
              </a:defRPr>
            </a:pPr>
            <a:r>
              <a:rPr lang="en-US" sz="2400" b="1" dirty="0">
                <a:solidFill>
                  <a:srgbClr val="C00000"/>
                </a:solidFill>
              </a:rPr>
              <a:t>Comparing Capital stock per </a:t>
            </a:r>
            <a:r>
              <a:rPr lang="en-US" sz="2400" b="1" dirty="0" smtClean="0">
                <a:solidFill>
                  <a:srgbClr val="C00000"/>
                </a:solidFill>
              </a:rPr>
              <a:t>capita </a:t>
            </a:r>
            <a:r>
              <a:rPr lang="en-US" sz="2400" b="1" dirty="0">
                <a:solidFill>
                  <a:srgbClr val="C00000"/>
                </a:solidFill>
              </a:rPr>
              <a:t>(2015=100) for 1994 and </a:t>
            </a:r>
            <a:r>
              <a:rPr lang="en-US" sz="2400" b="1" dirty="0" smtClean="0">
                <a:solidFill>
                  <a:srgbClr val="C00000"/>
                </a:solidFill>
              </a:rPr>
              <a:t>2020, Source</a:t>
            </a:r>
            <a:r>
              <a:rPr lang="en-US" sz="2400" b="1" dirty="0" smtClean="0">
                <a:solidFill>
                  <a:srgbClr val="C00000"/>
                </a:solidFill>
              </a:rPr>
              <a:t>: SARB</a:t>
            </a:r>
            <a:endParaRPr lang="en-US" sz="2400" b="1" dirty="0">
              <a:solidFill>
                <a:srgbClr val="C00000"/>
              </a:solidFill>
            </a:endParaRPr>
          </a:p>
        </c:rich>
      </c:tx>
      <c:layout>
        <c:manualLayout>
          <c:xMode val="edge"/>
          <c:yMode val="edge"/>
          <c:x val="0.13178365844143311"/>
          <c:y val="1.6087128903503826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rgbClr val="C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7.5562400203562141E-2"/>
          <c:y val="0.17497295136565974"/>
          <c:w val="0.91488169694851151"/>
          <c:h val="0.72437174694819562"/>
        </c:manualLayout>
      </c:layout>
      <c:barChart>
        <c:barDir val="col"/>
        <c:grouping val="clustered"/>
        <c:varyColors val="0"/>
        <c:ser>
          <c:idx val="0"/>
          <c:order val="0"/>
          <c:tx>
            <c:strRef>
              <c:f>Sheet1!$B$55</c:f>
              <c:strCache>
                <c:ptCount val="1"/>
                <c:pt idx="0">
                  <c:v>1994</c:v>
                </c:pt>
              </c:strCache>
            </c:strRef>
          </c:tx>
          <c:spPr>
            <a:solidFill>
              <a:schemeClr val="accent6">
                <a:lumMod val="75000"/>
              </a:schemeClr>
            </a:solidFill>
            <a:ln>
              <a:noFill/>
            </a:ln>
            <a:effectLst/>
          </c:spPr>
          <c:invertIfNegative val="0"/>
          <c:cat>
            <c:strRef>
              <c:f>Sheet1!$A$56:$A$64</c:f>
              <c:strCache>
                <c:ptCount val="9"/>
                <c:pt idx="0">
                  <c:v>FIIREBS</c:v>
                </c:pt>
                <c:pt idx="1">
                  <c:v>Com, soc &amp; pers serv</c:v>
                </c:pt>
                <c:pt idx="2">
                  <c:v>Electr, gas &amp; water</c:v>
                </c:pt>
                <c:pt idx="3">
                  <c:v>Trans, stor &amp; comm</c:v>
                </c:pt>
                <c:pt idx="4">
                  <c:v>Manuf</c:v>
                </c:pt>
                <c:pt idx="5">
                  <c:v>Min &amp; quarrying</c:v>
                </c:pt>
                <c:pt idx="6">
                  <c:v>W&amp;R trade, cat &amp; acc</c:v>
                </c:pt>
                <c:pt idx="7">
                  <c:v>Agr, forestry &amp; fishing</c:v>
                </c:pt>
                <c:pt idx="8">
                  <c:v>Construction (contractors)</c:v>
                </c:pt>
              </c:strCache>
            </c:strRef>
          </c:cat>
          <c:val>
            <c:numRef>
              <c:f>Sheet1!$B$56:$B$64</c:f>
              <c:numCache>
                <c:formatCode>0</c:formatCode>
                <c:ptCount val="9"/>
                <c:pt idx="0">
                  <c:v>30588.456121294166</c:v>
                </c:pt>
                <c:pt idx="1">
                  <c:v>32761.635971309679</c:v>
                </c:pt>
                <c:pt idx="2">
                  <c:v>7895.7577743510446</c:v>
                </c:pt>
                <c:pt idx="3">
                  <c:v>14332.909123669842</c:v>
                </c:pt>
                <c:pt idx="4">
                  <c:v>14933.21884118062</c:v>
                </c:pt>
                <c:pt idx="5">
                  <c:v>9476.4920109946579</c:v>
                </c:pt>
                <c:pt idx="6">
                  <c:v>5642.0139985491096</c:v>
                </c:pt>
                <c:pt idx="7">
                  <c:v>6724.3760431185628</c:v>
                </c:pt>
                <c:pt idx="8">
                  <c:v>575.60804871090204</c:v>
                </c:pt>
              </c:numCache>
            </c:numRef>
          </c:val>
          <c:extLst>
            <c:ext xmlns:c16="http://schemas.microsoft.com/office/drawing/2014/chart" uri="{C3380CC4-5D6E-409C-BE32-E72D297353CC}">
              <c16:uniqueId val="{00000000-72D8-4CB5-AD01-6DD5E054E4CB}"/>
            </c:ext>
          </c:extLst>
        </c:ser>
        <c:ser>
          <c:idx val="1"/>
          <c:order val="1"/>
          <c:tx>
            <c:strRef>
              <c:f>Sheet1!$C$55</c:f>
              <c:strCache>
                <c:ptCount val="1"/>
                <c:pt idx="0">
                  <c:v>2020</c:v>
                </c:pt>
              </c:strCache>
            </c:strRef>
          </c:tx>
          <c:spPr>
            <a:solidFill>
              <a:srgbClr val="FF0000"/>
            </a:solidFill>
            <a:ln>
              <a:noFill/>
            </a:ln>
            <a:effectLst/>
          </c:spPr>
          <c:invertIfNegative val="0"/>
          <c:cat>
            <c:strRef>
              <c:f>Sheet1!$A$56:$A$64</c:f>
              <c:strCache>
                <c:ptCount val="9"/>
                <c:pt idx="0">
                  <c:v>FIIREBS</c:v>
                </c:pt>
                <c:pt idx="1">
                  <c:v>Com, soc &amp; pers serv</c:v>
                </c:pt>
                <c:pt idx="2">
                  <c:v>Electr, gas &amp; water</c:v>
                </c:pt>
                <c:pt idx="3">
                  <c:v>Trans, stor &amp; comm</c:v>
                </c:pt>
                <c:pt idx="4">
                  <c:v>Manuf</c:v>
                </c:pt>
                <c:pt idx="5">
                  <c:v>Min &amp; quarrying</c:v>
                </c:pt>
                <c:pt idx="6">
                  <c:v>W&amp;R trade, cat &amp; acc</c:v>
                </c:pt>
                <c:pt idx="7">
                  <c:v>Agr, forestry &amp; fishing</c:v>
                </c:pt>
                <c:pt idx="8">
                  <c:v>Construction (contractors)</c:v>
                </c:pt>
              </c:strCache>
            </c:strRef>
          </c:cat>
          <c:val>
            <c:numRef>
              <c:f>Sheet1!$C$56:$C$64</c:f>
              <c:numCache>
                <c:formatCode>0</c:formatCode>
                <c:ptCount val="9"/>
                <c:pt idx="0">
                  <c:v>40940.14687624084</c:v>
                </c:pt>
                <c:pt idx="1">
                  <c:v>38028.796632885671</c:v>
                </c:pt>
                <c:pt idx="2">
                  <c:v>16194.19047749735</c:v>
                </c:pt>
                <c:pt idx="3">
                  <c:v>14252.142602314592</c:v>
                </c:pt>
                <c:pt idx="4">
                  <c:v>12130.178126000977</c:v>
                </c:pt>
                <c:pt idx="5">
                  <c:v>8881.2995017341418</c:v>
                </c:pt>
                <c:pt idx="6">
                  <c:v>6127.0403683842796</c:v>
                </c:pt>
                <c:pt idx="7">
                  <c:v>4860.9058407845241</c:v>
                </c:pt>
                <c:pt idx="8">
                  <c:v>1211.716138161371</c:v>
                </c:pt>
              </c:numCache>
            </c:numRef>
          </c:val>
          <c:extLst>
            <c:ext xmlns:c16="http://schemas.microsoft.com/office/drawing/2014/chart" uri="{C3380CC4-5D6E-409C-BE32-E72D297353CC}">
              <c16:uniqueId val="{00000001-72D8-4CB5-AD01-6DD5E054E4CB}"/>
            </c:ext>
          </c:extLst>
        </c:ser>
        <c:dLbls>
          <c:showLegendKey val="0"/>
          <c:showVal val="0"/>
          <c:showCatName val="0"/>
          <c:showSerName val="0"/>
          <c:showPercent val="0"/>
          <c:showBubbleSize val="0"/>
        </c:dLbls>
        <c:gapWidth val="100"/>
        <c:overlap val="-27"/>
        <c:axId val="945295280"/>
        <c:axId val="945283216"/>
      </c:barChart>
      <c:catAx>
        <c:axId val="94529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45283216"/>
        <c:crosses val="autoZero"/>
        <c:auto val="1"/>
        <c:lblAlgn val="ctr"/>
        <c:lblOffset val="100"/>
        <c:noMultiLvlLbl val="0"/>
      </c:catAx>
      <c:valAx>
        <c:axId val="945283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45295280"/>
        <c:crosses val="autoZero"/>
        <c:crossBetween val="between"/>
      </c:valAx>
      <c:spPr>
        <a:noFill/>
        <a:ln>
          <a:noFill/>
        </a:ln>
        <a:effectLst/>
      </c:spPr>
    </c:plotArea>
    <c:legend>
      <c:legendPos val="b"/>
      <c:layout>
        <c:manualLayout>
          <c:xMode val="edge"/>
          <c:yMode val="edge"/>
          <c:x val="0.43760673522615567"/>
          <c:y val="0.23331838020526743"/>
          <c:w val="0.15085252774371208"/>
          <c:h val="3.525334444873407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a:t>Employment by sector: comparing 1995 and 2019</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7.4920632377717788E-2"/>
          <c:y val="0.11980367984304992"/>
          <c:w val="0.91837750952544972"/>
          <c:h val="0.71980771185167514"/>
        </c:manualLayout>
      </c:layout>
      <c:barChart>
        <c:barDir val="col"/>
        <c:grouping val="clustered"/>
        <c:varyColors val="0"/>
        <c:ser>
          <c:idx val="0"/>
          <c:order val="0"/>
          <c:tx>
            <c:strRef>
              <c:f>'Emplt 2'!$B$269</c:f>
              <c:strCache>
                <c:ptCount val="1"/>
                <c:pt idx="0">
                  <c:v>1995</c:v>
                </c:pt>
              </c:strCache>
            </c:strRef>
          </c:tx>
          <c:spPr>
            <a:solidFill>
              <a:schemeClr val="accent6">
                <a:lumMod val="75000"/>
              </a:schemeClr>
            </a:solidFill>
            <a:ln>
              <a:noFill/>
            </a:ln>
            <a:effectLst/>
          </c:spPr>
          <c:invertIfNegative val="0"/>
          <c:cat>
            <c:strRef>
              <c:f>'Emplt 2'!$A$270:$A$276</c:f>
              <c:strCache>
                <c:ptCount val="7"/>
                <c:pt idx="0">
                  <c:v>Gen gvt &amp; Com, soc &amp; per svcs</c:v>
                </c:pt>
                <c:pt idx="1">
                  <c:v>Services excl., Com, Gvt, and FIIREBS</c:v>
                </c:pt>
                <c:pt idx="2">
                  <c:v>FIIREBS</c:v>
                </c:pt>
                <c:pt idx="3">
                  <c:v>Mfg</c:v>
                </c:pt>
                <c:pt idx="4">
                  <c:v>AFF</c:v>
                </c:pt>
                <c:pt idx="5">
                  <c:v>EG&amp;W and constrn</c:v>
                </c:pt>
                <c:pt idx="6">
                  <c:v>M&amp;Q</c:v>
                </c:pt>
              </c:strCache>
            </c:strRef>
          </c:cat>
          <c:val>
            <c:numRef>
              <c:f>'Emplt 2'!$B$270:$B$276</c:f>
              <c:numCache>
                <c:formatCode>0</c:formatCode>
                <c:ptCount val="7"/>
                <c:pt idx="0">
                  <c:v>3252181.753</c:v>
                </c:pt>
                <c:pt idx="1">
                  <c:v>2276874.1132</c:v>
                </c:pt>
                <c:pt idx="2">
                  <c:v>1381785.5338999999</c:v>
                </c:pt>
                <c:pt idx="3">
                  <c:v>1730463.4979999999</c:v>
                </c:pt>
                <c:pt idx="4">
                  <c:v>1445593.05635</c:v>
                </c:pt>
                <c:pt idx="5">
                  <c:v>600394.84646000003</c:v>
                </c:pt>
                <c:pt idx="6">
                  <c:v>630379.88335000002</c:v>
                </c:pt>
              </c:numCache>
            </c:numRef>
          </c:val>
          <c:extLst>
            <c:ext xmlns:c16="http://schemas.microsoft.com/office/drawing/2014/chart" uri="{C3380CC4-5D6E-409C-BE32-E72D297353CC}">
              <c16:uniqueId val="{00000000-3091-436F-8690-1CAA10FF508F}"/>
            </c:ext>
          </c:extLst>
        </c:ser>
        <c:ser>
          <c:idx val="1"/>
          <c:order val="1"/>
          <c:tx>
            <c:strRef>
              <c:f>'Emplt 2'!$D$269</c:f>
              <c:strCache>
                <c:ptCount val="1"/>
                <c:pt idx="0">
                  <c:v>2019</c:v>
                </c:pt>
              </c:strCache>
            </c:strRef>
          </c:tx>
          <c:spPr>
            <a:solidFill>
              <a:srgbClr val="FF0000"/>
            </a:solidFill>
            <a:ln>
              <a:noFill/>
            </a:ln>
            <a:effectLst/>
          </c:spPr>
          <c:invertIfNegative val="0"/>
          <c:cat>
            <c:strRef>
              <c:f>'Emplt 2'!$A$270:$A$276</c:f>
              <c:strCache>
                <c:ptCount val="7"/>
                <c:pt idx="0">
                  <c:v>Gen gvt &amp; Com, soc &amp; per svcs</c:v>
                </c:pt>
                <c:pt idx="1">
                  <c:v>Services excl., Com, Gvt, and FIIREBS</c:v>
                </c:pt>
                <c:pt idx="2">
                  <c:v>FIIREBS</c:v>
                </c:pt>
                <c:pt idx="3">
                  <c:v>Mfg</c:v>
                </c:pt>
                <c:pt idx="4">
                  <c:v>AFF</c:v>
                </c:pt>
                <c:pt idx="5">
                  <c:v>EG&amp;W and constrn</c:v>
                </c:pt>
                <c:pt idx="6">
                  <c:v>M&amp;Q</c:v>
                </c:pt>
              </c:strCache>
            </c:strRef>
          </c:cat>
          <c:val>
            <c:numRef>
              <c:f>'Emplt 2'!$D$270:$D$276</c:f>
              <c:numCache>
                <c:formatCode>0</c:formatCode>
                <c:ptCount val="7"/>
                <c:pt idx="0">
                  <c:v>4715719.9010000005</c:v>
                </c:pt>
                <c:pt idx="1">
                  <c:v>4514744.8208999997</c:v>
                </c:pt>
                <c:pt idx="2">
                  <c:v>2847379.4276999999</c:v>
                </c:pt>
                <c:pt idx="3">
                  <c:v>1508084.0870000001</c:v>
                </c:pt>
                <c:pt idx="4">
                  <c:v>1150059.0049099999</c:v>
                </c:pt>
                <c:pt idx="5">
                  <c:v>1004250.2948499999</c:v>
                </c:pt>
                <c:pt idx="6">
                  <c:v>510946.39434</c:v>
                </c:pt>
              </c:numCache>
            </c:numRef>
          </c:val>
          <c:extLst>
            <c:ext xmlns:c16="http://schemas.microsoft.com/office/drawing/2014/chart" uri="{C3380CC4-5D6E-409C-BE32-E72D297353CC}">
              <c16:uniqueId val="{00000001-3091-436F-8690-1CAA10FF508F}"/>
            </c:ext>
          </c:extLst>
        </c:ser>
        <c:dLbls>
          <c:showLegendKey val="0"/>
          <c:showVal val="0"/>
          <c:showCatName val="0"/>
          <c:showSerName val="0"/>
          <c:showPercent val="0"/>
          <c:showBubbleSize val="0"/>
        </c:dLbls>
        <c:gapWidth val="100"/>
        <c:overlap val="-10"/>
        <c:axId val="949640416"/>
        <c:axId val="949619200"/>
      </c:barChart>
      <c:catAx>
        <c:axId val="94964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49619200"/>
        <c:crosses val="autoZero"/>
        <c:auto val="1"/>
        <c:lblAlgn val="ctr"/>
        <c:lblOffset val="100"/>
        <c:noMultiLvlLbl val="0"/>
      </c:catAx>
      <c:valAx>
        <c:axId val="949619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49640416"/>
        <c:crosses val="autoZero"/>
        <c:crossBetween val="between"/>
      </c:valAx>
      <c:spPr>
        <a:noFill/>
        <a:ln>
          <a:noFill/>
        </a:ln>
        <a:effectLst/>
      </c:spPr>
    </c:plotArea>
    <c:legend>
      <c:legendPos val="b"/>
      <c:layout>
        <c:manualLayout>
          <c:xMode val="edge"/>
          <c:yMode val="edge"/>
          <c:x val="0.43800403001506805"/>
          <c:y val="0.21454290278109175"/>
          <c:w val="0.25539230345443847"/>
          <c:h val="5.593970103484539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solidFill>
        <a:schemeClr val="tx1"/>
      </a:solid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a:t>Employment in FIIREBS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7508660474044518"/>
          <c:y val="0.13977814816943501"/>
          <c:w val="0.62044746612799906"/>
          <c:h val="0.73735160385973642"/>
        </c:manualLayout>
      </c:layout>
      <c:barChart>
        <c:barDir val="col"/>
        <c:grouping val="stacked"/>
        <c:varyColors val="0"/>
        <c:ser>
          <c:idx val="0"/>
          <c:order val="0"/>
          <c:tx>
            <c:strRef>
              <c:f>'Emplt 2'!$A$284</c:f>
              <c:strCache>
                <c:ptCount val="1"/>
                <c:pt idx="0">
                  <c:v>Bus serv activity n.e.c.</c:v>
                </c:pt>
              </c:strCache>
            </c:strRef>
          </c:tx>
          <c:spPr>
            <a:solidFill>
              <a:schemeClr val="accent6">
                <a:shade val="65000"/>
              </a:schemeClr>
            </a:solidFill>
            <a:ln>
              <a:noFill/>
            </a:ln>
            <a:effectLst/>
          </c:spPr>
          <c:invertIfNegative val="0"/>
          <c:cat>
            <c:strRef>
              <c:f>'Emplt 2'!$B$283:$C$283</c:f>
              <c:strCache>
                <c:ptCount val="2"/>
                <c:pt idx="0">
                  <c:v>1995</c:v>
                </c:pt>
                <c:pt idx="1">
                  <c:v>2019</c:v>
                </c:pt>
              </c:strCache>
            </c:strRef>
          </c:cat>
          <c:val>
            <c:numRef>
              <c:f>'Emplt 2'!$B$284:$C$284</c:f>
              <c:numCache>
                <c:formatCode>0</c:formatCode>
                <c:ptCount val="2"/>
                <c:pt idx="0">
                  <c:v>610301.14989999996</c:v>
                </c:pt>
                <c:pt idx="1">
                  <c:v>1412901.365</c:v>
                </c:pt>
              </c:numCache>
            </c:numRef>
          </c:val>
          <c:extLst>
            <c:ext xmlns:c16="http://schemas.microsoft.com/office/drawing/2014/chart" uri="{C3380CC4-5D6E-409C-BE32-E72D297353CC}">
              <c16:uniqueId val="{00000000-07D3-4297-8F98-43807A6FC91B}"/>
            </c:ext>
          </c:extLst>
        </c:ser>
        <c:ser>
          <c:idx val="1"/>
          <c:order val="1"/>
          <c:tx>
            <c:strRef>
              <c:f>'Emplt 2'!$A$285</c:f>
              <c:strCache>
                <c:ptCount val="1"/>
                <c:pt idx="0">
                  <c:v>Profl bus svcs</c:v>
                </c:pt>
              </c:strCache>
            </c:strRef>
          </c:tx>
          <c:spPr>
            <a:solidFill>
              <a:schemeClr val="accent6"/>
            </a:solidFill>
            <a:ln>
              <a:noFill/>
            </a:ln>
            <a:effectLst/>
          </c:spPr>
          <c:invertIfNegative val="0"/>
          <c:cat>
            <c:strRef>
              <c:f>'Emplt 2'!$B$283:$C$283</c:f>
              <c:strCache>
                <c:ptCount val="2"/>
                <c:pt idx="0">
                  <c:v>1995</c:v>
                </c:pt>
                <c:pt idx="1">
                  <c:v>2019</c:v>
                </c:pt>
              </c:strCache>
            </c:strRef>
          </c:cat>
          <c:val>
            <c:numRef>
              <c:f>'Emplt 2'!$B$285:$C$285</c:f>
              <c:numCache>
                <c:formatCode>0</c:formatCode>
                <c:ptCount val="2"/>
                <c:pt idx="0">
                  <c:v>452861.27539999998</c:v>
                </c:pt>
                <c:pt idx="1">
                  <c:v>1021641.258</c:v>
                </c:pt>
              </c:numCache>
            </c:numRef>
          </c:val>
          <c:extLst>
            <c:ext xmlns:c16="http://schemas.microsoft.com/office/drawing/2014/chart" uri="{C3380CC4-5D6E-409C-BE32-E72D297353CC}">
              <c16:uniqueId val="{00000001-07D3-4297-8F98-43807A6FC91B}"/>
            </c:ext>
          </c:extLst>
        </c:ser>
        <c:ser>
          <c:idx val="2"/>
          <c:order val="2"/>
          <c:tx>
            <c:strRef>
              <c:f>'Emplt 2'!$A$286</c:f>
              <c:strCache>
                <c:ptCount val="1"/>
                <c:pt idx="0">
                  <c:v>Fin &amp; Ins</c:v>
                </c:pt>
              </c:strCache>
            </c:strRef>
          </c:tx>
          <c:spPr>
            <a:solidFill>
              <a:schemeClr val="accent6">
                <a:tint val="65000"/>
              </a:schemeClr>
            </a:solidFill>
            <a:ln>
              <a:noFill/>
            </a:ln>
            <a:effectLst/>
          </c:spPr>
          <c:invertIfNegative val="0"/>
          <c:cat>
            <c:strRef>
              <c:f>'Emplt 2'!$B$283:$C$283</c:f>
              <c:strCache>
                <c:ptCount val="2"/>
                <c:pt idx="0">
                  <c:v>1995</c:v>
                </c:pt>
                <c:pt idx="1">
                  <c:v>2019</c:v>
                </c:pt>
              </c:strCache>
            </c:strRef>
          </c:cat>
          <c:val>
            <c:numRef>
              <c:f>'Emplt 2'!$B$286:$C$286</c:f>
              <c:numCache>
                <c:formatCode>0</c:formatCode>
                <c:ptCount val="2"/>
                <c:pt idx="0">
                  <c:v>318623.10859999998</c:v>
                </c:pt>
                <c:pt idx="1">
                  <c:v>412836.80469999998</c:v>
                </c:pt>
              </c:numCache>
            </c:numRef>
          </c:val>
          <c:extLst>
            <c:ext xmlns:c16="http://schemas.microsoft.com/office/drawing/2014/chart" uri="{C3380CC4-5D6E-409C-BE32-E72D297353CC}">
              <c16:uniqueId val="{00000002-07D3-4297-8F98-43807A6FC91B}"/>
            </c:ext>
          </c:extLst>
        </c:ser>
        <c:dLbls>
          <c:showLegendKey val="0"/>
          <c:showVal val="0"/>
          <c:showCatName val="0"/>
          <c:showSerName val="0"/>
          <c:showPercent val="0"/>
          <c:showBubbleSize val="0"/>
        </c:dLbls>
        <c:gapWidth val="75"/>
        <c:overlap val="100"/>
        <c:axId val="913894736"/>
        <c:axId val="913903056"/>
      </c:barChart>
      <c:catAx>
        <c:axId val="913894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13903056"/>
        <c:crosses val="autoZero"/>
        <c:auto val="1"/>
        <c:lblAlgn val="ctr"/>
        <c:lblOffset val="100"/>
        <c:noMultiLvlLbl val="0"/>
      </c:catAx>
      <c:valAx>
        <c:axId val="9139030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13894736"/>
        <c:crosses val="autoZero"/>
        <c:crossBetween val="between"/>
      </c:valAx>
      <c:spPr>
        <a:noFill/>
        <a:ln>
          <a:noFill/>
        </a:ln>
        <a:effectLst/>
      </c:spPr>
    </c:plotArea>
    <c:legend>
      <c:legendPos val="b"/>
      <c:layout>
        <c:manualLayout>
          <c:xMode val="edge"/>
          <c:yMode val="edge"/>
          <c:x val="0.772809786793486"/>
          <c:y val="0.28553564700397854"/>
          <c:w val="0.22449837152762117"/>
          <c:h val="0.5471894138232721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solidFill>
        <a:schemeClr val="tx1"/>
      </a:solid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0.89899</cdr:x>
      <cdr:y>0.97027</cdr:y>
    </cdr:from>
    <cdr:to>
      <cdr:x>1</cdr:x>
      <cdr:y>1</cdr:y>
    </cdr:to>
    <cdr:sp macro="" textlink="">
      <cdr:nvSpPr>
        <cdr:cNvPr id="2" name="TextBox 1"/>
        <cdr:cNvSpPr txBox="1"/>
      </cdr:nvSpPr>
      <cdr:spPr>
        <a:xfrm xmlns:a="http://schemas.openxmlformats.org/drawingml/2006/main">
          <a:off x="10061011" y="5294359"/>
          <a:ext cx="1130450" cy="1622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Source: SARB</a:t>
          </a:r>
          <a:endParaRPr lang="en-ZA"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0.40139</cdr:x>
      <cdr:y>0.15558</cdr:y>
    </cdr:from>
    <cdr:to>
      <cdr:x>0.57142</cdr:x>
      <cdr:y>0.79684</cdr:y>
    </cdr:to>
    <cdr:sp macro="" textlink="">
      <cdr:nvSpPr>
        <cdr:cNvPr id="2" name="Rectangle 1"/>
        <cdr:cNvSpPr/>
      </cdr:nvSpPr>
      <cdr:spPr>
        <a:xfrm xmlns:a="http://schemas.openxmlformats.org/drawingml/2006/main">
          <a:off x="4220817" y="894522"/>
          <a:ext cx="1788053" cy="3686975"/>
        </a:xfrm>
        <a:prstGeom xmlns:a="http://schemas.openxmlformats.org/drawingml/2006/main" prst="rect">
          <a:avLst/>
        </a:prstGeom>
        <a:solidFill xmlns:a="http://schemas.openxmlformats.org/drawingml/2006/main">
          <a:schemeClr val="bg2">
            <a:alpha val="55000"/>
          </a:schemeClr>
        </a:solidFill>
        <a:ln xmlns:a="http://schemas.openxmlformats.org/drawingml/2006/main" w="12700">
          <a:solidFill>
            <a:schemeClr val="bg2"/>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0.40989</cdr:x>
      <cdr:y>0.16077</cdr:y>
    </cdr:from>
    <cdr:to>
      <cdr:x>0.56774</cdr:x>
      <cdr:y>0.25757</cdr:y>
    </cdr:to>
    <cdr:sp macro="" textlink="">
      <cdr:nvSpPr>
        <cdr:cNvPr id="3" name="TextBox 2"/>
        <cdr:cNvSpPr txBox="1"/>
      </cdr:nvSpPr>
      <cdr:spPr>
        <a:xfrm xmlns:a="http://schemas.openxmlformats.org/drawingml/2006/main">
          <a:off x="4310269" y="924339"/>
          <a:ext cx="1659835" cy="5565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Pre-global financial crisis period</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802C8E-3AC1-44B3-A3E7-7F20EBB43B06}"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F00231-AF51-49D5-B381-2157E2BC1EF6}" type="slidenum">
              <a:rPr lang="en-US" smtClean="0"/>
              <a:t>‹#›</a:t>
            </a:fld>
            <a:endParaRPr lang="en-US"/>
          </a:p>
        </p:txBody>
      </p:sp>
    </p:spTree>
    <p:extLst>
      <p:ext uri="{BB962C8B-B14F-4D97-AF65-F5344CB8AC3E}">
        <p14:creationId xmlns:p14="http://schemas.microsoft.com/office/powerpoint/2010/main" val="3704675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F00231-AF51-49D5-B381-2157E2BC1EF6}" type="slidenum">
              <a:rPr lang="en-US" smtClean="0"/>
              <a:t>17</a:t>
            </a:fld>
            <a:endParaRPr lang="en-US"/>
          </a:p>
        </p:txBody>
      </p:sp>
    </p:spTree>
    <p:extLst>
      <p:ext uri="{BB962C8B-B14F-4D97-AF65-F5344CB8AC3E}">
        <p14:creationId xmlns:p14="http://schemas.microsoft.com/office/powerpoint/2010/main" val="3691411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38AC8-2CF0-E040-86F8-2DED979E54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1AC40C-7F03-3740-9E88-956663D93B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8D537F-ED25-8746-8566-269973D614AB}"/>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11/8/2023</a:t>
            </a:fld>
            <a:endParaRPr lang="en-US"/>
          </a:p>
        </p:txBody>
      </p:sp>
      <p:sp>
        <p:nvSpPr>
          <p:cNvPr id="5" name="Footer Placeholder 4">
            <a:extLst>
              <a:ext uri="{FF2B5EF4-FFF2-40B4-BE49-F238E27FC236}">
                <a16:creationId xmlns:a16="http://schemas.microsoft.com/office/drawing/2014/main" id="{67DE247A-C31C-7543-9382-3CA35649FC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BAA916-98C5-3348-90D9-83698A98E026}"/>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2118860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71E96-4D2E-2A45-92EF-3AAD6FC2CD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63A2B4-1BB4-1641-8692-E2CABCC84B4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76B0DF-4D62-CD42-9024-E9D8951F33B9}"/>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11/8/2023</a:t>
            </a:fld>
            <a:endParaRPr lang="en-US"/>
          </a:p>
        </p:txBody>
      </p:sp>
      <p:sp>
        <p:nvSpPr>
          <p:cNvPr id="5" name="Footer Placeholder 4">
            <a:extLst>
              <a:ext uri="{FF2B5EF4-FFF2-40B4-BE49-F238E27FC236}">
                <a16:creationId xmlns:a16="http://schemas.microsoft.com/office/drawing/2014/main" id="{FDF8D7F1-F15C-DD42-A2CE-DFFAAA99EF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F2B8228-D739-C24C-8733-22EF3161044F}"/>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3541204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3CC5A3-567B-6748-BECC-1055DDD014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C94394-086F-2F4D-9147-DCB9E0A0EF5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47B745-50C0-7F4F-81E0-598647BC5AEE}"/>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11/8/2023</a:t>
            </a:fld>
            <a:endParaRPr lang="en-US"/>
          </a:p>
        </p:txBody>
      </p:sp>
      <p:sp>
        <p:nvSpPr>
          <p:cNvPr id="5" name="Footer Placeholder 4">
            <a:extLst>
              <a:ext uri="{FF2B5EF4-FFF2-40B4-BE49-F238E27FC236}">
                <a16:creationId xmlns:a16="http://schemas.microsoft.com/office/drawing/2014/main" id="{D826BEEE-C864-0A42-A9E4-8ADCD974F4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95E82B-7C14-464C-BF89-D9B42998354C}"/>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70084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020C4-4D7C-E246-9A49-1D9F5E4B75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32509E-2223-7941-9F03-4CB3FC4856D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784C8-ECFF-374A-9B29-4CF571546D50}"/>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11/8/2023</a:t>
            </a:fld>
            <a:endParaRPr lang="en-US"/>
          </a:p>
        </p:txBody>
      </p:sp>
      <p:sp>
        <p:nvSpPr>
          <p:cNvPr id="5" name="Footer Placeholder 4">
            <a:extLst>
              <a:ext uri="{FF2B5EF4-FFF2-40B4-BE49-F238E27FC236}">
                <a16:creationId xmlns:a16="http://schemas.microsoft.com/office/drawing/2014/main" id="{CCDF8CC7-922A-8D46-B153-ED4DA2A96E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834AEFB-1D07-E241-8228-7BEEF61B6E46}"/>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1956153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EF2CD-05A9-104B-A54D-DC0A9486E9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7F7C1D-C474-AC47-832D-E9A2BB8D16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B71925B-43F9-784D-92EA-BD115F6E519E}"/>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11/8/2023</a:t>
            </a:fld>
            <a:endParaRPr lang="en-US"/>
          </a:p>
        </p:txBody>
      </p:sp>
      <p:sp>
        <p:nvSpPr>
          <p:cNvPr id="5" name="Footer Placeholder 4">
            <a:extLst>
              <a:ext uri="{FF2B5EF4-FFF2-40B4-BE49-F238E27FC236}">
                <a16:creationId xmlns:a16="http://schemas.microsoft.com/office/drawing/2014/main" id="{8168A947-545D-F442-820A-4CB7AC3401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4728E19-3A00-2F4A-AE84-84B079A905C4}"/>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1817001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CBB48-15DE-3349-B9A5-1501F49583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81F2C0-CA5B-9043-B2E8-6A4F427B00E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215CC6-3DD3-9A42-AE5D-22BD0363AB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F2C158-3B61-9047-BBF3-72E3B98D5D55}"/>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11/8/2023</a:t>
            </a:fld>
            <a:endParaRPr lang="en-US"/>
          </a:p>
        </p:txBody>
      </p:sp>
      <p:sp>
        <p:nvSpPr>
          <p:cNvPr id="6" name="Footer Placeholder 5">
            <a:extLst>
              <a:ext uri="{FF2B5EF4-FFF2-40B4-BE49-F238E27FC236}">
                <a16:creationId xmlns:a16="http://schemas.microsoft.com/office/drawing/2014/main" id="{C42D0D54-5461-AD4B-86A7-E194EEAC8A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7BDF87-F294-ED4D-B1E0-8C5B6E998079}"/>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3527315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AA49F-BE77-9B43-A16D-0EBA0CCB17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854329-A49C-354E-966B-E7CF4B4633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4E7CB90-D3DE-AE40-9706-C9303438AC6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CBB92B-F1E9-CC4A-AC79-0541C6FEAA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3786507-8D9C-B641-A602-ECC7ADED32F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68A6EA-2136-074A-9168-BD1160EC74E6}"/>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11/8/2023</a:t>
            </a:fld>
            <a:endParaRPr lang="en-US"/>
          </a:p>
        </p:txBody>
      </p:sp>
      <p:sp>
        <p:nvSpPr>
          <p:cNvPr id="8" name="Footer Placeholder 7">
            <a:extLst>
              <a:ext uri="{FF2B5EF4-FFF2-40B4-BE49-F238E27FC236}">
                <a16:creationId xmlns:a16="http://schemas.microsoft.com/office/drawing/2014/main" id="{C59BC159-731B-484A-BF3F-7C87EF91312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1C7B3E5-1582-6F46-9210-9F1D25BF1FE0}"/>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4217293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498F5-4549-4A4F-A8B7-9665E45CFB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2ECF3B-AF6F-274E-988E-DED70888E920}"/>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11/8/2023</a:t>
            </a:fld>
            <a:endParaRPr lang="en-US"/>
          </a:p>
        </p:txBody>
      </p:sp>
      <p:sp>
        <p:nvSpPr>
          <p:cNvPr id="4" name="Footer Placeholder 3">
            <a:extLst>
              <a:ext uri="{FF2B5EF4-FFF2-40B4-BE49-F238E27FC236}">
                <a16:creationId xmlns:a16="http://schemas.microsoft.com/office/drawing/2014/main" id="{8E209596-674F-354F-9AD7-C4074A6C9E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74D4715-39D6-2B48-AF20-B993C933BD9E}"/>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1263753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CBEB44-8346-B74C-91E3-44D740A863CD}"/>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11/8/2023</a:t>
            </a:fld>
            <a:endParaRPr lang="en-US"/>
          </a:p>
        </p:txBody>
      </p:sp>
      <p:sp>
        <p:nvSpPr>
          <p:cNvPr id="3" name="Footer Placeholder 2">
            <a:extLst>
              <a:ext uri="{FF2B5EF4-FFF2-40B4-BE49-F238E27FC236}">
                <a16:creationId xmlns:a16="http://schemas.microsoft.com/office/drawing/2014/main" id="{4F23494F-C86F-3949-B592-56C9C236E7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BF945C8-7A0E-C24D-9EDE-CD8DD597428A}"/>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915994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90AD1-6A1A-3243-9CEA-414B13A54F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39755E-39FC-4A40-82D7-0F3775715A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A052DF-9500-AB40-A1E3-B3E324C2C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DC582E-2A94-E040-8098-E9B3B5F42A28}"/>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11/8/2023</a:t>
            </a:fld>
            <a:endParaRPr lang="en-US"/>
          </a:p>
        </p:txBody>
      </p:sp>
      <p:sp>
        <p:nvSpPr>
          <p:cNvPr id="6" name="Footer Placeholder 5">
            <a:extLst>
              <a:ext uri="{FF2B5EF4-FFF2-40B4-BE49-F238E27FC236}">
                <a16:creationId xmlns:a16="http://schemas.microsoft.com/office/drawing/2014/main" id="{9E2F709E-CCB0-FC4B-B8B8-4399CA377B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6A97749-176D-D646-9566-A0B22ECBC36F}"/>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2655566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3A9AD-2138-B649-89B9-975FC51C03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486ACE-AA07-1E48-8F6A-87DE20C35C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319037-908B-854A-B452-66192E658B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72F0A1-A0BF-8E47-8E22-E6E346E06C87}"/>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11/8/2023</a:t>
            </a:fld>
            <a:endParaRPr lang="en-US"/>
          </a:p>
        </p:txBody>
      </p:sp>
      <p:sp>
        <p:nvSpPr>
          <p:cNvPr id="6" name="Footer Placeholder 5">
            <a:extLst>
              <a:ext uri="{FF2B5EF4-FFF2-40B4-BE49-F238E27FC236}">
                <a16:creationId xmlns:a16="http://schemas.microsoft.com/office/drawing/2014/main" id="{33F94686-8968-424A-A1F6-9D2DB3929B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FCA71FF-382C-0447-BD32-A7303A69FF8B}"/>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3515069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DAF335-6A05-5B41-A1CB-E0A597898A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50CB8E-F6EB-EE4F-BFB7-DB93E4CD93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6E645D62-1ECA-F44B-9738-0F8D77E79616}"/>
              </a:ext>
            </a:extLst>
          </p:cNvPr>
          <p:cNvPicPr>
            <a:picLocks noChangeAspect="1"/>
          </p:cNvPicPr>
          <p:nvPr userDrawn="1"/>
        </p:nvPicPr>
        <p:blipFill rotWithShape="1">
          <a:blip r:embed="rId13"/>
          <a:srcRect t="12719" r="2250" b="67221"/>
          <a:stretch/>
        </p:blipFill>
        <p:spPr>
          <a:xfrm>
            <a:off x="0" y="-13653"/>
            <a:ext cx="12192000" cy="155893"/>
          </a:xfrm>
          <a:prstGeom prst="rect">
            <a:avLst/>
          </a:prstGeom>
        </p:spPr>
      </p:pic>
      <p:pic>
        <p:nvPicPr>
          <p:cNvPr id="14" name="Picture 13">
            <a:extLst>
              <a:ext uri="{FF2B5EF4-FFF2-40B4-BE49-F238E27FC236}">
                <a16:creationId xmlns:a16="http://schemas.microsoft.com/office/drawing/2014/main" id="{C79B1953-9289-E045-999A-6475FF57E180}"/>
              </a:ext>
            </a:extLst>
          </p:cNvPr>
          <p:cNvPicPr>
            <a:picLocks noChangeAspect="1"/>
          </p:cNvPicPr>
          <p:nvPr userDrawn="1"/>
        </p:nvPicPr>
        <p:blipFill rotWithShape="1">
          <a:blip r:embed="rId14"/>
          <a:srcRect t="15447" b="46376"/>
          <a:stretch/>
        </p:blipFill>
        <p:spPr>
          <a:xfrm>
            <a:off x="0" y="6055360"/>
            <a:ext cx="12192000" cy="802640"/>
          </a:xfrm>
          <a:prstGeom prst="rect">
            <a:avLst/>
          </a:prstGeom>
        </p:spPr>
      </p:pic>
    </p:spTree>
    <p:extLst>
      <p:ext uri="{BB962C8B-B14F-4D97-AF65-F5344CB8AC3E}">
        <p14:creationId xmlns:p14="http://schemas.microsoft.com/office/powerpoint/2010/main" val="189493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b="1" kern="1200">
          <a:solidFill>
            <a:srgbClr val="AB232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 Id="rId5" Type="http://schemas.openxmlformats.org/officeDocument/2006/relationships/chart" Target="../charts/chart6.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6.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9FC1011-0A66-934F-869A-337C08435D5D}"/>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3A32F957-705A-7148-86C4-36B1A93558BC}"/>
              </a:ext>
            </a:extLst>
          </p:cNvPr>
          <p:cNvSpPr txBox="1"/>
          <p:nvPr/>
        </p:nvSpPr>
        <p:spPr>
          <a:xfrm>
            <a:off x="590309" y="2564526"/>
            <a:ext cx="10880202" cy="1200329"/>
          </a:xfrm>
          <a:prstGeom prst="rect">
            <a:avLst/>
          </a:prstGeom>
          <a:noFill/>
        </p:spPr>
        <p:txBody>
          <a:bodyPr wrap="square" rtlCol="0">
            <a:spAutoFit/>
          </a:bodyPr>
          <a:lstStyle/>
          <a:p>
            <a:pPr algn="ctr"/>
            <a:r>
              <a:rPr lang="en-ZA" sz="3600" b="1" dirty="0">
                <a:solidFill>
                  <a:schemeClr val="bg1"/>
                </a:solidFill>
                <a:latin typeface="Arial" panose="020B0604020202020204" pitchFamily="34" charset="0"/>
                <a:cs typeface="Arial" panose="020B0604020202020204" pitchFamily="34" charset="0"/>
              </a:rPr>
              <a:t>The necessity of social security for economic</a:t>
            </a:r>
          </a:p>
          <a:p>
            <a:pPr algn="ctr"/>
            <a:r>
              <a:rPr lang="en-ZA" sz="3600" b="1" dirty="0">
                <a:solidFill>
                  <a:schemeClr val="bg1"/>
                </a:solidFill>
                <a:latin typeface="Arial" panose="020B0604020202020204" pitchFamily="34" charset="0"/>
                <a:cs typeface="Arial" panose="020B0604020202020204" pitchFamily="34" charset="0"/>
              </a:rPr>
              <a:t>transformation and economic development in SA</a:t>
            </a:r>
            <a:endParaRPr lang="en-US" sz="66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5CF8F2A-C555-4049-BAF6-A37538CA1F70}"/>
              </a:ext>
            </a:extLst>
          </p:cNvPr>
          <p:cNvSpPr txBox="1"/>
          <p:nvPr/>
        </p:nvSpPr>
        <p:spPr>
          <a:xfrm>
            <a:off x="903888" y="4205701"/>
            <a:ext cx="10384221" cy="892552"/>
          </a:xfrm>
          <a:prstGeom prst="rect">
            <a:avLst/>
          </a:prstGeom>
          <a:noFill/>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Seeraj Mohamed</a:t>
            </a:r>
          </a:p>
          <a:p>
            <a:pPr algn="ctr"/>
            <a:endParaRPr lang="en-US" sz="2000" b="1" dirty="0">
              <a:solidFill>
                <a:schemeClr val="bg1"/>
              </a:solidFill>
              <a:latin typeface="Arial" panose="020B0604020202020204" pitchFamily="34" charset="0"/>
              <a:cs typeface="Arial" panose="020B0604020202020204" pitchFamily="34" charset="0"/>
            </a:endParaRPr>
          </a:p>
          <a:p>
            <a:pPr algn="ctr"/>
            <a:r>
              <a:rPr lang="en-US" sz="1200" b="1" dirty="0">
                <a:solidFill>
                  <a:schemeClr val="bg1"/>
                </a:solidFill>
                <a:latin typeface="Arial" panose="020B0604020202020204" pitchFamily="34" charset="0"/>
                <a:cs typeface="Arial" panose="020B0604020202020204" pitchFamily="34" charset="0"/>
              </a:rPr>
              <a:t>V</a:t>
            </a:r>
            <a:r>
              <a:rPr lang="en-US" sz="1200" b="1" dirty="0" smtClean="0">
                <a:solidFill>
                  <a:schemeClr val="bg1"/>
                </a:solidFill>
                <a:latin typeface="Arial" panose="020B0604020202020204" pitchFamily="34" charset="0"/>
                <a:cs typeface="Arial" panose="020B0604020202020204" pitchFamily="34" charset="0"/>
              </a:rPr>
              <a:t>iews presented here are my views and should not be attributed to my employer</a:t>
            </a:r>
            <a:endParaRPr lang="en-US"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0893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Neoliberal policy hegemony and 3 lost decades </a:t>
            </a:r>
            <a:endParaRPr lang="en-US" dirty="0"/>
          </a:p>
        </p:txBody>
      </p:sp>
      <p:sp>
        <p:nvSpPr>
          <p:cNvPr id="3" name="Content Placeholder 2"/>
          <p:cNvSpPr>
            <a:spLocks noGrp="1"/>
          </p:cNvSpPr>
          <p:nvPr>
            <p:ph idx="1"/>
          </p:nvPr>
        </p:nvSpPr>
        <p:spPr>
          <a:xfrm>
            <a:off x="838200" y="1690689"/>
            <a:ext cx="10515600" cy="4372182"/>
          </a:xfrm>
        </p:spPr>
        <p:txBody>
          <a:bodyPr>
            <a:noAutofit/>
          </a:bodyPr>
          <a:lstStyle/>
          <a:p>
            <a:pPr algn="just">
              <a:lnSpc>
                <a:spcPct val="110000"/>
              </a:lnSpc>
              <a:spcBef>
                <a:spcPts val="600"/>
              </a:spcBef>
            </a:pPr>
            <a:r>
              <a:rPr lang="en-US" sz="2200" dirty="0">
                <a:latin typeface="Arial" panose="020B0604020202020204" pitchFamily="34" charset="0"/>
                <a:cs typeface="Arial" panose="020B0604020202020204" pitchFamily="34" charset="0"/>
              </a:rPr>
              <a:t>They also worked to convince Mandela and the economic leadership of the African National Congress that the new, democratically elected government should adopt free-market, neoliberal economic policies</a:t>
            </a:r>
          </a:p>
          <a:p>
            <a:pPr algn="just">
              <a:lnSpc>
                <a:spcPct val="110000"/>
              </a:lnSpc>
              <a:spcBef>
                <a:spcPts val="600"/>
              </a:spcBef>
            </a:pPr>
            <a:r>
              <a:rPr lang="en-US" sz="2200" dirty="0" smtClean="0">
                <a:latin typeface="Arial" panose="020B0604020202020204" pitchFamily="34" charset="0"/>
                <a:cs typeface="Arial" panose="020B0604020202020204" pitchFamily="34" charset="0"/>
              </a:rPr>
              <a:t>The ANC </a:t>
            </a:r>
            <a:r>
              <a:rPr lang="en-US" sz="2200" dirty="0">
                <a:latin typeface="Arial" panose="020B0604020202020204" pitchFamily="34" charset="0"/>
                <a:cs typeface="Arial" panose="020B0604020202020204" pitchFamily="34" charset="0"/>
              </a:rPr>
              <a:t>agreed to c</a:t>
            </a:r>
            <a:r>
              <a:rPr lang="en-US" sz="2200" dirty="0" smtClean="0">
                <a:latin typeface="Arial" panose="020B0604020202020204" pitchFamily="34" charset="0"/>
                <a:cs typeface="Arial" panose="020B0604020202020204" pitchFamily="34" charset="0"/>
              </a:rPr>
              <a:t>entral </a:t>
            </a:r>
            <a:r>
              <a:rPr lang="en-US" sz="2200" dirty="0">
                <a:latin typeface="Arial" panose="020B0604020202020204" pitchFamily="34" charset="0"/>
                <a:cs typeface="Arial" panose="020B0604020202020204" pitchFamily="34" charset="0"/>
              </a:rPr>
              <a:t>b</a:t>
            </a:r>
            <a:r>
              <a:rPr lang="en-US" sz="2200" dirty="0" smtClean="0">
                <a:latin typeface="Arial" panose="020B0604020202020204" pitchFamily="34" charset="0"/>
                <a:cs typeface="Arial" panose="020B0604020202020204" pitchFamily="34" charset="0"/>
              </a:rPr>
              <a:t>ank </a:t>
            </a:r>
            <a:r>
              <a:rPr lang="en-US" sz="2200" dirty="0">
                <a:latin typeface="Arial" panose="020B0604020202020204" pitchFamily="34" charset="0"/>
                <a:cs typeface="Arial" panose="020B0604020202020204" pitchFamily="34" charset="0"/>
              </a:rPr>
              <a:t>independence and clauses about fiscal responsibility in the negotiations for the Constitution</a:t>
            </a:r>
          </a:p>
          <a:p>
            <a:pPr algn="just">
              <a:lnSpc>
                <a:spcPct val="110000"/>
              </a:lnSpc>
              <a:spcBef>
                <a:spcPts val="600"/>
              </a:spcBef>
            </a:pPr>
            <a:r>
              <a:rPr lang="en-US" sz="2200" dirty="0">
                <a:latin typeface="Arial" panose="020B0604020202020204" pitchFamily="34" charset="0"/>
                <a:cs typeface="Arial" panose="020B0604020202020204" pitchFamily="34" charset="0"/>
              </a:rPr>
              <a:t>They adopted the neoliberal Growth Employment and Redistribution </a:t>
            </a:r>
            <a:r>
              <a:rPr lang="en-US" sz="2200" dirty="0" err="1">
                <a:latin typeface="Arial" panose="020B0604020202020204" pitchFamily="34" charset="0"/>
                <a:cs typeface="Arial" panose="020B0604020202020204" pitchFamily="34" charset="0"/>
              </a:rPr>
              <a:t>Programme</a:t>
            </a:r>
            <a:r>
              <a:rPr lang="en-US" sz="2200" dirty="0">
                <a:latin typeface="Arial" panose="020B0604020202020204" pitchFamily="34" charset="0"/>
                <a:cs typeface="Arial" panose="020B0604020202020204" pitchFamily="34" charset="0"/>
              </a:rPr>
              <a:t> and further entrenched an austerity, mainstream fiscal policy approach within the Public Finance Management Act</a:t>
            </a:r>
          </a:p>
          <a:p>
            <a:pPr algn="just">
              <a:lnSpc>
                <a:spcPct val="110000"/>
              </a:lnSpc>
              <a:spcBef>
                <a:spcPts val="600"/>
              </a:spcBef>
            </a:pPr>
            <a:r>
              <a:rPr lang="en-US" sz="2200" dirty="0">
                <a:latin typeface="Arial" panose="020B0604020202020204" pitchFamily="34" charset="0"/>
                <a:cs typeface="Arial" panose="020B0604020202020204" pitchFamily="34" charset="0"/>
              </a:rPr>
              <a:t>As a result, the Socio-Economic Rights within the Constitution have not been achieved and the courts have interpreted these rights to be incrementally achieved if </a:t>
            </a:r>
            <a:r>
              <a:rPr lang="en-US" sz="2200" dirty="0" smtClean="0">
                <a:latin typeface="Arial" panose="020B0604020202020204" pitchFamily="34" charset="0"/>
                <a:cs typeface="Arial" panose="020B0604020202020204" pitchFamily="34" charset="0"/>
              </a:rPr>
              <a:t>affordable</a:t>
            </a:r>
            <a:endParaRPr lang="en-US" sz="2200" dirty="0">
              <a:latin typeface="Arial" panose="020B0604020202020204" pitchFamily="34" charset="0"/>
              <a:cs typeface="Arial" panose="020B0604020202020204" pitchFamily="34" charset="0"/>
            </a:endParaRPr>
          </a:p>
          <a:p>
            <a:pPr algn="just"/>
            <a:endParaRPr lang="en-US" sz="2200" dirty="0"/>
          </a:p>
        </p:txBody>
      </p:sp>
    </p:spTree>
    <p:extLst>
      <p:ext uri="{BB962C8B-B14F-4D97-AF65-F5344CB8AC3E}">
        <p14:creationId xmlns:p14="http://schemas.microsoft.com/office/powerpoint/2010/main" val="3658214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746232"/>
            <a:ext cx="7882558" cy="549168"/>
          </a:xfrm>
        </p:spPr>
        <p:txBody>
          <a:bodyPr>
            <a:normAutofit fontScale="90000"/>
          </a:bodyPr>
          <a:lstStyle/>
          <a:p>
            <a:r>
              <a:rPr lang="en-US" dirty="0" smtClean="0">
                <a:solidFill>
                  <a:srgbClr val="C00000"/>
                </a:solidFill>
              </a:rPr>
              <a:t>Concentration in the SA Economy</a:t>
            </a:r>
            <a:endParaRPr lang="en-US" dirty="0">
              <a:solidFill>
                <a:srgbClr val="C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765" y="1877444"/>
            <a:ext cx="8961120" cy="3576595"/>
          </a:xfrm>
          <a:prstGeom prst="rect">
            <a:avLst/>
          </a:prstGeom>
        </p:spPr>
      </p:pic>
      <p:sp>
        <p:nvSpPr>
          <p:cNvPr id="6" name="TextBox 5"/>
          <p:cNvSpPr txBox="1"/>
          <p:nvPr/>
        </p:nvSpPr>
        <p:spPr>
          <a:xfrm>
            <a:off x="5998431" y="5416269"/>
            <a:ext cx="4198454"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Source: </a:t>
            </a:r>
            <a:r>
              <a:rPr lang="en-US" sz="1600" dirty="0" smtClean="0">
                <a:latin typeface="Arial" panose="020B0604020202020204" pitchFamily="34" charset="0"/>
                <a:cs typeface="Arial" panose="020B0604020202020204" pitchFamily="34" charset="0"/>
              </a:rPr>
              <a:t>Buthelezi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Mtani</a:t>
            </a:r>
            <a:r>
              <a:rPr lang="en-US" sz="1600" dirty="0">
                <a:latin typeface="Arial" panose="020B0604020202020204" pitchFamily="34" charset="0"/>
                <a:cs typeface="Arial" panose="020B0604020202020204" pitchFamily="34" charset="0"/>
              </a:rPr>
              <a:t> and </a:t>
            </a:r>
            <a:r>
              <a:rPr lang="en-US" sz="1600" dirty="0" err="1">
                <a:latin typeface="Arial" panose="020B0604020202020204" pitchFamily="34" charset="0"/>
                <a:cs typeface="Arial" panose="020B0604020202020204" pitchFamily="34" charset="0"/>
              </a:rPr>
              <a:t>Mncube</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2018</a:t>
            </a:r>
            <a:endParaRPr lang="en-US" sz="1600" dirty="0">
              <a:latin typeface="Arial" panose="020B0604020202020204" pitchFamily="34" charset="0"/>
              <a:cs typeface="Arial" panose="020B0604020202020204" pitchFamily="34" charset="0"/>
            </a:endParaRPr>
          </a:p>
        </p:txBody>
      </p:sp>
      <p:sp>
        <p:nvSpPr>
          <p:cNvPr id="7" name="Rectangle 6"/>
          <p:cNvSpPr/>
          <p:nvPr/>
        </p:nvSpPr>
        <p:spPr>
          <a:xfrm>
            <a:off x="1138859" y="1391002"/>
            <a:ext cx="9478618" cy="400110"/>
          </a:xfrm>
          <a:prstGeom prst="rect">
            <a:avLst/>
          </a:prstGeom>
        </p:spPr>
        <p:txBody>
          <a:bodyPr wrap="square">
            <a:spAutoFit/>
          </a:bodyPr>
          <a:lstStyle/>
          <a:p>
            <a:r>
              <a:rPr lang="en-ZA" sz="2000" dirty="0">
                <a:latin typeface="Arial" panose="020B0604020202020204" pitchFamily="34" charset="0"/>
              </a:rPr>
              <a:t>Average market share estimates of dominant firms identified across priority sectors</a:t>
            </a:r>
            <a:endParaRPr lang="en-US" sz="2000" dirty="0"/>
          </a:p>
        </p:txBody>
      </p:sp>
    </p:spTree>
    <p:extLst>
      <p:ext uri="{BB962C8B-B14F-4D97-AF65-F5344CB8AC3E}">
        <p14:creationId xmlns:p14="http://schemas.microsoft.com/office/powerpoint/2010/main" val="2572757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644795156"/>
              </p:ext>
            </p:extLst>
          </p:nvPr>
        </p:nvGraphicFramePr>
        <p:xfrm>
          <a:off x="556590" y="467138"/>
          <a:ext cx="11191461" cy="54565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41039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44756430"/>
              </p:ext>
            </p:extLst>
          </p:nvPr>
        </p:nvGraphicFramePr>
        <p:xfrm>
          <a:off x="838200" y="427383"/>
          <a:ext cx="10515600" cy="57495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4725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11828" y="119569"/>
            <a:ext cx="8126403" cy="544459"/>
          </a:xfrm>
        </p:spPr>
        <p:txBody>
          <a:bodyPr>
            <a:noAutofit/>
          </a:bodyPr>
          <a:lstStyle/>
          <a:p>
            <a:r>
              <a:rPr lang="en-US" sz="2800" dirty="0">
                <a:solidFill>
                  <a:srgbClr val="C00000"/>
                </a:solidFill>
              </a:rPr>
              <a:t>Capital stock of different sectors, 1994 &amp; 2020</a:t>
            </a:r>
            <a:endParaRPr lang="en-ZA" sz="2800" dirty="0">
              <a:solidFill>
                <a:srgbClr val="C00000"/>
              </a:solidFill>
            </a:endParaRPr>
          </a:p>
        </p:txBody>
      </p:sp>
      <p:graphicFrame>
        <p:nvGraphicFramePr>
          <p:cNvPr id="5" name="Chart 4"/>
          <p:cNvGraphicFramePr/>
          <p:nvPr>
            <p:extLst>
              <p:ext uri="{D42A27DB-BD31-4B8C-83A1-F6EECF244321}">
                <p14:modId xmlns:p14="http://schemas.microsoft.com/office/powerpoint/2010/main" val="1685045782"/>
              </p:ext>
            </p:extLst>
          </p:nvPr>
        </p:nvGraphicFramePr>
        <p:xfrm>
          <a:off x="1633729" y="3044952"/>
          <a:ext cx="8933687" cy="2978161"/>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Arrow Connector 7"/>
          <p:cNvCxnSpPr/>
          <p:nvPr/>
        </p:nvCxnSpPr>
        <p:spPr>
          <a:xfrm flipV="1">
            <a:off x="2767585" y="2359153"/>
            <a:ext cx="163449" cy="2174879"/>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142489" y="2359152"/>
            <a:ext cx="780669" cy="110960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Chart 10"/>
          <p:cNvGraphicFramePr>
            <a:graphicFrameLocks noGrp="1"/>
          </p:cNvGraphicFramePr>
          <p:nvPr>
            <p:extLst/>
          </p:nvPr>
        </p:nvGraphicFramePr>
        <p:xfrm>
          <a:off x="4899278" y="777906"/>
          <a:ext cx="2738628" cy="22007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nvPr>
        </p:nvGraphicFramePr>
        <p:xfrm>
          <a:off x="1775460" y="779526"/>
          <a:ext cx="3003804" cy="2200752"/>
        </p:xfrm>
        <a:graphic>
          <a:graphicData uri="http://schemas.openxmlformats.org/drawingml/2006/chart">
            <c:chart xmlns:c="http://schemas.openxmlformats.org/drawingml/2006/chart" xmlns:r="http://schemas.openxmlformats.org/officeDocument/2006/relationships" r:id="rId4"/>
          </a:graphicData>
        </a:graphic>
      </p:graphicFrame>
      <p:cxnSp>
        <p:nvCxnSpPr>
          <p:cNvPr id="18" name="Straight Arrow Connector 17"/>
          <p:cNvCxnSpPr/>
          <p:nvPr/>
        </p:nvCxnSpPr>
        <p:spPr>
          <a:xfrm flipV="1">
            <a:off x="4779264" y="3044953"/>
            <a:ext cx="1585912" cy="160656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8" name="Chart 27"/>
          <p:cNvGraphicFramePr>
            <a:graphicFrameLocks/>
          </p:cNvGraphicFramePr>
          <p:nvPr>
            <p:extLst/>
          </p:nvPr>
        </p:nvGraphicFramePr>
        <p:xfrm>
          <a:off x="7765350" y="776286"/>
          <a:ext cx="2862072" cy="2202372"/>
        </p:xfrm>
        <a:graphic>
          <a:graphicData uri="http://schemas.openxmlformats.org/drawingml/2006/chart">
            <c:chart xmlns:c="http://schemas.openxmlformats.org/drawingml/2006/chart" xmlns:r="http://schemas.openxmlformats.org/officeDocument/2006/relationships" r:id="rId5"/>
          </a:graphicData>
        </a:graphic>
      </p:graphicFrame>
      <p:cxnSp>
        <p:nvCxnSpPr>
          <p:cNvPr id="30" name="Straight Arrow Connector 29"/>
          <p:cNvCxnSpPr/>
          <p:nvPr/>
        </p:nvCxnSpPr>
        <p:spPr>
          <a:xfrm flipV="1">
            <a:off x="6480313" y="3044953"/>
            <a:ext cx="2276591" cy="18550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351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2391035547"/>
              </p:ext>
            </p:extLst>
          </p:nvPr>
        </p:nvGraphicFramePr>
        <p:xfrm>
          <a:off x="528321" y="397565"/>
          <a:ext cx="11080584" cy="55261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6156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00535"/>
            <a:ext cx="7886700" cy="375538"/>
          </a:xfrm>
        </p:spPr>
        <p:txBody>
          <a:bodyPr>
            <a:normAutofit fontScale="90000"/>
          </a:bodyPr>
          <a:lstStyle/>
          <a:p>
            <a:r>
              <a:rPr lang="en-US" dirty="0" smtClean="0"/>
              <a:t>Employment for different sectors</a:t>
            </a:r>
            <a:endParaRPr lang="en-ZA" dirty="0"/>
          </a:p>
        </p:txBody>
      </p:sp>
      <p:graphicFrame>
        <p:nvGraphicFramePr>
          <p:cNvPr id="3" name="Chart 2"/>
          <p:cNvGraphicFramePr>
            <a:graphicFrameLocks/>
          </p:cNvGraphicFramePr>
          <p:nvPr>
            <p:extLst>
              <p:ext uri="{D42A27DB-BD31-4B8C-83A1-F6EECF244321}">
                <p14:modId xmlns:p14="http://schemas.microsoft.com/office/powerpoint/2010/main" val="3777270916"/>
              </p:ext>
            </p:extLst>
          </p:nvPr>
        </p:nvGraphicFramePr>
        <p:xfrm>
          <a:off x="516835" y="3236976"/>
          <a:ext cx="11032435" cy="27960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1791937067"/>
              </p:ext>
            </p:extLst>
          </p:nvPr>
        </p:nvGraphicFramePr>
        <p:xfrm>
          <a:off x="516834" y="731519"/>
          <a:ext cx="4899991" cy="25054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noGrp="1"/>
          </p:cNvGraphicFramePr>
          <p:nvPr>
            <p:extLst>
              <p:ext uri="{D42A27DB-BD31-4B8C-83A1-F6EECF244321}">
                <p14:modId xmlns:p14="http://schemas.microsoft.com/office/powerpoint/2010/main" val="8064398"/>
              </p:ext>
            </p:extLst>
          </p:nvPr>
        </p:nvGraphicFramePr>
        <p:xfrm>
          <a:off x="6300614" y="731521"/>
          <a:ext cx="5248656" cy="2505455"/>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Arrow Connector 6"/>
          <p:cNvCxnSpPr/>
          <p:nvPr/>
        </p:nvCxnSpPr>
        <p:spPr>
          <a:xfrm flipH="1" flipV="1">
            <a:off x="3773424" y="3236976"/>
            <a:ext cx="1136506" cy="165307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650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2167767376"/>
              </p:ext>
            </p:extLst>
          </p:nvPr>
        </p:nvGraphicFramePr>
        <p:xfrm>
          <a:off x="190500" y="261258"/>
          <a:ext cx="11811000" cy="56279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3283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431604358"/>
              </p:ext>
            </p:extLst>
          </p:nvPr>
        </p:nvGraphicFramePr>
        <p:xfrm>
          <a:off x="838200" y="718457"/>
          <a:ext cx="10515600" cy="52033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4400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6"/>
            <a:ext cx="10515600" cy="1039132"/>
          </a:xfrm>
        </p:spPr>
        <p:txBody>
          <a:bodyPr/>
          <a:lstStyle/>
          <a:p>
            <a:r>
              <a:rPr lang="en-US" dirty="0" smtClean="0"/>
              <a:t>Conclusion</a:t>
            </a:r>
            <a:endParaRPr lang="en-US" dirty="0"/>
          </a:p>
        </p:txBody>
      </p:sp>
      <p:sp>
        <p:nvSpPr>
          <p:cNvPr id="4" name="Content Placeholder 3"/>
          <p:cNvSpPr>
            <a:spLocks noGrp="1"/>
          </p:cNvSpPr>
          <p:nvPr>
            <p:ph idx="1"/>
          </p:nvPr>
        </p:nvSpPr>
        <p:spPr>
          <a:xfrm>
            <a:off x="838200" y="1295401"/>
            <a:ext cx="10515600" cy="4659086"/>
          </a:xfrm>
        </p:spPr>
        <p:txBody>
          <a:bodyPr>
            <a:noAutofit/>
          </a:bodyPr>
          <a:lstStyle/>
          <a:p>
            <a:pPr algn="just"/>
            <a:r>
              <a:rPr lang="en-US" sz="2400" dirty="0" smtClean="0">
                <a:latin typeface="Arial" panose="020B0604020202020204" pitchFamily="34" charset="0"/>
                <a:cs typeface="Arial" panose="020B0604020202020204" pitchFamily="34" charset="0"/>
              </a:rPr>
              <a:t>Structural reforms being implemented by the government where successful will largely maintain and benefit status quo</a:t>
            </a:r>
          </a:p>
          <a:p>
            <a:pPr algn="just"/>
            <a:r>
              <a:rPr lang="en-US" sz="2400" dirty="0" smtClean="0">
                <a:latin typeface="Arial" panose="020B0604020202020204" pitchFamily="34" charset="0"/>
                <a:cs typeface="Arial" panose="020B0604020202020204" pitchFamily="34" charset="0"/>
              </a:rPr>
              <a:t>Large corporations will use their market power and access to rents to extract wealth from SA while arguing that is not a good place to invest</a:t>
            </a:r>
          </a:p>
          <a:p>
            <a:pPr algn="just"/>
            <a:r>
              <a:rPr lang="en-US" sz="2400" dirty="0" smtClean="0">
                <a:latin typeface="Arial" panose="020B0604020202020204" pitchFamily="34" charset="0"/>
                <a:cs typeface="Arial" panose="020B0604020202020204" pitchFamily="34" charset="0"/>
              </a:rPr>
              <a:t>Large corporations and the government intent on neoliberal policies will increase UPI and socio-economic and political instability</a:t>
            </a:r>
          </a:p>
          <a:p>
            <a:pPr algn="just"/>
            <a:r>
              <a:rPr lang="en-US" sz="2400" dirty="0" smtClean="0">
                <a:latin typeface="Arial" panose="020B0604020202020204" pitchFamily="34" charset="0"/>
                <a:cs typeface="Arial" panose="020B0604020202020204" pitchFamily="34" charset="0"/>
              </a:rPr>
              <a:t>The impact on household reproduction is worsening </a:t>
            </a:r>
          </a:p>
          <a:p>
            <a:pPr algn="just"/>
            <a:r>
              <a:rPr lang="en-US" sz="2400" dirty="0" smtClean="0">
                <a:latin typeface="Arial" panose="020B0604020202020204" pitchFamily="34" charset="0"/>
                <a:cs typeface="Arial" panose="020B0604020202020204" pitchFamily="34" charset="0"/>
              </a:rPr>
              <a:t>Impact of climate change and other crises (the ‘</a:t>
            </a:r>
            <a:r>
              <a:rPr lang="en-US" sz="2400" dirty="0" err="1" smtClean="0">
                <a:latin typeface="Arial" panose="020B0604020202020204" pitchFamily="34" charset="0"/>
                <a:cs typeface="Arial" panose="020B0604020202020204" pitchFamily="34" charset="0"/>
              </a:rPr>
              <a:t>polycrisis</a:t>
            </a:r>
            <a:r>
              <a:rPr lang="en-US" sz="2400" dirty="0" smtClean="0">
                <a:latin typeface="Arial" panose="020B0604020202020204" pitchFamily="34" charset="0"/>
                <a:cs typeface="Arial" panose="020B0604020202020204" pitchFamily="34" charset="0"/>
              </a:rPr>
              <a:t>’) will worsen</a:t>
            </a:r>
          </a:p>
          <a:p>
            <a:pPr algn="just"/>
            <a:r>
              <a:rPr lang="en-US" sz="2400" dirty="0" smtClean="0">
                <a:latin typeface="Arial" panose="020B0604020202020204" pitchFamily="34" charset="0"/>
                <a:cs typeface="Arial" panose="020B0604020202020204" pitchFamily="34" charset="0"/>
              </a:rPr>
              <a:t>An important part of the solution will require reducing the power of private finance, regulation and capital controls and reversing </a:t>
            </a:r>
            <a:r>
              <a:rPr lang="en-US" sz="2400" dirty="0" err="1" smtClean="0">
                <a:latin typeface="Arial" panose="020B0604020202020204" pitchFamily="34" charset="0"/>
                <a:cs typeface="Arial" panose="020B0604020202020204" pitchFamily="34" charset="0"/>
              </a:rPr>
              <a:t>financialisation</a:t>
            </a:r>
            <a:r>
              <a:rPr lang="en-US" sz="2400" dirty="0" smtClean="0">
                <a:latin typeface="Arial" panose="020B0604020202020204" pitchFamily="34" charset="0"/>
                <a:cs typeface="Arial" panose="020B0604020202020204" pitchFamily="34" charset="0"/>
              </a:rPr>
              <a:t> </a:t>
            </a:r>
          </a:p>
          <a:p>
            <a:pPr algn="just"/>
            <a:r>
              <a:rPr lang="en-US" sz="2400" dirty="0" smtClean="0">
                <a:latin typeface="Arial" panose="020B0604020202020204" pitchFamily="34" charset="0"/>
                <a:cs typeface="Arial" panose="020B0604020202020204" pitchFamily="34" charset="0"/>
              </a:rPr>
              <a:t>State allocation of finance and development finance institutions will have to play a much larger role and a larger role</a:t>
            </a:r>
          </a:p>
          <a:p>
            <a:pPr algn="just"/>
            <a:endParaRPr lang="en-US" sz="2400" dirty="0" smtClean="0">
              <a:latin typeface="Arial" panose="020B0604020202020204" pitchFamily="34" charset="0"/>
              <a:cs typeface="Arial" panose="020B0604020202020204" pitchFamily="34" charset="0"/>
            </a:endParaRPr>
          </a:p>
          <a:p>
            <a:pPr algn="just"/>
            <a:endParaRPr lang="en-US"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9941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F4CE-4FF6-524C-8303-5361F95CA115}"/>
              </a:ext>
            </a:extLst>
          </p:cNvPr>
          <p:cNvSpPr>
            <a:spLocks noGrp="1"/>
          </p:cNvSpPr>
          <p:nvPr>
            <p:ph type="title"/>
          </p:nvPr>
        </p:nvSpPr>
        <p:spPr/>
        <p:txBody>
          <a:bodyPr/>
          <a:lstStyle/>
          <a:p>
            <a:r>
              <a:rPr lang="en-US" dirty="0" smtClean="0"/>
              <a:t>Introduction</a:t>
            </a:r>
            <a:endParaRPr lang="en-US" dirty="0"/>
          </a:p>
        </p:txBody>
      </p:sp>
      <p:sp>
        <p:nvSpPr>
          <p:cNvPr id="3" name="Content Placeholder 2">
            <a:extLst>
              <a:ext uri="{FF2B5EF4-FFF2-40B4-BE49-F238E27FC236}">
                <a16:creationId xmlns:a16="http://schemas.microsoft.com/office/drawing/2014/main" id="{7F017892-EC0E-8C4A-9F64-F15183407D1D}"/>
              </a:ext>
            </a:extLst>
          </p:cNvPr>
          <p:cNvSpPr>
            <a:spLocks noGrp="1"/>
          </p:cNvSpPr>
          <p:nvPr>
            <p:ph idx="1"/>
          </p:nvPr>
        </p:nvSpPr>
        <p:spPr>
          <a:xfrm>
            <a:off x="838200" y="1825625"/>
            <a:ext cx="10515600" cy="4176341"/>
          </a:xfrm>
        </p:spPr>
        <p:txBody>
          <a:bodyPr>
            <a:normAutofit lnSpcReduction="10000"/>
          </a:bodyPr>
          <a:lstStyle/>
          <a:p>
            <a:pPr algn="just"/>
            <a:r>
              <a:rPr lang="en-US" dirty="0" smtClean="0">
                <a:latin typeface="Arial" panose="020B0604020202020204" pitchFamily="34" charset="0"/>
                <a:cs typeface="Arial" panose="020B0604020202020204" pitchFamily="34" charset="0"/>
              </a:rPr>
              <a:t>My arguments in </a:t>
            </a:r>
            <a:r>
              <a:rPr lang="en-US" dirty="0" err="1" smtClean="0">
                <a:latin typeface="Arial" panose="020B0604020202020204" pitchFamily="34" charset="0"/>
                <a:cs typeface="Arial" panose="020B0604020202020204" pitchFamily="34" charset="0"/>
              </a:rPr>
              <a:t>favour</a:t>
            </a:r>
            <a:r>
              <a:rPr lang="en-US" dirty="0" smtClean="0">
                <a:latin typeface="Arial" panose="020B0604020202020204" pitchFamily="34" charset="0"/>
                <a:cs typeface="Arial" panose="020B0604020202020204" pitchFamily="34" charset="0"/>
              </a:rPr>
              <a:t> of social security are not because social security is necessary for economic transformation and development in South Africa (SA)</a:t>
            </a:r>
          </a:p>
          <a:p>
            <a:pPr algn="just"/>
            <a:r>
              <a:rPr lang="en-US" dirty="0" smtClean="0">
                <a:latin typeface="Arial" panose="020B0604020202020204" pitchFamily="34" charset="0"/>
                <a:cs typeface="Arial" panose="020B0604020202020204" pitchFamily="34" charset="0"/>
              </a:rPr>
              <a:t>Governments must be </a:t>
            </a:r>
            <a:r>
              <a:rPr lang="en-US" dirty="0">
                <a:latin typeface="Arial" panose="020B0604020202020204" pitchFamily="34" charset="0"/>
                <a:cs typeface="Arial" panose="020B0604020202020204" pitchFamily="34" charset="0"/>
              </a:rPr>
              <a:t>held accountable for </a:t>
            </a:r>
            <a:r>
              <a:rPr lang="en-US" dirty="0" smtClean="0">
                <a:latin typeface="Arial" panose="020B0604020202020204" pitchFamily="34" charset="0"/>
                <a:cs typeface="Arial" panose="020B0604020202020204" pitchFamily="34" charset="0"/>
              </a:rPr>
              <a:t>ensuring </a:t>
            </a:r>
            <a:r>
              <a:rPr lang="en-US" dirty="0">
                <a:latin typeface="Arial" panose="020B0604020202020204" pitchFamily="34" charset="0"/>
                <a:cs typeface="Arial" panose="020B0604020202020204" pitchFamily="34" charset="0"/>
              </a:rPr>
              <a:t>provision of adequate social security</a:t>
            </a:r>
          </a:p>
          <a:p>
            <a:pPr algn="just"/>
            <a:r>
              <a:rPr lang="en-US" dirty="0" smtClean="0">
                <a:latin typeface="Arial" panose="020B0604020202020204" pitchFamily="34" charset="0"/>
                <a:cs typeface="Arial" panose="020B0604020202020204" pitchFamily="34" charset="0"/>
              </a:rPr>
              <a:t>My presentation shows </a:t>
            </a:r>
            <a:r>
              <a:rPr lang="en-US" dirty="0">
                <a:latin typeface="Arial" panose="020B0604020202020204" pitchFamily="34" charset="0"/>
                <a:cs typeface="Arial" panose="020B0604020202020204" pitchFamily="34" charset="0"/>
              </a:rPr>
              <a:t>why social security is necessary for economic </a:t>
            </a:r>
            <a:r>
              <a:rPr lang="en-US" dirty="0" smtClean="0">
                <a:latin typeface="Arial" panose="020B0604020202020204" pitchFamily="34" charset="0"/>
                <a:cs typeface="Arial" panose="020B0604020202020204" pitchFamily="34" charset="0"/>
              </a:rPr>
              <a:t>transformation</a:t>
            </a:r>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I </a:t>
            </a:r>
            <a:r>
              <a:rPr lang="en-US" dirty="0" smtClean="0">
                <a:latin typeface="Arial" panose="020B0604020202020204" pitchFamily="34" charset="0"/>
                <a:cs typeface="Arial" panose="020B0604020202020204" pitchFamily="34" charset="0"/>
              </a:rPr>
              <a:t>explain </a:t>
            </a:r>
            <a:r>
              <a:rPr lang="en-US" dirty="0">
                <a:latin typeface="Arial" panose="020B0604020202020204" pitchFamily="34" charset="0"/>
                <a:cs typeface="Arial" panose="020B0604020202020204" pitchFamily="34" charset="0"/>
              </a:rPr>
              <a:t>key characteristics of the South African economy and the reasons for poor growth, increasing </a:t>
            </a:r>
            <a:r>
              <a:rPr lang="en-US" dirty="0" smtClean="0">
                <a:latin typeface="Arial" panose="020B0604020202020204" pitchFamily="34" charset="0"/>
                <a:cs typeface="Arial" panose="020B0604020202020204" pitchFamily="34" charset="0"/>
              </a:rPr>
              <a:t>unemployment, high unemployment </a:t>
            </a:r>
            <a:r>
              <a:rPr lang="en-US" dirty="0">
                <a:latin typeface="Arial" panose="020B0604020202020204" pitchFamily="34" charset="0"/>
                <a:cs typeface="Arial" panose="020B0604020202020204" pitchFamily="34" charset="0"/>
              </a:rPr>
              <a:t>and growing </a:t>
            </a:r>
            <a:r>
              <a:rPr lang="en-US" dirty="0" smtClean="0">
                <a:latin typeface="Arial" panose="020B0604020202020204" pitchFamily="34" charset="0"/>
                <a:cs typeface="Arial" panose="020B0604020202020204" pitchFamily="34" charset="0"/>
              </a:rPr>
              <a:t>equality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6776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838200" y="1825625"/>
            <a:ext cx="10515600" cy="4172404"/>
          </a:xfrm>
        </p:spPr>
        <p:txBody>
          <a:bodyPr>
            <a:normAutofit fontScale="92500" lnSpcReduction="20000"/>
          </a:bodyPr>
          <a:lstStyle/>
          <a:p>
            <a:r>
              <a:rPr lang="en-US" dirty="0">
                <a:latin typeface="Arial" panose="020B0604020202020204" pitchFamily="34" charset="0"/>
                <a:cs typeface="Arial" panose="020B0604020202020204" pitchFamily="34" charset="0"/>
              </a:rPr>
              <a:t>A new </a:t>
            </a:r>
            <a:r>
              <a:rPr lang="en-US" dirty="0" smtClean="0">
                <a:latin typeface="Arial" panose="020B0604020202020204" pitchFamily="34" charset="0"/>
                <a:cs typeface="Arial" panose="020B0604020202020204" pitchFamily="34" charset="0"/>
              </a:rPr>
              <a:t>green growth </a:t>
            </a:r>
            <a:r>
              <a:rPr lang="en-US" dirty="0">
                <a:latin typeface="Arial" panose="020B0604020202020204" pitchFamily="34" charset="0"/>
                <a:cs typeface="Arial" panose="020B0604020202020204" pitchFamily="34" charset="0"/>
              </a:rPr>
              <a:t>path is needed:</a:t>
            </a:r>
          </a:p>
          <a:p>
            <a:pPr lvl="1" algn="just">
              <a:lnSpc>
                <a:spcPct val="130000"/>
              </a:lnSpc>
            </a:pPr>
            <a:r>
              <a:rPr lang="en-US" dirty="0">
                <a:latin typeface="Arial" panose="020B0604020202020204" pitchFamily="34" charset="0"/>
                <a:cs typeface="Arial" panose="020B0604020202020204" pitchFamily="34" charset="0"/>
              </a:rPr>
              <a:t>Improved and increased provision of services and adequate social grants that increase household resilience and aggregate demand</a:t>
            </a:r>
          </a:p>
          <a:p>
            <a:pPr lvl="1" algn="just">
              <a:lnSpc>
                <a:spcPct val="130000"/>
              </a:lnSpc>
            </a:pPr>
            <a:r>
              <a:rPr lang="en-US" dirty="0">
                <a:latin typeface="Arial" panose="020B0604020202020204" pitchFamily="34" charset="0"/>
                <a:cs typeface="Arial" panose="020B0604020202020204" pitchFamily="34" charset="0"/>
              </a:rPr>
              <a:t>Industrial </a:t>
            </a:r>
            <a:r>
              <a:rPr lang="en-US" dirty="0" smtClean="0">
                <a:latin typeface="Arial" panose="020B0604020202020204" pitchFamily="34" charset="0"/>
                <a:cs typeface="Arial" panose="020B0604020202020204" pitchFamily="34" charset="0"/>
              </a:rPr>
              <a:t>and agricultural policy </a:t>
            </a:r>
            <a:r>
              <a:rPr lang="en-US" dirty="0">
                <a:latin typeface="Arial" panose="020B0604020202020204" pitchFamily="34" charset="0"/>
                <a:cs typeface="Arial" panose="020B0604020202020204" pitchFamily="34" charset="0"/>
              </a:rPr>
              <a:t>has to </a:t>
            </a:r>
            <a:r>
              <a:rPr lang="en-US" dirty="0" smtClean="0">
                <a:latin typeface="Arial" panose="020B0604020202020204" pitchFamily="34" charset="0"/>
                <a:cs typeface="Arial" panose="020B0604020202020204" pitchFamily="34" charset="0"/>
              </a:rPr>
              <a:t>support </a:t>
            </a:r>
            <a:r>
              <a:rPr lang="en-US" dirty="0">
                <a:latin typeface="Arial" panose="020B0604020202020204" pitchFamily="34" charset="0"/>
                <a:cs typeface="Arial" panose="020B0604020202020204" pitchFamily="34" charset="0"/>
              </a:rPr>
              <a:t>businesses and sectors that will have to grow to increase supply of </a:t>
            </a:r>
            <a:r>
              <a:rPr lang="en-US" dirty="0" smtClean="0">
                <a:latin typeface="Arial" panose="020B0604020202020204" pitchFamily="34" charset="0"/>
                <a:cs typeface="Arial" panose="020B0604020202020204" pitchFamily="34" charset="0"/>
              </a:rPr>
              <a:t>publicly provided basic </a:t>
            </a:r>
            <a:r>
              <a:rPr lang="en-US" dirty="0">
                <a:latin typeface="Arial" panose="020B0604020202020204" pitchFamily="34" charset="0"/>
                <a:cs typeface="Arial" panose="020B0604020202020204" pitchFamily="34" charset="0"/>
              </a:rPr>
              <a:t>services and associated infrastructure </a:t>
            </a:r>
            <a:r>
              <a:rPr lang="en-US" dirty="0" smtClean="0">
                <a:latin typeface="Arial" panose="020B0604020202020204" pitchFamily="34" charset="0"/>
                <a:cs typeface="Arial" panose="020B0604020202020204" pitchFamily="34" charset="0"/>
              </a:rPr>
              <a:t>as well as </a:t>
            </a:r>
            <a:r>
              <a:rPr lang="en-US" dirty="0">
                <a:latin typeface="Arial" panose="020B0604020202020204" pitchFamily="34" charset="0"/>
                <a:cs typeface="Arial" panose="020B0604020202020204" pitchFamily="34" charset="0"/>
              </a:rPr>
              <a:t>the increase of products purchased by the majority of households</a:t>
            </a:r>
          </a:p>
          <a:p>
            <a:pPr lvl="1" algn="just">
              <a:lnSpc>
                <a:spcPct val="130000"/>
              </a:lnSpc>
            </a:pPr>
            <a:r>
              <a:rPr lang="en-US" dirty="0">
                <a:latin typeface="Arial" panose="020B0604020202020204" pitchFamily="34" charset="0"/>
                <a:cs typeface="Arial" panose="020B0604020202020204" pitchFamily="34" charset="0"/>
              </a:rPr>
              <a:t>The improved and additional houses, schools, clinics and other infrastructure and the energy, manufactured products and services </a:t>
            </a:r>
            <a:r>
              <a:rPr lang="en-US" dirty="0" smtClean="0">
                <a:latin typeface="Arial" panose="020B0604020202020204" pitchFamily="34" charset="0"/>
                <a:cs typeface="Arial" panose="020B0604020202020204" pitchFamily="34" charset="0"/>
              </a:rPr>
              <a:t>will have </a:t>
            </a:r>
            <a:r>
              <a:rPr lang="en-US" dirty="0">
                <a:latin typeface="Arial" panose="020B0604020202020204" pitchFamily="34" charset="0"/>
                <a:cs typeface="Arial" panose="020B0604020202020204" pitchFamily="34" charset="0"/>
              </a:rPr>
              <a:t>to be produced in in accordance with high environmental standards and just transition goals</a:t>
            </a:r>
            <a:endParaRPr lang="en-US" dirty="0"/>
          </a:p>
        </p:txBody>
      </p:sp>
    </p:spTree>
    <p:extLst>
      <p:ext uri="{BB962C8B-B14F-4D97-AF65-F5344CB8AC3E}">
        <p14:creationId xmlns:p14="http://schemas.microsoft.com/office/powerpoint/2010/main" val="235941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5956" y="365125"/>
            <a:ext cx="7427843" cy="1325563"/>
          </a:xfrm>
        </p:spPr>
        <p:txBody>
          <a:bodyPr/>
          <a:lstStyle/>
          <a:p>
            <a:r>
              <a:rPr lang="en-US" dirty="0"/>
              <a:t>S</a:t>
            </a:r>
            <a:r>
              <a:rPr lang="en-US" dirty="0" smtClean="0"/>
              <a:t>tructural change and wellbeing</a:t>
            </a:r>
            <a:endParaRPr lang="en-US" dirty="0"/>
          </a:p>
        </p:txBody>
      </p:sp>
      <p:sp>
        <p:nvSpPr>
          <p:cNvPr id="4" name="Content Placeholder 3"/>
          <p:cNvSpPr>
            <a:spLocks noGrp="1"/>
          </p:cNvSpPr>
          <p:nvPr>
            <p:ph sz="half" idx="2"/>
          </p:nvPr>
        </p:nvSpPr>
        <p:spPr>
          <a:xfrm>
            <a:off x="4025348" y="1600200"/>
            <a:ext cx="7517296" cy="4441827"/>
          </a:xfrm>
        </p:spPr>
        <p:txBody>
          <a:bodyPr>
            <a:noAutofit/>
          </a:bodyPr>
          <a:lstStyle/>
          <a:p>
            <a:pPr marL="0" lvl="0" indent="0" algn="just">
              <a:lnSpc>
                <a:spcPct val="100000"/>
              </a:lnSpc>
              <a:spcBef>
                <a:spcPts val="0"/>
              </a:spcBef>
              <a:buNone/>
            </a:pPr>
            <a:r>
              <a:rPr lang="en-GB" sz="2400" i="1" dirty="0">
                <a:solidFill>
                  <a:prstClr val="black"/>
                </a:solidFill>
                <a:latin typeface="Arial" panose="020B0604020202020204" pitchFamily="34" charset="0"/>
                <a:ea typeface="Calibri" panose="020F0502020204030204" pitchFamily="34" charset="0"/>
                <a:cs typeface="Arial" panose="020B0604020202020204" pitchFamily="34" charset="0"/>
              </a:rPr>
              <a:t>The approach to structural transformation discussed here is that, ultimately, structural transformation requires disruption and a shift in the power relations within the economy and in the relationship between the state and vested interests, particularly corporate vested </a:t>
            </a:r>
            <a:r>
              <a:rPr lang="en-GB" sz="2400" i="1" dirty="0" smtClean="0">
                <a:solidFill>
                  <a:prstClr val="black"/>
                </a:solidFill>
                <a:latin typeface="Arial" panose="020B0604020202020204" pitchFamily="34" charset="0"/>
                <a:ea typeface="Calibri" panose="020F0502020204030204" pitchFamily="34" charset="0"/>
                <a:cs typeface="Arial" panose="020B0604020202020204" pitchFamily="34" charset="0"/>
              </a:rPr>
              <a:t>interests</a:t>
            </a:r>
            <a:endParaRPr lang="en-US" sz="2400" i="1" dirty="0">
              <a:solidFill>
                <a:prstClr val="black"/>
              </a:solidFill>
              <a:latin typeface="Arial" panose="020B0604020202020204" pitchFamily="34" charset="0"/>
              <a:cs typeface="Arial" panose="020B0604020202020204" pitchFamily="34" charset="0"/>
            </a:endParaRPr>
          </a:p>
          <a:p>
            <a:pPr marL="0" indent="0" algn="just">
              <a:buNone/>
            </a:pPr>
            <a:r>
              <a:rPr lang="en-GB" sz="2400" dirty="0">
                <a:latin typeface="Arial" panose="020B0604020202020204" pitchFamily="34" charset="0"/>
                <a:cs typeface="Arial" panose="020B0604020202020204" pitchFamily="34" charset="0"/>
              </a:rPr>
              <a:t>T</a:t>
            </a:r>
            <a:r>
              <a:rPr lang="en-GB" sz="2400" dirty="0" smtClean="0">
                <a:latin typeface="Arial" panose="020B0604020202020204" pitchFamily="34" charset="0"/>
                <a:cs typeface="Arial" panose="020B0604020202020204" pitchFamily="34" charset="0"/>
              </a:rPr>
              <a:t>he </a:t>
            </a:r>
            <a:r>
              <a:rPr lang="en-GB" sz="2400" dirty="0">
                <a:latin typeface="Arial" panose="020B0604020202020204" pitchFamily="34" charset="0"/>
                <a:cs typeface="Arial" panose="020B0604020202020204" pitchFamily="34" charset="0"/>
              </a:rPr>
              <a:t>interrelationship between improved wellbeing and social welfare with structural transformation was present in the early literature on development economics and patterns of change in </a:t>
            </a:r>
            <a:r>
              <a:rPr lang="en-GB" sz="2400" dirty="0" smtClean="0">
                <a:latin typeface="Arial" panose="020B0604020202020204" pitchFamily="34" charset="0"/>
                <a:cs typeface="Arial" panose="020B0604020202020204" pitchFamily="34" charset="0"/>
              </a:rPr>
              <a:t>economies, </a:t>
            </a:r>
            <a:r>
              <a:rPr lang="en-US" sz="2400" dirty="0">
                <a:latin typeface="Arial" panose="020B0604020202020204" pitchFamily="34" charset="0"/>
                <a:cs typeface="Arial" panose="020B0604020202020204" pitchFamily="34" charset="0"/>
              </a:rPr>
              <a:t>including Arthur Lewis, Simon Kuznets and Hollis </a:t>
            </a:r>
            <a:r>
              <a:rPr lang="en-US" sz="2400" dirty="0" err="1">
                <a:latin typeface="Arial" panose="020B0604020202020204" pitchFamily="34" charset="0"/>
                <a:cs typeface="Arial" panose="020B0604020202020204" pitchFamily="34" charset="0"/>
              </a:rPr>
              <a:t>Chenery</a:t>
            </a:r>
            <a:r>
              <a:rPr lang="en-US" sz="2400" dirty="0">
                <a:latin typeface="Arial" panose="020B0604020202020204" pitchFamily="34" charset="0"/>
                <a:cs typeface="Arial" panose="020B0604020202020204" pitchFamily="34" charset="0"/>
              </a:rPr>
              <a:t> &amp; Moshe </a:t>
            </a:r>
            <a:r>
              <a:rPr lang="en-US" sz="2400" dirty="0" err="1" smtClean="0">
                <a:latin typeface="Arial" panose="020B0604020202020204" pitchFamily="34" charset="0"/>
                <a:cs typeface="Arial" panose="020B0604020202020204" pitchFamily="34" charset="0"/>
              </a:rPr>
              <a:t>Syrquin</a:t>
            </a:r>
            <a:endParaRPr lang="en-US" sz="2400" dirty="0">
              <a:latin typeface="Arial" panose="020B0604020202020204" pitchFamily="34" charset="0"/>
              <a:cs typeface="Arial" panose="020B0604020202020204" pitchFamily="34" charset="0"/>
            </a:endParaRPr>
          </a:p>
        </p:txBody>
      </p:sp>
      <p:pic>
        <p:nvPicPr>
          <p:cNvPr id="5"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209" y="435673"/>
            <a:ext cx="3707294" cy="5606354"/>
          </a:xfrm>
        </p:spPr>
      </p:pic>
    </p:spTree>
    <p:extLst>
      <p:ext uri="{BB962C8B-B14F-4D97-AF65-F5344CB8AC3E}">
        <p14:creationId xmlns:p14="http://schemas.microsoft.com/office/powerpoint/2010/main" val="516550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a:t>
            </a:r>
            <a:r>
              <a:rPr lang="en-US" dirty="0" smtClean="0"/>
              <a:t>evelopment economics</a:t>
            </a:r>
            <a:endParaRPr lang="en-US" dirty="0"/>
          </a:p>
        </p:txBody>
      </p:sp>
      <p:sp>
        <p:nvSpPr>
          <p:cNvPr id="6" name="Content Placeholder 5"/>
          <p:cNvSpPr>
            <a:spLocks noGrp="1"/>
          </p:cNvSpPr>
          <p:nvPr>
            <p:ph idx="1"/>
          </p:nvPr>
        </p:nvSpPr>
        <p:spPr>
          <a:xfrm>
            <a:off x="838200" y="1490871"/>
            <a:ext cx="10515600" cy="4542182"/>
          </a:xfrm>
        </p:spPr>
        <p:txBody>
          <a:bodyPr>
            <a:noAutofit/>
          </a:bodyPr>
          <a:lstStyle/>
          <a:p>
            <a:pPr algn="just"/>
            <a:r>
              <a:rPr lang="en-US" sz="2400" dirty="0" smtClean="0">
                <a:latin typeface="Arial" panose="020B0604020202020204" pitchFamily="34" charset="0"/>
                <a:cs typeface="Arial" panose="020B0604020202020204" pitchFamily="34" charset="0"/>
              </a:rPr>
              <a:t>The experience </a:t>
            </a:r>
            <a:r>
              <a:rPr lang="en-US" sz="2400" dirty="0">
                <a:latin typeface="Arial" panose="020B0604020202020204" pitchFamily="34" charset="0"/>
                <a:cs typeface="Arial" panose="020B0604020202020204" pitchFamily="34" charset="0"/>
              </a:rPr>
              <a:t>of </a:t>
            </a:r>
            <a:r>
              <a:rPr lang="en-US" sz="2400" dirty="0" smtClean="0">
                <a:latin typeface="Arial" panose="020B0604020202020204" pitchFamily="34" charset="0"/>
                <a:cs typeface="Arial" panose="020B0604020202020204" pitchFamily="34" charset="0"/>
              </a:rPr>
              <a:t>Japan and the </a:t>
            </a:r>
            <a:r>
              <a:rPr lang="en-US" sz="2400" dirty="0">
                <a:latin typeface="Arial" panose="020B0604020202020204" pitchFamily="34" charset="0"/>
                <a:cs typeface="Arial" panose="020B0604020202020204" pitchFamily="34" charset="0"/>
              </a:rPr>
              <a:t>Asian </a:t>
            </a:r>
            <a:r>
              <a:rPr lang="en-US" sz="2400" dirty="0" smtClean="0">
                <a:latin typeface="Arial" panose="020B0604020202020204" pitchFamily="34" charset="0"/>
                <a:cs typeface="Arial" panose="020B0604020202020204" pitchFamily="34" charset="0"/>
              </a:rPr>
              <a:t>Tigers (and China) has </a:t>
            </a:r>
            <a:r>
              <a:rPr lang="en-US" sz="2400" dirty="0">
                <a:latin typeface="Arial" panose="020B0604020202020204" pitchFamily="34" charset="0"/>
                <a:cs typeface="Arial" panose="020B0604020202020204" pitchFamily="34" charset="0"/>
              </a:rPr>
              <a:t>been that social security is taken care of by growing employment and real wage increases – more equal growth</a:t>
            </a:r>
          </a:p>
          <a:p>
            <a:pPr lvl="0" algn="just"/>
            <a:r>
              <a:rPr lang="en-GB" sz="2400" dirty="0" smtClean="0">
                <a:latin typeface="Arial" panose="020B0604020202020204" pitchFamily="34" charset="0"/>
                <a:cs typeface="Arial" panose="020B0604020202020204" pitchFamily="34" charset="0"/>
              </a:rPr>
              <a:t>Before the Washington Consensus (WC), pioneered by the World Bank from the early 1980s, there was a two-fold conventional wisdom that </a:t>
            </a:r>
            <a:endParaRPr lang="en-US" sz="2400" dirty="0" smtClean="0">
              <a:latin typeface="Arial" panose="020B0604020202020204" pitchFamily="34" charset="0"/>
              <a:cs typeface="Arial" panose="020B0604020202020204" pitchFamily="34" charset="0"/>
            </a:endParaRPr>
          </a:p>
          <a:p>
            <a:pPr lvl="1" algn="just"/>
            <a:r>
              <a:rPr lang="en-GB" dirty="0" smtClean="0">
                <a:latin typeface="Arial" panose="020B0604020202020204" pitchFamily="34" charset="0"/>
                <a:cs typeface="Arial" panose="020B0604020202020204" pitchFamily="34" charset="0"/>
              </a:rPr>
              <a:t>development depends upon industrialisation and </a:t>
            </a:r>
            <a:endParaRPr lang="en-US" dirty="0" smtClean="0">
              <a:latin typeface="Arial" panose="020B0604020202020204" pitchFamily="34" charset="0"/>
              <a:cs typeface="Arial" panose="020B0604020202020204" pitchFamily="34" charset="0"/>
            </a:endParaRPr>
          </a:p>
          <a:p>
            <a:pPr lvl="1" algn="just"/>
            <a:r>
              <a:rPr lang="en-GB" dirty="0" smtClean="0">
                <a:latin typeface="Arial" panose="020B0604020202020204" pitchFamily="34" charset="0"/>
                <a:cs typeface="Arial" panose="020B0604020202020204" pitchFamily="34" charset="0"/>
              </a:rPr>
              <a:t>industrialisation depends upon significant state intervention</a:t>
            </a:r>
            <a:endParaRPr lang="en-US" dirty="0" smtClean="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notion of </a:t>
            </a:r>
            <a:r>
              <a:rPr lang="en-US" sz="2400" dirty="0" smtClean="0">
                <a:latin typeface="Arial" panose="020B0604020202020204" pitchFamily="34" charset="0"/>
                <a:cs typeface="Arial" panose="020B0604020202020204" pitchFamily="34" charset="0"/>
              </a:rPr>
              <a:t>development, the </a:t>
            </a:r>
            <a:r>
              <a:rPr lang="en-US" sz="2400" dirty="0">
                <a:latin typeface="Arial" panose="020B0604020202020204" pitchFamily="34" charset="0"/>
                <a:cs typeface="Arial" panose="020B0604020202020204" pitchFamily="34" charset="0"/>
              </a:rPr>
              <a:t>developmental state, and industrial policy has been undermined and eroded by neoliberal thinking</a:t>
            </a:r>
          </a:p>
          <a:p>
            <a:pPr lvl="0" algn="just"/>
            <a:r>
              <a:rPr lang="en-GB" sz="2400" dirty="0" smtClean="0">
                <a:latin typeface="Arial" panose="020B0604020202020204" pitchFamily="34" charset="0"/>
                <a:cs typeface="Arial" panose="020B0604020202020204" pitchFamily="34" charset="0"/>
              </a:rPr>
              <a:t>While </a:t>
            </a:r>
            <a:r>
              <a:rPr lang="en-GB" sz="2400" dirty="0">
                <a:latin typeface="Arial" panose="020B0604020202020204" pitchFamily="34" charset="0"/>
                <a:cs typeface="Arial" panose="020B0604020202020204" pitchFamily="34" charset="0"/>
              </a:rPr>
              <a:t>the WC tended to accept the central role of industrialisation, contingent upon its being driven by market forces, it was heavily against the role of the state in industrialisation. </a:t>
            </a:r>
            <a:endParaRPr lang="en-US" sz="2400" dirty="0">
              <a:latin typeface="Arial" panose="020B0604020202020204" pitchFamily="34"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0115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he WC excluded social policy from structural economic transformation</a:t>
            </a:r>
            <a:endParaRPr lang="en-US" dirty="0"/>
          </a:p>
        </p:txBody>
      </p:sp>
      <p:sp>
        <p:nvSpPr>
          <p:cNvPr id="3" name="Content Placeholder 2"/>
          <p:cNvSpPr>
            <a:spLocks noGrp="1"/>
          </p:cNvSpPr>
          <p:nvPr>
            <p:ph idx="1"/>
          </p:nvPr>
        </p:nvSpPr>
        <p:spPr/>
        <p:txBody>
          <a:bodyPr>
            <a:normAutofit lnSpcReduction="10000"/>
          </a:bodyPr>
          <a:lstStyle/>
          <a:p>
            <a:pPr lvl="0"/>
            <a:r>
              <a:rPr lang="en-GB" dirty="0">
                <a:latin typeface="Arial" panose="020B0604020202020204" pitchFamily="34" charset="0"/>
                <a:cs typeface="Arial" panose="020B0604020202020204" pitchFamily="34" charset="0"/>
              </a:rPr>
              <a:t>Even though, the Washington Consensus may have shifted to its post Washington version, the idea of development itself became and has remained degraded in the following ways: </a:t>
            </a:r>
            <a:endParaRPr lang="en-US" sz="2400"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Economic transformation or structural change tends to be seen as merely shifting the sectoral composition of the economy; </a:t>
            </a:r>
            <a:endParaRPr lang="en-US" sz="2000"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Social policy is attached to providing safety nets, either explicitly in case of what were taken to be temporarily adverse circumstances, or in making up for deficiencies in provision of health, education, housing and so </a:t>
            </a:r>
            <a:r>
              <a:rPr lang="en-GB" dirty="0" smtClean="0">
                <a:latin typeface="Arial" panose="020B0604020202020204" pitchFamily="34" charset="0"/>
                <a:cs typeface="Arial" panose="020B0604020202020204" pitchFamily="34" charset="0"/>
              </a:rPr>
              <a:t>on </a:t>
            </a:r>
            <a:endParaRPr lang="en-US" sz="2000"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Deregulated financial markets are not seen as inevitably destabilizing in and of themselves or through resistance to, and/or avoidance of, (re)regulation and so not causal of the misallocation of finance </a:t>
            </a:r>
            <a:endParaRPr lang="en-US" sz="20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207577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anti-social role of finance is ignored</a:t>
            </a:r>
            <a:endParaRPr lang="en-US" dirty="0"/>
          </a:p>
        </p:txBody>
      </p:sp>
      <p:sp>
        <p:nvSpPr>
          <p:cNvPr id="3" name="Content Placeholder 2"/>
          <p:cNvSpPr>
            <a:spLocks noGrp="1"/>
          </p:cNvSpPr>
          <p:nvPr>
            <p:ph idx="1"/>
          </p:nvPr>
        </p:nvSpPr>
        <p:spPr>
          <a:xfrm>
            <a:off x="838200" y="1828801"/>
            <a:ext cx="10515600" cy="4438530"/>
          </a:xfrm>
        </p:spPr>
        <p:txBody>
          <a:bodyPr>
            <a:normAutofit fontScale="92500" lnSpcReduction="20000"/>
          </a:bodyPr>
          <a:lstStyle/>
          <a:p>
            <a:pPr lvl="0" algn="just">
              <a:lnSpc>
                <a:spcPct val="130000"/>
              </a:lnSpc>
              <a:spcBef>
                <a:spcPts val="600"/>
              </a:spcBef>
            </a:pPr>
            <a:r>
              <a:rPr lang="en-GB" sz="2400" dirty="0">
                <a:latin typeface="Arial" panose="020B0604020202020204" pitchFamily="34" charset="0"/>
                <a:cs typeface="Arial" panose="020B0604020202020204" pitchFamily="34" charset="0"/>
              </a:rPr>
              <a:t>Financial markets are presented as more or less efficient, even imperative policy-</a:t>
            </a:r>
            <a:r>
              <a:rPr lang="en-GB" sz="2400" dirty="0" err="1">
                <a:latin typeface="Arial" panose="020B0604020202020204" pitchFamily="34" charset="0"/>
                <a:cs typeface="Arial" panose="020B0604020202020204" pitchFamily="34" charset="0"/>
              </a:rPr>
              <a:t>manipulable</a:t>
            </a:r>
            <a:r>
              <a:rPr lang="en-GB" sz="2400" dirty="0">
                <a:latin typeface="Arial" panose="020B0604020202020204" pitchFamily="34" charset="0"/>
                <a:cs typeface="Arial" panose="020B0604020202020204" pitchFamily="34" charset="0"/>
              </a:rPr>
              <a:t> vehicles for financing development and for sustaining developed economies (with massive levels of support following the Global Financial Crisis being indicative). </a:t>
            </a:r>
            <a:endParaRPr lang="en-US" sz="2400" dirty="0">
              <a:latin typeface="Arial" panose="020B0604020202020204" pitchFamily="34" charset="0"/>
              <a:cs typeface="Arial" panose="020B0604020202020204" pitchFamily="34" charset="0"/>
            </a:endParaRPr>
          </a:p>
          <a:p>
            <a:pPr lvl="0" algn="just">
              <a:lnSpc>
                <a:spcPct val="130000"/>
              </a:lnSpc>
              <a:spcBef>
                <a:spcPts val="600"/>
              </a:spcBef>
            </a:pPr>
            <a:r>
              <a:rPr lang="en-GB" sz="2400" dirty="0">
                <a:latin typeface="Arial" panose="020B0604020202020204" pitchFamily="34" charset="0"/>
                <a:cs typeface="Arial" panose="020B0604020202020204" pitchFamily="34" charset="0"/>
              </a:rPr>
              <a:t>Financial institutions have become misrepresented as merely (in)efficient intermediators and allocators of capital and, thereby, largely absent and blameless in erstwhile mainstream, neoliberal explanations of the problems that plague economies, such as deindustrialization, high unemployment, growing inequalities and the path to irreversible environmental damage and calamities. </a:t>
            </a:r>
            <a:endParaRPr lang="en-US" sz="2400" dirty="0">
              <a:latin typeface="Arial" panose="020B0604020202020204" pitchFamily="34" charset="0"/>
              <a:cs typeface="Arial" panose="020B0604020202020204" pitchFamily="34" charset="0"/>
            </a:endParaRPr>
          </a:p>
          <a:p>
            <a:pPr lvl="0" algn="just">
              <a:lnSpc>
                <a:spcPct val="130000"/>
              </a:lnSpc>
              <a:spcBef>
                <a:spcPts val="600"/>
              </a:spcBef>
            </a:pPr>
            <a:r>
              <a:rPr lang="en-GB" sz="2400" b="1" dirty="0">
                <a:latin typeface="Arial" panose="020B0604020202020204" pitchFamily="34" charset="0"/>
                <a:cs typeface="Arial" panose="020B0604020202020204" pitchFamily="34" charset="0"/>
              </a:rPr>
              <a:t>When in fact they should be understood to be driving contemporary capitalism</a:t>
            </a:r>
            <a:endParaRPr lang="en-US" sz="2400" dirty="0">
              <a:latin typeface="Arial" panose="020B0604020202020204" pitchFamily="34"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2467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5862" y="683178"/>
            <a:ext cx="10104006" cy="870288"/>
          </a:xfrm>
        </p:spPr>
        <p:txBody>
          <a:bodyPr/>
          <a:lstStyle/>
          <a:p>
            <a:r>
              <a:rPr lang="en-US" dirty="0" smtClean="0"/>
              <a:t>The South African economy</a:t>
            </a:r>
            <a:endParaRPr lang="en-US" dirty="0"/>
          </a:p>
        </p:txBody>
      </p:sp>
      <p:sp>
        <p:nvSpPr>
          <p:cNvPr id="5" name="Content Placeholder 4"/>
          <p:cNvSpPr>
            <a:spLocks noGrp="1"/>
          </p:cNvSpPr>
          <p:nvPr>
            <p:ph sz="half" idx="1"/>
          </p:nvPr>
        </p:nvSpPr>
        <p:spPr>
          <a:xfrm>
            <a:off x="675862" y="1669774"/>
            <a:ext cx="10465904" cy="4372252"/>
          </a:xfrm>
        </p:spPr>
        <p:txBody>
          <a:bodyPr>
            <a:noAutofit/>
          </a:bodyPr>
          <a:lstStyle/>
          <a:p>
            <a:pPr algn="just"/>
            <a:r>
              <a:rPr lang="en-US" sz="2400" dirty="0">
                <a:latin typeface="Arial" panose="020B0604020202020204" pitchFamily="34" charset="0"/>
                <a:cs typeface="Arial" panose="020B0604020202020204" pitchFamily="34" charset="0"/>
              </a:rPr>
              <a:t>T</a:t>
            </a:r>
            <a:r>
              <a:rPr lang="en-US" sz="2400" dirty="0" smtClean="0">
                <a:latin typeface="Arial" panose="020B0604020202020204" pitchFamily="34" charset="0"/>
                <a:cs typeface="Arial" panose="020B0604020202020204" pitchFamily="34" charset="0"/>
              </a:rPr>
              <a:t>he </a:t>
            </a:r>
            <a:r>
              <a:rPr lang="en-US" sz="2400" dirty="0">
                <a:latin typeface="Arial" panose="020B0604020202020204" pitchFamily="34" charset="0"/>
                <a:cs typeface="Arial" panose="020B0604020202020204" pitchFamily="34" charset="0"/>
              </a:rPr>
              <a:t>structure of the economy should be considered as more than just the contribution of different economic sectors </a:t>
            </a:r>
            <a:endParaRPr lang="en-US" sz="2400" dirty="0" smtClean="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Household </a:t>
            </a:r>
            <a:r>
              <a:rPr lang="en-US" sz="2400" dirty="0">
                <a:latin typeface="Arial" panose="020B0604020202020204" pitchFamily="34" charset="0"/>
                <a:cs typeface="Arial" panose="020B0604020202020204" pitchFamily="34" charset="0"/>
              </a:rPr>
              <a:t>reproduction and </a:t>
            </a:r>
            <a:r>
              <a:rPr lang="en-US" sz="2400" dirty="0" smtClean="0">
                <a:latin typeface="Arial" panose="020B0604020202020204" pitchFamily="34" charset="0"/>
                <a:cs typeface="Arial" panose="020B0604020202020204" pitchFamily="34" charset="0"/>
              </a:rPr>
              <a:t>the impact of unemployment, poverty and inequality (UPI) is key to understanding the structure of SA’s economy</a:t>
            </a:r>
            <a:endParaRPr lang="en-US" sz="2400"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fundamental problems </a:t>
            </a:r>
            <a:r>
              <a:rPr lang="en-US" sz="2400" dirty="0" smtClean="0">
                <a:latin typeface="Arial" panose="020B0604020202020204" pitchFamily="34" charset="0"/>
                <a:cs typeface="Arial" panose="020B0604020202020204" pitchFamily="34" charset="0"/>
              </a:rPr>
              <a:t>of </a:t>
            </a:r>
            <a:r>
              <a:rPr lang="en-US" sz="2400" dirty="0">
                <a:latin typeface="Arial" panose="020B0604020202020204" pitchFamily="34" charset="0"/>
                <a:cs typeface="Arial" panose="020B0604020202020204" pitchFamily="34" charset="0"/>
              </a:rPr>
              <a:t>the economy are </a:t>
            </a:r>
            <a:r>
              <a:rPr lang="en-US" sz="2400" dirty="0" smtClean="0">
                <a:latin typeface="Arial" panose="020B0604020202020204" pitchFamily="34" charset="0"/>
                <a:cs typeface="Arial" panose="020B0604020202020204" pitchFamily="34" charset="0"/>
              </a:rPr>
              <a:t>caused by </a:t>
            </a:r>
            <a:r>
              <a:rPr lang="en-US" sz="2400" dirty="0">
                <a:latin typeface="Arial" panose="020B0604020202020204" pitchFamily="34" charset="0"/>
                <a:cs typeface="Arial" panose="020B0604020202020204" pitchFamily="34" charset="0"/>
              </a:rPr>
              <a:t>those who control the large corporations (including financial institutions) that dominate most of the market in </a:t>
            </a:r>
            <a:r>
              <a:rPr lang="en-US" sz="2400" dirty="0" smtClean="0">
                <a:latin typeface="Arial" panose="020B0604020202020204" pitchFamily="34" charset="0"/>
                <a:cs typeface="Arial" panose="020B0604020202020204" pitchFamily="34" charset="0"/>
              </a:rPr>
              <a:t>SA and most of the wealth</a:t>
            </a:r>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The government </a:t>
            </a:r>
            <a:r>
              <a:rPr lang="en-US" sz="2400" dirty="0" smtClean="0">
                <a:latin typeface="Arial" panose="020B0604020202020204" pitchFamily="34" charset="0"/>
                <a:cs typeface="Arial" panose="020B0604020202020204" pitchFamily="34" charset="0"/>
              </a:rPr>
              <a:t>through adoption </a:t>
            </a:r>
            <a:r>
              <a:rPr lang="en-US" sz="2400" dirty="0">
                <a:latin typeface="Arial" panose="020B0604020202020204" pitchFamily="34" charset="0"/>
                <a:cs typeface="Arial" panose="020B0604020202020204" pitchFamily="34" charset="0"/>
              </a:rPr>
              <a:t>of neoliberal economic policies, including its retrogressive macroeconomic and financial policies, </a:t>
            </a:r>
            <a:r>
              <a:rPr lang="en-US" sz="2400" dirty="0" smtClean="0">
                <a:latin typeface="Arial" panose="020B0604020202020204" pitchFamily="34" charset="0"/>
                <a:cs typeface="Arial" panose="020B0604020202020204" pitchFamily="34" charset="0"/>
              </a:rPr>
              <a:t>has </a:t>
            </a:r>
            <a:r>
              <a:rPr lang="en-US" sz="2400" dirty="0">
                <a:latin typeface="Arial" panose="020B0604020202020204" pitchFamily="34" charset="0"/>
                <a:cs typeface="Arial" panose="020B0604020202020204" pitchFamily="34" charset="0"/>
              </a:rPr>
              <a:t>allowed large </a:t>
            </a:r>
            <a:r>
              <a:rPr lang="en-US" sz="2400" dirty="0" smtClean="0">
                <a:latin typeface="Arial" panose="020B0604020202020204" pitchFamily="34" charset="0"/>
                <a:cs typeface="Arial" panose="020B0604020202020204" pitchFamily="34" charset="0"/>
              </a:rPr>
              <a:t>corporations </a:t>
            </a:r>
            <a:r>
              <a:rPr lang="en-US" sz="2400" dirty="0">
                <a:latin typeface="Arial" panose="020B0604020202020204" pitchFamily="34" charset="0"/>
                <a:cs typeface="Arial" panose="020B0604020202020204" pitchFamily="34" charset="0"/>
              </a:rPr>
              <a:t>to maintain an economy that is extractive, environmentally damaging and incapable </a:t>
            </a:r>
            <a:r>
              <a:rPr lang="en-US" sz="2400" dirty="0" smtClean="0">
                <a:latin typeface="Arial" panose="020B0604020202020204" pitchFamily="34" charset="0"/>
                <a:cs typeface="Arial" panose="020B0604020202020204" pitchFamily="34" charset="0"/>
              </a:rPr>
              <a:t>– and very </a:t>
            </a:r>
            <a:r>
              <a:rPr lang="en-US" sz="2400" dirty="0">
                <a:latin typeface="Arial" panose="020B0604020202020204" pitchFamily="34" charset="0"/>
                <a:cs typeface="Arial" panose="020B0604020202020204" pitchFamily="34" charset="0"/>
              </a:rPr>
              <a:t>likely uninterested </a:t>
            </a:r>
            <a:r>
              <a:rPr lang="en-US" sz="2400" dirty="0" smtClean="0">
                <a:latin typeface="Arial" panose="020B0604020202020204" pitchFamily="34" charset="0"/>
                <a:cs typeface="Arial" panose="020B0604020202020204" pitchFamily="34" charset="0"/>
              </a:rPr>
              <a:t>– in increasing </a:t>
            </a:r>
            <a:r>
              <a:rPr lang="en-US" sz="2400" dirty="0">
                <a:latin typeface="Arial" panose="020B0604020202020204" pitchFamily="34" charset="0"/>
                <a:cs typeface="Arial" panose="020B0604020202020204" pitchFamily="34" charset="0"/>
              </a:rPr>
              <a:t>employment and ensuring adequate social security</a:t>
            </a:r>
            <a:endParaRPr lang="en-US" sz="2400" dirty="0"/>
          </a:p>
        </p:txBody>
      </p:sp>
    </p:spTree>
    <p:extLst>
      <p:ext uri="{BB962C8B-B14F-4D97-AF65-F5344CB8AC3E}">
        <p14:creationId xmlns:p14="http://schemas.microsoft.com/office/powerpoint/2010/main" val="3200782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evolution of the SA economic structure </a:t>
            </a:r>
            <a:endParaRPr lang="en-US" dirty="0"/>
          </a:p>
        </p:txBody>
      </p:sp>
      <p:sp>
        <p:nvSpPr>
          <p:cNvPr id="6" name="Content Placeholder 5"/>
          <p:cNvSpPr>
            <a:spLocks noGrp="1"/>
          </p:cNvSpPr>
          <p:nvPr>
            <p:ph idx="1"/>
          </p:nvPr>
        </p:nvSpPr>
        <p:spPr>
          <a:xfrm>
            <a:off x="838200" y="1825625"/>
            <a:ext cx="10515600" cy="4351338"/>
          </a:xfrm>
        </p:spPr>
        <p:txBody>
          <a:bodyPr>
            <a:normAutofit fontScale="77500" lnSpcReduction="20000"/>
          </a:bodyPr>
          <a:lstStyle/>
          <a:p>
            <a:pPr algn="just">
              <a:lnSpc>
                <a:spcPct val="120000"/>
              </a:lnSpc>
              <a:spcBef>
                <a:spcPts val="600"/>
              </a:spcBef>
            </a:pPr>
            <a:r>
              <a:rPr lang="en-US" dirty="0" smtClean="0">
                <a:latin typeface="Arial" panose="020B0604020202020204" pitchFamily="34" charset="0"/>
                <a:cs typeface="Arial" panose="020B0604020202020204" pitchFamily="34" charset="0"/>
              </a:rPr>
              <a:t>Fine </a:t>
            </a:r>
            <a:r>
              <a:rPr lang="en-US" dirty="0">
                <a:latin typeface="Arial" panose="020B0604020202020204" pitchFamily="34" charset="0"/>
                <a:cs typeface="Arial" panose="020B0604020202020204" pitchFamily="34" charset="0"/>
              </a:rPr>
              <a:t>and </a:t>
            </a:r>
            <a:r>
              <a:rPr lang="en-US" dirty="0" err="1">
                <a:latin typeface="Arial" panose="020B0604020202020204" pitchFamily="34" charset="0"/>
                <a:cs typeface="Arial" panose="020B0604020202020204" pitchFamily="34" charset="0"/>
              </a:rPr>
              <a:t>Rustomjee</a:t>
            </a:r>
            <a:r>
              <a:rPr lang="en-US" dirty="0">
                <a:latin typeface="Arial" panose="020B0604020202020204" pitchFamily="34" charset="0"/>
                <a:cs typeface="Arial" panose="020B0604020202020204" pitchFamily="34" charset="0"/>
              </a:rPr>
              <a:t> (1996) </a:t>
            </a:r>
            <a:r>
              <a:rPr lang="en-US" dirty="0" smtClean="0">
                <a:latin typeface="Arial" panose="020B0604020202020204" pitchFamily="34" charset="0"/>
                <a:cs typeface="Arial" panose="020B0604020202020204" pitchFamily="34" charset="0"/>
              </a:rPr>
              <a:t>assert that </a:t>
            </a:r>
            <a:r>
              <a:rPr lang="en-US" dirty="0">
                <a:latin typeface="Arial" panose="020B0604020202020204" pitchFamily="34" charset="0"/>
                <a:cs typeface="Arial" panose="020B0604020202020204" pitchFamily="34" charset="0"/>
              </a:rPr>
              <a:t>the system of accumulation that took shape in South Africa can be described as a minerals-energy complex (MEC). </a:t>
            </a:r>
          </a:p>
          <a:p>
            <a:pPr algn="just">
              <a:lnSpc>
                <a:spcPct val="120000"/>
              </a:lnSpc>
              <a:spcBef>
                <a:spcPts val="600"/>
              </a:spcBef>
            </a:pPr>
            <a:r>
              <a:rPr lang="en-US" dirty="0">
                <a:latin typeface="Arial" panose="020B0604020202020204" pitchFamily="34" charset="0"/>
                <a:cs typeface="Arial" panose="020B0604020202020204" pitchFamily="34" charset="0"/>
              </a:rPr>
              <a:t>The central role of the mining industry and the coordination and control of mining-finance houses played an important role in developing the extractive sectors of the economy during the second half of the nineteenth century and well into the twentieth century. </a:t>
            </a:r>
          </a:p>
          <a:p>
            <a:pPr algn="just">
              <a:lnSpc>
                <a:spcPct val="110000"/>
              </a:lnSpc>
              <a:spcBef>
                <a:spcPts val="600"/>
              </a:spcBef>
            </a:pPr>
            <a:r>
              <a:rPr lang="en-US" dirty="0" smtClean="0">
                <a:latin typeface="Arial" panose="020B0604020202020204" pitchFamily="34" charset="0"/>
                <a:cs typeface="Arial" panose="020B0604020202020204" pitchFamily="34" charset="0"/>
              </a:rPr>
              <a:t>They </a:t>
            </a:r>
            <a:r>
              <a:rPr lang="en-US" dirty="0">
                <a:latin typeface="Arial" panose="020B0604020202020204" pitchFamily="34" charset="0"/>
                <a:cs typeface="Arial" panose="020B0604020202020204" pitchFamily="34" charset="0"/>
              </a:rPr>
              <a:t>worked closely with the colonial and later the apartheid governments to manage a cheap black </a:t>
            </a:r>
            <a:r>
              <a:rPr lang="en-US" dirty="0" err="1">
                <a:latin typeface="Arial" panose="020B0604020202020204" pitchFamily="34" charset="0"/>
                <a:cs typeface="Arial" panose="020B0604020202020204" pitchFamily="34" charset="0"/>
              </a:rPr>
              <a:t>labour</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system built </a:t>
            </a:r>
            <a:r>
              <a:rPr lang="en-US" dirty="0">
                <a:latin typeface="Arial" panose="020B0604020202020204" pitchFamily="34" charset="0"/>
                <a:cs typeface="Arial" panose="020B0604020202020204" pitchFamily="34" charset="0"/>
              </a:rPr>
              <a:t>on1913 Land Act that set aside 87% of the land </a:t>
            </a:r>
            <a:r>
              <a:rPr lang="en-US" dirty="0" smtClean="0">
                <a:latin typeface="Arial" panose="020B0604020202020204" pitchFamily="34" charset="0"/>
                <a:cs typeface="Arial" panose="020B0604020202020204" pitchFamily="34" charset="0"/>
              </a:rPr>
              <a:t>SA </a:t>
            </a:r>
            <a:r>
              <a:rPr lang="en-US" dirty="0">
                <a:latin typeface="Arial" panose="020B0604020202020204" pitchFamily="34" charset="0"/>
                <a:cs typeface="Arial" panose="020B0604020202020204" pitchFamily="34" charset="0"/>
              </a:rPr>
              <a:t>for </a:t>
            </a:r>
            <a:r>
              <a:rPr lang="en-US" dirty="0" smtClean="0">
                <a:latin typeface="Arial" panose="020B0604020202020204" pitchFamily="34" charset="0"/>
                <a:cs typeface="Arial" panose="020B0604020202020204" pitchFamily="34" charset="0"/>
              </a:rPr>
              <a:t>whites</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algn="just">
              <a:lnSpc>
                <a:spcPct val="110000"/>
              </a:lnSpc>
              <a:spcBef>
                <a:spcPts val="600"/>
              </a:spcBef>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SA industrial base and services sector developed to support the mining industry with a small manufacturing, utility sector and other services focused on the white population. </a:t>
            </a:r>
          </a:p>
          <a:p>
            <a:pPr algn="just">
              <a:lnSpc>
                <a:spcPct val="120000"/>
              </a:lnSpc>
              <a:spcBef>
                <a:spcPts val="600"/>
              </a:spcBef>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7745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structure of the economy in 1994</a:t>
            </a:r>
            <a:endParaRPr lang="en-US" dirty="0"/>
          </a:p>
        </p:txBody>
      </p:sp>
      <p:sp>
        <p:nvSpPr>
          <p:cNvPr id="3" name="Content Placeholder 2"/>
          <p:cNvSpPr>
            <a:spLocks noGrp="1"/>
          </p:cNvSpPr>
          <p:nvPr>
            <p:ph idx="1"/>
          </p:nvPr>
        </p:nvSpPr>
        <p:spPr>
          <a:xfrm>
            <a:off x="838200" y="1530626"/>
            <a:ext cx="10515600" cy="4377981"/>
          </a:xfrm>
        </p:spPr>
        <p:txBody>
          <a:bodyPr>
            <a:noAutofit/>
          </a:bodyPr>
          <a:lstStyle/>
          <a:p>
            <a:pPr algn="just">
              <a:lnSpc>
                <a:spcPct val="110000"/>
              </a:lnSpc>
              <a:spcBef>
                <a:spcPts val="600"/>
              </a:spcBef>
            </a:pPr>
            <a:r>
              <a:rPr lang="en-US" sz="2200" dirty="0">
                <a:latin typeface="Arial" panose="020B0604020202020204" pitchFamily="34" charset="0"/>
                <a:cs typeface="Arial" panose="020B0604020202020204" pitchFamily="34" charset="0"/>
              </a:rPr>
              <a:t>The industrial base of the South African economy at the time of the 1994 democratic elections was dominated by sectors with close economic linkages to the mining industry. </a:t>
            </a:r>
          </a:p>
          <a:p>
            <a:pPr algn="just">
              <a:lnSpc>
                <a:spcPct val="110000"/>
              </a:lnSpc>
              <a:spcBef>
                <a:spcPts val="600"/>
              </a:spcBef>
            </a:pPr>
            <a:r>
              <a:rPr lang="en-US" sz="2200" dirty="0">
                <a:latin typeface="Arial" panose="020B0604020202020204" pitchFamily="34" charset="0"/>
                <a:cs typeface="Arial" panose="020B0604020202020204" pitchFamily="34" charset="0"/>
              </a:rPr>
              <a:t>These were predominantly processing, capital and energy intensive industrial sectors. </a:t>
            </a:r>
          </a:p>
          <a:p>
            <a:pPr algn="just">
              <a:lnSpc>
                <a:spcPct val="110000"/>
              </a:lnSpc>
              <a:spcBef>
                <a:spcPts val="600"/>
              </a:spcBef>
            </a:pPr>
            <a:r>
              <a:rPr lang="en-US" sz="2200" dirty="0">
                <a:latin typeface="Arial" panose="020B0604020202020204" pitchFamily="34" charset="0"/>
                <a:cs typeface="Arial" panose="020B0604020202020204" pitchFamily="34" charset="0"/>
              </a:rPr>
              <a:t>The overall level of manufacturing value added was low with much of South Africa’s minerals exported in raw or slightly beneficiated </a:t>
            </a:r>
            <a:r>
              <a:rPr lang="en-US" sz="2200" dirty="0" smtClean="0">
                <a:latin typeface="Arial" panose="020B0604020202020204" pitchFamily="34" charset="0"/>
                <a:cs typeface="Arial" panose="020B0604020202020204" pitchFamily="34" charset="0"/>
              </a:rPr>
              <a:t>form</a:t>
            </a:r>
          </a:p>
          <a:p>
            <a:pPr algn="just">
              <a:lnSpc>
                <a:spcPct val="110000"/>
              </a:lnSpc>
              <a:spcBef>
                <a:spcPts val="600"/>
              </a:spcBef>
            </a:pPr>
            <a:r>
              <a:rPr lang="en-US" sz="2200" dirty="0">
                <a:latin typeface="Arial" panose="020B0604020202020204" pitchFamily="34" charset="0"/>
                <a:cs typeface="Arial" panose="020B0604020202020204" pitchFamily="34" charset="0"/>
              </a:rPr>
              <a:t>The largest dominant corporations responded to the political changes in a defensive manner. </a:t>
            </a:r>
          </a:p>
          <a:p>
            <a:pPr algn="just">
              <a:lnSpc>
                <a:spcPct val="110000"/>
              </a:lnSpc>
              <a:spcBef>
                <a:spcPts val="600"/>
              </a:spcBef>
            </a:pPr>
            <a:r>
              <a:rPr lang="en-US" sz="2200" dirty="0">
                <a:latin typeface="Arial" panose="020B0604020202020204" pitchFamily="34" charset="0"/>
                <a:cs typeface="Arial" panose="020B0604020202020204" pitchFamily="34" charset="0"/>
              </a:rPr>
              <a:t>L</a:t>
            </a:r>
            <a:r>
              <a:rPr lang="en-US" sz="2200" dirty="0" smtClean="0">
                <a:latin typeface="Arial" panose="020B0604020202020204" pitchFamily="34" charset="0"/>
                <a:cs typeface="Arial" panose="020B0604020202020204" pitchFamily="34" charset="0"/>
              </a:rPr>
              <a:t>arge </a:t>
            </a:r>
            <a:r>
              <a:rPr lang="en-US" sz="2200" dirty="0">
                <a:latin typeface="Arial" panose="020B0604020202020204" pitchFamily="34" charset="0"/>
                <a:cs typeface="Arial" panose="020B0604020202020204" pitchFamily="34" charset="0"/>
              </a:rPr>
              <a:t>corporations shifted their primary listings abroad </a:t>
            </a:r>
            <a:r>
              <a:rPr lang="en-US" sz="2200" dirty="0" smtClean="0">
                <a:latin typeface="Arial" panose="020B0604020202020204" pitchFamily="34" charset="0"/>
                <a:cs typeface="Arial" panose="020B0604020202020204" pitchFamily="34" charset="0"/>
              </a:rPr>
              <a:t>or dual-listed. </a:t>
            </a:r>
          </a:p>
          <a:p>
            <a:pPr algn="just">
              <a:lnSpc>
                <a:spcPct val="110000"/>
              </a:lnSpc>
              <a:spcBef>
                <a:spcPts val="600"/>
              </a:spcBef>
            </a:pPr>
            <a:r>
              <a:rPr lang="en-US" sz="2200" dirty="0" smtClean="0">
                <a:latin typeface="Arial" panose="020B0604020202020204" pitchFamily="34" charset="0"/>
                <a:cs typeface="Arial" panose="020B0604020202020204" pitchFamily="34" charset="0"/>
              </a:rPr>
              <a:t>They </a:t>
            </a:r>
            <a:r>
              <a:rPr lang="en-US" sz="2200" dirty="0">
                <a:latin typeface="Arial" panose="020B0604020202020204" pitchFamily="34" charset="0"/>
                <a:cs typeface="Arial" panose="020B0604020202020204" pitchFamily="34" charset="0"/>
              </a:rPr>
              <a:t>continue to move large amounts of capital abroad legally and illicitly</a:t>
            </a:r>
          </a:p>
          <a:p>
            <a:pPr algn="just"/>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30647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1008</TotalTime>
  <Words>1458</Words>
  <Application>Microsoft Office PowerPoint</Application>
  <PresentationFormat>Widescreen</PresentationFormat>
  <Paragraphs>87</Paragraphs>
  <Slides>20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Introduction</vt:lpstr>
      <vt:lpstr>Structural change and wellbeing</vt:lpstr>
      <vt:lpstr>Development economics</vt:lpstr>
      <vt:lpstr>The WC excluded social policy from structural economic transformation</vt:lpstr>
      <vt:lpstr>The anti-social role of finance is ignored</vt:lpstr>
      <vt:lpstr>The South African economy</vt:lpstr>
      <vt:lpstr>The evolution of the SA economic structure </vt:lpstr>
      <vt:lpstr>The structure of the economy in 1994</vt:lpstr>
      <vt:lpstr>Neoliberal policy hegemony and 3 lost decades </vt:lpstr>
      <vt:lpstr>Concentration in the SA Economy</vt:lpstr>
      <vt:lpstr>PowerPoint Presentation</vt:lpstr>
      <vt:lpstr>PowerPoint Presentation</vt:lpstr>
      <vt:lpstr>Capital stock of different sectors, 1994 &amp; 2020</vt:lpstr>
      <vt:lpstr>PowerPoint Presentation</vt:lpstr>
      <vt:lpstr>Employment for different sectors</vt:lpstr>
      <vt:lpstr>PowerPoint Presentation</vt:lpstr>
      <vt:lpstr>PowerPoint Presentation</vt:lpstr>
      <vt:lpstr>Conclusion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Moses Kas</dc:creator>
  <cp:lastModifiedBy>Seeraj Mohamed</cp:lastModifiedBy>
  <cp:revision>29</cp:revision>
  <dcterms:created xsi:type="dcterms:W3CDTF">2023-11-06T09:07:33Z</dcterms:created>
  <dcterms:modified xsi:type="dcterms:W3CDTF">2023-11-09T00:32:33Z</dcterms:modified>
</cp:coreProperties>
</file>