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0"/>
  </p:notesMasterIdLst>
  <p:sldIdLst>
    <p:sldId id="283" r:id="rId4"/>
    <p:sldId id="656" r:id="rId5"/>
    <p:sldId id="657" r:id="rId6"/>
    <p:sldId id="659" r:id="rId7"/>
    <p:sldId id="658" r:id="rId8"/>
    <p:sldId id="660" r:id="rId9"/>
    <p:sldId id="661" r:id="rId10"/>
    <p:sldId id="654" r:id="rId11"/>
    <p:sldId id="262" r:id="rId12"/>
    <p:sldId id="263" r:id="rId13"/>
    <p:sldId id="271" r:id="rId14"/>
    <p:sldId id="620" r:id="rId15"/>
    <p:sldId id="649" r:id="rId16"/>
    <p:sldId id="650" r:id="rId17"/>
    <p:sldId id="646" r:id="rId18"/>
    <p:sldId id="65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F2406-A109-4C55-9CFE-D3FB2F452147}" type="datetimeFigureOut">
              <a:rPr lang="en-ZA" smtClean="0"/>
              <a:t>2023/11/09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7E2EE-117E-4697-B39B-E99E7D25AA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340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7A55F-4C5B-E248-9EC8-471E991E4A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82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Based on the 2016 data (SA demographic and Health survey) close to 50% of women had antenatal care in their first trimester with 89% of children between  12 and 23 months having received all basic vaccinations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7A55F-4C5B-E248-9EC8-471E991E4A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344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7A55F-4C5B-E248-9EC8-471E991E4A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56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E8930-FD2D-4603-B863-0B7DE99D1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123DA-1482-4E1B-89D3-CCB6CB59E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2E060-4F6F-47B1-8ACC-1022F4CC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27C-1340-4AAB-A836-2AC377021542}" type="datetimeFigureOut">
              <a:rPr lang="en-ZA" smtClean="0"/>
              <a:t>2023/11/09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241D2-CC62-4F3A-8207-EB27AF1D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CB33C-3EA2-403A-A216-D3EE74DD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F1F0-114F-423F-A2AB-19C757861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563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FE26C-995A-43FC-8F4C-3E679412D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1CD6F-2331-4A3F-8C1F-0E94B81E4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A1E60-0599-4C60-BD34-1ACFBBED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27C-1340-4AAB-A836-2AC377021542}" type="datetimeFigureOut">
              <a:rPr lang="en-ZA" smtClean="0"/>
              <a:t>2023/11/09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D9516-9295-48B8-A804-24EF4E62E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FE95A-354B-41BB-89D8-09C4923F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F1F0-114F-423F-A2AB-19C757861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649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07F736-8F0B-4615-8C43-7C064F7654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EF851-8924-4198-AABC-4F50BDC6C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7C040-BABC-4980-AAF9-92B83BB4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27C-1340-4AAB-A836-2AC377021542}" type="datetimeFigureOut">
              <a:rPr lang="en-ZA" smtClean="0"/>
              <a:t>2023/11/09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4EC9-848D-450F-8333-A2541F4E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A7A3C-8BA3-4E18-A899-B7802CE9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F1F0-114F-423F-A2AB-19C757861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44222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D628-6124-2644-9003-DD6004445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3D490-6B91-9B40-93B6-D7052D24B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70F12-22B9-294A-ACED-C6692B05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2178A-0A86-6F4F-81F1-10BEFF72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E43B7-AFD2-084A-9FE3-3A0E3708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28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3F31-B936-6040-84F5-4981DFE3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9735D-4037-6B41-AEEA-4188A5950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7704F-73F5-4542-8B69-2B5C6EB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A8280-11ED-C248-BB95-4C09DD47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FD09-12BF-0446-BC73-68CE403C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51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9920-A82B-A747-94CC-C5669471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9C267-18EC-7348-9E53-162AECE29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2D47-8DD0-9749-AE7F-F78675B7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C3ED1-66C3-F641-A83F-53F8F92E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8B1FB-3FDB-434F-97EF-F2193F7D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9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1B27-F6FF-5145-A6F7-250145D8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C22D2-DE54-3D49-AD9D-590C98B38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A29FB-5194-F944-B216-A10B93864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E2F98-F074-FE4F-B9AF-31026DF3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D92DB-94CF-574C-AD06-814A62FCB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C8FCB-0329-4042-B4B8-A87BC2F2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55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06E7-226F-5B42-980F-6E829A8A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E955A-67B2-AE41-91EC-BB0604862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3F5DE-A460-EC48-B430-2303B5DF6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8184F-EA39-B340-8A97-6AF3C3A2A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B354A-D771-B446-8A4F-8AEE7FC44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803E13-9CC7-8248-B54B-8C8D2A2F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CEDB4-E80F-6D48-BC70-4D6FE08F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28259-A89B-0A48-80EB-4A5A677E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81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7AA4-8527-CA4A-9556-ED5AD991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96265-E4EC-994F-B9C5-6967FDFA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0E688-3679-4B44-97C3-3649853C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C71AD-904E-864A-952B-D00DAEBC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59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65BB43-3BDD-6345-A88A-EBD8280F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624E1-661D-E949-AF27-8D3B0BF8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44AF7-7549-BD4F-AE35-94929A2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26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0E8D-1609-C04B-97CC-7F396A67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726A-2033-DF44-A305-D3373F21E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45EAE-E5DA-AF46-8BEA-FA318BFDD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EDA2A-2D64-074F-9C89-EC711B6A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25C44-DB81-104D-8FC5-A14920D9F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F1100-A173-6449-AE5F-FE172AB8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9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6D08F-24CF-499C-B21C-2C6E1182D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CE0D6-ACB8-4874-8525-F3D5EAFA2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62C49-55F5-4972-A188-D37ECBAD6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27C-1340-4AAB-A836-2AC377021542}" type="datetimeFigureOut">
              <a:rPr lang="en-ZA" smtClean="0"/>
              <a:t>2023/11/09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D1C6B-0800-48FB-AEEE-D053D1EF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233FF-BBED-4F3F-BC75-C7425F90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F1F0-114F-423F-A2AB-19C757861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7687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3E8F4-C8D9-884D-8C47-14E7A812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C1EE65-A0DD-4D45-A524-90BD7F487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94230-4975-5E4B-A3A0-73FBFC1B2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0042A-A447-7844-8902-E49A293D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FC29C-AB84-B747-956B-B2B78750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50B8A-8CA8-6D4E-8A18-E8775DE1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25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EBB9-1EBC-A843-92DC-A11891628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C682F-70A4-6145-B6EA-112C483E1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78C9C-A6C8-0446-8CE8-0C25F89D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11B79-CB7A-EE4C-B854-2361FAD7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4011A-4F33-C448-9F4E-761564DE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36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45B7B8-0D28-4948-8C5F-22B51BAB9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06234-D908-D943-8188-D68D7F3EA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26481-D06C-C042-8066-E768EC73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EBB75-4DB9-0F41-AB63-1275877F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8D92B-3F31-8C44-8E7B-3E219027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86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CEF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4D33F75-791A-8643-BA87-4DAF53721B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Photo here</a:t>
            </a:r>
          </a:p>
        </p:txBody>
      </p:sp>
    </p:spTree>
    <p:extLst>
      <p:ext uri="{BB962C8B-B14F-4D97-AF65-F5344CB8AC3E}">
        <p14:creationId xmlns:p14="http://schemas.microsoft.com/office/powerpoint/2010/main" val="3188878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CEF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2084D1F1-25D7-1445-AC17-82787DDD15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D4D7D9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PHOTO HERE</a:t>
            </a:r>
          </a:p>
        </p:txBody>
      </p:sp>
    </p:spTree>
    <p:extLst>
      <p:ext uri="{BB962C8B-B14F-4D97-AF65-F5344CB8AC3E}">
        <p14:creationId xmlns:p14="http://schemas.microsoft.com/office/powerpoint/2010/main" val="1498335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3239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8333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2295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0" y="6858000"/>
                </a:moveTo>
                <a:lnTo>
                  <a:pt x="12193206" y="6858000"/>
                </a:lnTo>
                <a:lnTo>
                  <a:pt x="12193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EDD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7672365" y="5351797"/>
            <a:ext cx="508634" cy="508634"/>
          </a:xfrm>
          <a:custGeom>
            <a:avLst/>
            <a:gdLst/>
            <a:ahLst/>
            <a:cxnLst/>
            <a:rect l="l" t="t" r="r" b="b"/>
            <a:pathLst>
              <a:path w="508634" h="508635">
                <a:moveTo>
                  <a:pt x="0" y="0"/>
                </a:moveTo>
                <a:lnTo>
                  <a:pt x="0" y="508444"/>
                </a:lnTo>
                <a:lnTo>
                  <a:pt x="508444" y="508444"/>
                </a:lnTo>
                <a:lnTo>
                  <a:pt x="0" y="0"/>
                </a:lnTo>
                <a:close/>
              </a:path>
            </a:pathLst>
          </a:custGeom>
          <a:solidFill>
            <a:srgbClr val="00774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8380308" y="5351797"/>
            <a:ext cx="508634" cy="508634"/>
          </a:xfrm>
          <a:custGeom>
            <a:avLst/>
            <a:gdLst/>
            <a:ahLst/>
            <a:cxnLst/>
            <a:rect l="l" t="t" r="r" b="b"/>
            <a:pathLst>
              <a:path w="508634" h="508635">
                <a:moveTo>
                  <a:pt x="0" y="0"/>
                </a:moveTo>
                <a:lnTo>
                  <a:pt x="0" y="508444"/>
                </a:lnTo>
                <a:lnTo>
                  <a:pt x="508444" y="508444"/>
                </a:lnTo>
                <a:lnTo>
                  <a:pt x="0" y="0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9046922" y="5351797"/>
            <a:ext cx="508634" cy="508634"/>
          </a:xfrm>
          <a:custGeom>
            <a:avLst/>
            <a:gdLst/>
            <a:ahLst/>
            <a:cxnLst/>
            <a:rect l="l" t="t" r="r" b="b"/>
            <a:pathLst>
              <a:path w="508634" h="508635">
                <a:moveTo>
                  <a:pt x="0" y="0"/>
                </a:moveTo>
                <a:lnTo>
                  <a:pt x="508444" y="508444"/>
                </a:lnTo>
                <a:lnTo>
                  <a:pt x="0" y="508444"/>
                </a:lnTo>
                <a:lnTo>
                  <a:pt x="0" y="0"/>
                </a:lnTo>
                <a:close/>
              </a:path>
            </a:pathLst>
          </a:custGeom>
          <a:ln w="57531">
            <a:solidFill>
              <a:srgbClr val="F7941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9929905" y="4775193"/>
            <a:ext cx="1485900" cy="1485900"/>
          </a:xfrm>
          <a:custGeom>
            <a:avLst/>
            <a:gdLst/>
            <a:ahLst/>
            <a:cxnLst/>
            <a:rect l="l" t="t" r="r" b="b"/>
            <a:pathLst>
              <a:path w="1485900" h="1485900">
                <a:moveTo>
                  <a:pt x="742873" y="0"/>
                </a:moveTo>
                <a:lnTo>
                  <a:pt x="694030" y="1580"/>
                </a:lnTo>
                <a:lnTo>
                  <a:pt x="646030" y="6255"/>
                </a:lnTo>
                <a:lnTo>
                  <a:pt x="598971" y="13927"/>
                </a:lnTo>
                <a:lnTo>
                  <a:pt x="552952" y="24499"/>
                </a:lnTo>
                <a:lnTo>
                  <a:pt x="508069" y="37872"/>
                </a:lnTo>
                <a:lnTo>
                  <a:pt x="464422" y="53949"/>
                </a:lnTo>
                <a:lnTo>
                  <a:pt x="422108" y="72631"/>
                </a:lnTo>
                <a:lnTo>
                  <a:pt x="381225" y="93821"/>
                </a:lnTo>
                <a:lnTo>
                  <a:pt x="341871" y="117421"/>
                </a:lnTo>
                <a:lnTo>
                  <a:pt x="304144" y="143332"/>
                </a:lnTo>
                <a:lnTo>
                  <a:pt x="268141" y="171458"/>
                </a:lnTo>
                <a:lnTo>
                  <a:pt x="233960" y="201700"/>
                </a:lnTo>
                <a:lnTo>
                  <a:pt x="201700" y="233960"/>
                </a:lnTo>
                <a:lnTo>
                  <a:pt x="171458" y="268141"/>
                </a:lnTo>
                <a:lnTo>
                  <a:pt x="143332" y="304144"/>
                </a:lnTo>
                <a:lnTo>
                  <a:pt x="117421" y="341871"/>
                </a:lnTo>
                <a:lnTo>
                  <a:pt x="93821" y="381225"/>
                </a:lnTo>
                <a:lnTo>
                  <a:pt x="72631" y="422108"/>
                </a:lnTo>
                <a:lnTo>
                  <a:pt x="53949" y="464422"/>
                </a:lnTo>
                <a:lnTo>
                  <a:pt x="37872" y="508069"/>
                </a:lnTo>
                <a:lnTo>
                  <a:pt x="24499" y="552952"/>
                </a:lnTo>
                <a:lnTo>
                  <a:pt x="13927" y="598971"/>
                </a:lnTo>
                <a:lnTo>
                  <a:pt x="6255" y="646030"/>
                </a:lnTo>
                <a:lnTo>
                  <a:pt x="1580" y="694030"/>
                </a:lnTo>
                <a:lnTo>
                  <a:pt x="0" y="742873"/>
                </a:lnTo>
                <a:lnTo>
                  <a:pt x="1580" y="791717"/>
                </a:lnTo>
                <a:lnTo>
                  <a:pt x="6255" y="839717"/>
                </a:lnTo>
                <a:lnTo>
                  <a:pt x="13927" y="886776"/>
                </a:lnTo>
                <a:lnTo>
                  <a:pt x="24499" y="932795"/>
                </a:lnTo>
                <a:lnTo>
                  <a:pt x="37872" y="977677"/>
                </a:lnTo>
                <a:lnTo>
                  <a:pt x="53949" y="1021324"/>
                </a:lnTo>
                <a:lnTo>
                  <a:pt x="72631" y="1063638"/>
                </a:lnTo>
                <a:lnTo>
                  <a:pt x="93821" y="1104521"/>
                </a:lnTo>
                <a:lnTo>
                  <a:pt x="117421" y="1143875"/>
                </a:lnTo>
                <a:lnTo>
                  <a:pt x="143332" y="1181603"/>
                </a:lnTo>
                <a:lnTo>
                  <a:pt x="171458" y="1217606"/>
                </a:lnTo>
                <a:lnTo>
                  <a:pt x="201700" y="1251787"/>
                </a:lnTo>
                <a:lnTo>
                  <a:pt x="233960" y="1284047"/>
                </a:lnTo>
                <a:lnTo>
                  <a:pt x="268141" y="1314289"/>
                </a:lnTo>
                <a:lnTo>
                  <a:pt x="304144" y="1342414"/>
                </a:lnTo>
                <a:lnTo>
                  <a:pt x="341871" y="1368326"/>
                </a:lnTo>
                <a:lnTo>
                  <a:pt x="381225" y="1391926"/>
                </a:lnTo>
                <a:lnTo>
                  <a:pt x="422108" y="1413116"/>
                </a:lnTo>
                <a:lnTo>
                  <a:pt x="464422" y="1431798"/>
                </a:lnTo>
                <a:lnTo>
                  <a:pt x="508069" y="1447874"/>
                </a:lnTo>
                <a:lnTo>
                  <a:pt x="552952" y="1461248"/>
                </a:lnTo>
                <a:lnTo>
                  <a:pt x="598971" y="1471819"/>
                </a:lnTo>
                <a:lnTo>
                  <a:pt x="646030" y="1479492"/>
                </a:lnTo>
                <a:lnTo>
                  <a:pt x="694030" y="1484167"/>
                </a:lnTo>
                <a:lnTo>
                  <a:pt x="742873" y="1485747"/>
                </a:lnTo>
                <a:lnTo>
                  <a:pt x="791717" y="1484167"/>
                </a:lnTo>
                <a:lnTo>
                  <a:pt x="839717" y="1479492"/>
                </a:lnTo>
                <a:lnTo>
                  <a:pt x="886776" y="1471819"/>
                </a:lnTo>
                <a:lnTo>
                  <a:pt x="932795" y="1461248"/>
                </a:lnTo>
                <a:lnTo>
                  <a:pt x="977677" y="1447874"/>
                </a:lnTo>
                <a:lnTo>
                  <a:pt x="1021324" y="1431798"/>
                </a:lnTo>
                <a:lnTo>
                  <a:pt x="1063638" y="1413116"/>
                </a:lnTo>
                <a:lnTo>
                  <a:pt x="1104521" y="1391926"/>
                </a:lnTo>
                <a:lnTo>
                  <a:pt x="1143875" y="1368326"/>
                </a:lnTo>
                <a:lnTo>
                  <a:pt x="1181603" y="1342414"/>
                </a:lnTo>
                <a:lnTo>
                  <a:pt x="1217606" y="1314289"/>
                </a:lnTo>
                <a:lnTo>
                  <a:pt x="1251787" y="1284047"/>
                </a:lnTo>
                <a:lnTo>
                  <a:pt x="1284047" y="1251787"/>
                </a:lnTo>
                <a:lnTo>
                  <a:pt x="1314289" y="1217606"/>
                </a:lnTo>
                <a:lnTo>
                  <a:pt x="1342414" y="1181603"/>
                </a:lnTo>
                <a:lnTo>
                  <a:pt x="1368326" y="1143875"/>
                </a:lnTo>
                <a:lnTo>
                  <a:pt x="1391926" y="1104521"/>
                </a:lnTo>
                <a:lnTo>
                  <a:pt x="1413116" y="1063638"/>
                </a:lnTo>
                <a:lnTo>
                  <a:pt x="1431798" y="1021324"/>
                </a:lnTo>
                <a:lnTo>
                  <a:pt x="1447874" y="977677"/>
                </a:lnTo>
                <a:lnTo>
                  <a:pt x="1461248" y="932795"/>
                </a:lnTo>
                <a:lnTo>
                  <a:pt x="1471819" y="886776"/>
                </a:lnTo>
                <a:lnTo>
                  <a:pt x="1479492" y="839717"/>
                </a:lnTo>
                <a:lnTo>
                  <a:pt x="1484167" y="791717"/>
                </a:lnTo>
                <a:lnTo>
                  <a:pt x="1485747" y="742873"/>
                </a:lnTo>
                <a:lnTo>
                  <a:pt x="1484167" y="694030"/>
                </a:lnTo>
                <a:lnTo>
                  <a:pt x="1479492" y="646030"/>
                </a:lnTo>
                <a:lnTo>
                  <a:pt x="1471819" y="598971"/>
                </a:lnTo>
                <a:lnTo>
                  <a:pt x="1461248" y="552952"/>
                </a:lnTo>
                <a:lnTo>
                  <a:pt x="1447874" y="508069"/>
                </a:lnTo>
                <a:lnTo>
                  <a:pt x="1431798" y="464422"/>
                </a:lnTo>
                <a:lnTo>
                  <a:pt x="1413116" y="422108"/>
                </a:lnTo>
                <a:lnTo>
                  <a:pt x="1391926" y="381225"/>
                </a:lnTo>
                <a:lnTo>
                  <a:pt x="1368326" y="341871"/>
                </a:lnTo>
                <a:lnTo>
                  <a:pt x="1342414" y="304144"/>
                </a:lnTo>
                <a:lnTo>
                  <a:pt x="1314289" y="268141"/>
                </a:lnTo>
                <a:lnTo>
                  <a:pt x="1284047" y="233960"/>
                </a:lnTo>
                <a:lnTo>
                  <a:pt x="1251787" y="201700"/>
                </a:lnTo>
                <a:lnTo>
                  <a:pt x="1217606" y="171458"/>
                </a:lnTo>
                <a:lnTo>
                  <a:pt x="1181603" y="143332"/>
                </a:lnTo>
                <a:lnTo>
                  <a:pt x="1143875" y="117421"/>
                </a:lnTo>
                <a:lnTo>
                  <a:pt x="1104521" y="93821"/>
                </a:lnTo>
                <a:lnTo>
                  <a:pt x="1063638" y="72631"/>
                </a:lnTo>
                <a:lnTo>
                  <a:pt x="1021324" y="53949"/>
                </a:lnTo>
                <a:lnTo>
                  <a:pt x="977677" y="37872"/>
                </a:lnTo>
                <a:lnTo>
                  <a:pt x="932795" y="24499"/>
                </a:lnTo>
                <a:lnTo>
                  <a:pt x="886776" y="13927"/>
                </a:lnTo>
                <a:lnTo>
                  <a:pt x="839717" y="6255"/>
                </a:lnTo>
                <a:lnTo>
                  <a:pt x="791717" y="1580"/>
                </a:lnTo>
                <a:lnTo>
                  <a:pt x="742873" y="0"/>
                </a:lnTo>
                <a:close/>
              </a:path>
            </a:pathLst>
          </a:custGeom>
          <a:solidFill>
            <a:srgbClr val="E63E3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6096599" y="1498600"/>
            <a:ext cx="0" cy="4391025"/>
          </a:xfrm>
          <a:custGeom>
            <a:avLst/>
            <a:gdLst/>
            <a:ahLst/>
            <a:cxnLst/>
            <a:rect l="l" t="t" r="r" b="b"/>
            <a:pathLst>
              <a:path h="4391025">
                <a:moveTo>
                  <a:pt x="0" y="0"/>
                </a:moveTo>
                <a:lnTo>
                  <a:pt x="0" y="4390402"/>
                </a:lnTo>
              </a:path>
            </a:pathLst>
          </a:custGeom>
          <a:ln w="12700">
            <a:solidFill>
              <a:srgbClr val="0077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8333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30300" y="1430634"/>
            <a:ext cx="4000500" cy="441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38333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239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8333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9057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105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AD021-A334-4F61-AF0C-828FCE3B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B8F1C-3199-4F1B-AE20-C6E78BCDB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7C43F-5260-46BB-A539-FEB236630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27C-1340-4AAB-A836-2AC377021542}" type="datetimeFigureOut">
              <a:rPr lang="en-ZA" smtClean="0"/>
              <a:t>2023/11/09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DB18A-7518-4DE4-B435-4437A837D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3F905-4566-45F4-85FF-45760490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F1F0-114F-423F-A2AB-19C757861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6745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6ECCC-369C-6242-9392-3231B2649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82E0C-D89C-3845-9A4C-122DC116A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1139B-2EAA-984C-B46E-423843632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589C0-7EAE-8A4C-8FE2-C909BAB9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320D-0F26-A746-8C1B-0D67E606EB30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89781-A4FF-684D-95DA-1CF768BB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F880F-C9AD-1D47-AE4C-5AE457877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4B87-46BA-8E43-9DC0-F8C389102E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93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76E98-19DE-2445-936C-E90DBA62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565F0-569D-174D-920D-184F448F4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6C748-C506-CE47-937A-08094A040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5BCA7-843A-7D46-B780-F1F238577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320D-0F26-A746-8C1B-0D67E606EB30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D4EFE-2428-A14B-BAAA-164AC754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0F96-92AE-704B-9706-1BF870A2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4B87-46BA-8E43-9DC0-F8C389102E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62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7497E-B950-4D45-B0DD-0613EE75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95FA4-6701-0A4E-A798-496EC8063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F2201-2611-1446-98B5-E76C8D8B6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797E4-EBBE-314A-B66A-CA586F852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006820-4D48-B549-90FE-EAA155FDE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A2AE3-3791-A940-9916-83923769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320D-0F26-A746-8C1B-0D67E606EB30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B5BC2-069A-974E-81A5-1D0B10D9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EFFC24-2273-C84F-9B75-D844D275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4B87-46BA-8E43-9DC0-F8C389102E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0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D98E3-0F9A-446C-90C5-0CFF5F51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CB315-CC1A-48CD-A225-47D90DF4E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37125-89A6-430B-AA80-29EBB4ABE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BD605-8274-42FB-9AC8-A62FEB45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27C-1340-4AAB-A836-2AC377021542}" type="datetimeFigureOut">
              <a:rPr lang="en-ZA" smtClean="0"/>
              <a:t>2023/11/09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1570E-63E9-4703-AE63-BB22665AD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852A6-0DFF-43E1-8583-7D21257C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F1F0-114F-423F-A2AB-19C757861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219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A020D-5622-478E-AC33-C7D2B35E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9D99C-EF8D-4DD3-80F8-786DA1C09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DC12E-6938-48A1-BE72-5BBDF987E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4DC53-92E2-45B8-A60C-CB911EBF7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07DA2D-4BDB-456D-B20C-2270C70E1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D7A17D-8EDE-4E1E-9466-A2D5AD940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27C-1340-4AAB-A836-2AC377021542}" type="datetimeFigureOut">
              <a:rPr lang="en-ZA" smtClean="0"/>
              <a:t>2023/11/09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69B189-8FE5-4F3C-A553-F3F3EE0A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C84B0F-0A7E-4C11-B8A5-D1662EB7C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F1F0-114F-423F-A2AB-19C757861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751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7824-6226-4886-BBEB-68CC0831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0F0EC1-B15A-4C5E-B843-CD28E2219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27C-1340-4AAB-A836-2AC377021542}" type="datetimeFigureOut">
              <a:rPr lang="en-ZA" smtClean="0"/>
              <a:t>2023/11/09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54229-100D-4A74-9016-CC7D514A4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9156D-5F74-416A-82B5-C4F77EDB0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F1F0-114F-423F-A2AB-19C757861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719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B0491B-A228-41BD-BFE2-CEFFB279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27C-1340-4AAB-A836-2AC377021542}" type="datetimeFigureOut">
              <a:rPr lang="en-ZA" smtClean="0"/>
              <a:t>2023/11/09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D7B037-42ED-4ECF-8127-67A5FC6C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7427F-C1BC-42F8-AA7F-FADCF43E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F1F0-114F-423F-A2AB-19C757861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392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6F368-8B43-401C-A1AF-205C7455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F0CBE-8A81-429F-9047-636C4E1EA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47C4C-A762-4EFB-AA75-D93488782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0C292-222D-4884-BCD2-7DE2AECD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27C-1340-4AAB-A836-2AC377021542}" type="datetimeFigureOut">
              <a:rPr lang="en-ZA" smtClean="0"/>
              <a:t>2023/11/09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02BE6-7894-453C-B741-0146BED1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535F7-77BE-4A1C-B999-25754A010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F1F0-114F-423F-A2AB-19C757861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529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6E637-F6FE-446F-87AB-5E383E19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48055-5916-4A17-9CD3-4A886759E6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28013-3CB6-4BDA-A84F-119A2BF28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7B55F-74DD-4B70-87A3-B237D9AC2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27C-1340-4AAB-A836-2AC377021542}" type="datetimeFigureOut">
              <a:rPr lang="en-ZA" smtClean="0"/>
              <a:t>2023/11/09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5B154-9C3F-467F-AD27-D8557EAA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597F9-8E61-4982-810B-C474DAC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F1F0-114F-423F-A2AB-19C757861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255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6BA051-11C2-4537-82A6-D851F6AD8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E3678-2543-42E7-99F9-A950678C1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2E2FB-771C-498E-8566-9C014D4EE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F027C-1340-4AAB-A836-2AC377021542}" type="datetimeFigureOut">
              <a:rPr lang="en-ZA" smtClean="0"/>
              <a:t>2023/11/09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CF6B2-5AB2-487C-8456-B6AF059E2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7B159-BFEC-473B-ABDD-7668BB06E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5F1F0-114F-423F-A2AB-19C757861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653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604B8D-4240-F147-8F34-E6AF9C9F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7BB91-26D7-3D47-A398-6F6006791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274D3-6492-1A42-8101-BFE2093D0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7B745-DF8B-0242-92E7-F0980AB518C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B9E42-48C8-1145-A3AB-6F4CBFA58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91B4C-9CD1-C14D-8ACD-E823177C0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86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0" y="6858000"/>
                </a:moveTo>
                <a:lnTo>
                  <a:pt x="12193206" y="6858000"/>
                </a:lnTo>
                <a:lnTo>
                  <a:pt x="12193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EDD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0300" y="735694"/>
            <a:ext cx="9937750" cy="42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38333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0300" y="1430634"/>
            <a:ext cx="9937750" cy="2951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510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object 421"/>
          <p:cNvSpPr txBox="1">
            <a:spLocks noGrp="1"/>
          </p:cNvSpPr>
          <p:nvPr>
            <p:ph type="title"/>
          </p:nvPr>
        </p:nvSpPr>
        <p:spPr>
          <a:xfrm>
            <a:off x="-150829" y="659876"/>
            <a:ext cx="7956223" cy="4755148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algn="ctr"/>
            <a:r>
              <a:rPr lang="en-ZA" sz="4400" kern="120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Social Security Symposium</a:t>
            </a:r>
            <a:br>
              <a:rPr lang="en-ZA" sz="4400" kern="1200" dirty="0">
                <a:solidFill>
                  <a:prstClr val="black"/>
                </a:solidFill>
                <a:latin typeface="Calibri Light" panose="020F0302020204030204"/>
                <a:cs typeface="+mj-cs"/>
              </a:rPr>
            </a:br>
            <a:r>
              <a:rPr lang="en-ZA" sz="2800" kern="120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9-10 November 2023 </a:t>
            </a:r>
            <a:br>
              <a:rPr lang="en-ZA" sz="4400" kern="1200" dirty="0">
                <a:solidFill>
                  <a:prstClr val="black"/>
                </a:solidFill>
                <a:latin typeface="Calibri Light" panose="020F0302020204030204"/>
                <a:cs typeface="+mj-cs"/>
              </a:rPr>
            </a:br>
            <a:r>
              <a:rPr lang="en-ZA" sz="3600" kern="120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Social Policy Initiative </a:t>
            </a:r>
            <a:br>
              <a:rPr lang="en-ZA" sz="4400" kern="1200" dirty="0">
                <a:solidFill>
                  <a:prstClr val="black"/>
                </a:solidFill>
                <a:latin typeface="Calibri Light" panose="020F0302020204030204"/>
                <a:cs typeface="+mj-cs"/>
              </a:rPr>
            </a:br>
            <a:r>
              <a:rPr lang="en-US" b="0" dirty="0"/>
              <a:t>Define the floor of a minimum Decent</a:t>
            </a:r>
            <a:br>
              <a:rPr lang="en-US" b="0" dirty="0"/>
            </a:br>
            <a:r>
              <a:rPr lang="en-ZA" b="0" dirty="0"/>
              <a:t>Standard of Living in the Just Transition</a:t>
            </a:r>
            <a:br>
              <a:rPr lang="en-US" sz="3200" dirty="0">
                <a:latin typeface="SFProDisplay-Bold"/>
              </a:rPr>
            </a:br>
            <a:br>
              <a:rPr lang="en-ZA" sz="3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000" dirty="0"/>
              <a:t>Mastoera Sadan</a:t>
            </a:r>
            <a:br>
              <a:rPr lang="en-US" sz="2000" dirty="0"/>
            </a:br>
            <a:r>
              <a:rPr lang="en-US" sz="2000" dirty="0"/>
              <a:t>National Planning Commission</a:t>
            </a:r>
            <a:br>
              <a:rPr lang="en-US" sz="2000" dirty="0"/>
            </a:br>
            <a:br>
              <a:rPr lang="en-US" sz="2400" dirty="0"/>
            </a:br>
            <a:br>
              <a:rPr lang="en-US" sz="2400" dirty="0"/>
            </a:b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77E4-7011-44F3-B3B7-AD5891A25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AEEF"/>
                </a:solidFill>
                <a:cs typeface="Arial" panose="020B0604020202020204" pitchFamily="34" charset="0"/>
              </a:rPr>
              <a:t>NDP ‘social floor’ or minimum social </a:t>
            </a:r>
            <a:br>
              <a:rPr lang="en-US" sz="4000" b="1" dirty="0">
                <a:solidFill>
                  <a:srgbClr val="00AEEF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00AEEF"/>
                </a:solidFill>
                <a:cs typeface="Arial" panose="020B0604020202020204" pitchFamily="34" charset="0"/>
              </a:rPr>
              <a:t>protection </a:t>
            </a:r>
            <a:endParaRPr lang="en-ZA" sz="4000" dirty="0">
              <a:solidFill>
                <a:srgbClr val="00AEEF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F3F0-AAC4-4139-A956-9238541C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7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human rights approach requires that a societal understanding is reached of what constitutes the ‘social floor’ or minimum social protection below which no one should fall</a:t>
            </a:r>
          </a:p>
          <a:p>
            <a:r>
              <a:rPr lang="en-US" dirty="0">
                <a:solidFill>
                  <a:srgbClr val="37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the basic essentials, social rights and transfers that provide minimum income and livelihood security</a:t>
            </a:r>
          </a:p>
          <a:p>
            <a:r>
              <a:rPr lang="en-US" dirty="0">
                <a:solidFill>
                  <a:srgbClr val="37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well as essential basic services such as:</a:t>
            </a:r>
          </a:p>
          <a:p>
            <a:r>
              <a:rPr lang="en-US" dirty="0">
                <a:solidFill>
                  <a:srgbClr val="37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Water; electricity; sanitation; health care and education</a:t>
            </a:r>
          </a:p>
          <a:p>
            <a:pPr marL="0" indent="0">
              <a:buNone/>
            </a:pPr>
            <a:r>
              <a:rPr lang="en-US" dirty="0">
                <a:solidFill>
                  <a:srgbClr val="37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would define an acceptable standard of living for all </a:t>
            </a:r>
            <a:endParaRPr lang="en-ZA" dirty="0">
              <a:solidFill>
                <a:srgbClr val="37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232AD-4A49-40A1-9026-836263AABF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098" y="260648"/>
            <a:ext cx="1452902" cy="117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0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5945-E9A5-3749-9078-9C196963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78" y="1238092"/>
            <a:ext cx="10768644" cy="5391309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NPC identified 12 existing elements as the basis of a Social Protection Floor (SPF).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NPC commissioned an annotated audit of social protection floor proposed elements: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2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provide a more informed assessment of the current system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2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suggest realistic next steps in working towards a more comprehensive system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each element, the audit identifies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2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related core rights and clauses in the Constitution and international conventions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2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legislation and regulations stipulating minimum benefits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2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the agency with primary responsibility for budgeting and implementations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2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budget allocation for 2021/22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2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 and targets within the NDP and MTSF and progress against these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2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recommended next steps for the next few years.</a:t>
            </a:r>
          </a:p>
          <a:p>
            <a:pPr marL="0" indent="0">
              <a:buClr>
                <a:srgbClr val="00AEEF"/>
              </a:buClr>
              <a:buNone/>
            </a:pPr>
            <a:endParaRPr lang="en-US" sz="2400" spc="-30" dirty="0">
              <a:solidFill>
                <a:srgbClr val="374EA2"/>
              </a:solidFill>
              <a:latin typeface="Arial" panose="020B0604020202020204" pitchFamily="34" charset="0"/>
            </a:endParaRPr>
          </a:p>
        </p:txBody>
      </p:sp>
      <p:sp>
        <p:nvSpPr>
          <p:cNvPr id="7" name="Shape 79">
            <a:extLst>
              <a:ext uri="{FF2B5EF4-FFF2-40B4-BE49-F238E27FC236}">
                <a16:creationId xmlns:a16="http://schemas.microsoft.com/office/drawing/2014/main" id="{83593334-093F-374F-8D47-20E868873530}"/>
              </a:ext>
            </a:extLst>
          </p:cNvPr>
          <p:cNvSpPr/>
          <p:nvPr/>
        </p:nvSpPr>
        <p:spPr>
          <a:xfrm>
            <a:off x="842502" y="511628"/>
            <a:ext cx="7452413" cy="52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4000" b="1" i="0" u="none" strike="noStrike" kern="1200" cap="none" spc="-1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  <a:sym typeface="Montserrat-Regular"/>
              </a:rPr>
              <a:t>Social protection floor (SPF)</a:t>
            </a:r>
            <a:endParaRPr kumimoji="0" sz="4000" b="1" i="0" u="none" strike="noStrike" kern="1200" cap="none" spc="-1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Calibri Light" panose="020F0302020204030204" pitchFamily="34" charset="0"/>
              <a:ea typeface="Arial" charset="0"/>
              <a:cs typeface="Calibri Light" panose="020F0302020204030204" pitchFamily="34" charset="0"/>
              <a:sym typeface="Montserrat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0021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B934410-39CC-47C2-9D89-DBDE3F88AE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3387" r="23387"/>
          <a:stretch/>
        </p:blipFill>
        <p:spPr>
          <a:xfrm>
            <a:off x="6716713" y="0"/>
            <a:ext cx="5475287" cy="6858000"/>
          </a:xfrm>
          <a:solidFill>
            <a:schemeClr val="bg2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7FFDED-475E-6D46-92CD-5B06BC8284C9}"/>
              </a:ext>
            </a:extLst>
          </p:cNvPr>
          <p:cNvSpPr/>
          <p:nvPr/>
        </p:nvSpPr>
        <p:spPr>
          <a:xfrm>
            <a:off x="308224" y="238023"/>
            <a:ext cx="5592566" cy="959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Proposed Element 1:</a:t>
            </a:r>
          </a:p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Social grants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panose="020B0604020202020204"/>
              <a:ea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FA4ACA-921B-3C45-B481-E302492208F9}"/>
              </a:ext>
            </a:extLst>
          </p:cNvPr>
          <p:cNvSpPr txBox="1"/>
          <p:nvPr/>
        </p:nvSpPr>
        <p:spPr>
          <a:xfrm rot="16200000">
            <a:off x="11049000" y="5230001"/>
            <a:ext cx="19050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UNICEF/PHOTO CREDIT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8D70A2-F847-48FA-9E7A-C728B68AB92A}"/>
              </a:ext>
            </a:extLst>
          </p:cNvPr>
          <p:cNvSpPr txBox="1"/>
          <p:nvPr/>
        </p:nvSpPr>
        <p:spPr>
          <a:xfrm>
            <a:off x="308224" y="1325842"/>
            <a:ext cx="6223205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findings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SA’s grant system has substantial reach and has won international acclaim.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 is the country’s most effective poverty alleviation tool.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2000" dirty="0">
                <a:solidFill>
                  <a:srgbClr val="374EA2"/>
                </a:solidFill>
                <a:latin typeface="Arial" panose="020B0604020202020204"/>
              </a:rPr>
              <a:t>G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 is a grant for working-age adults who are unable support themselves, now SRD R350.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11A5A4-B780-4B77-8EC5-0D128CE04EDD}"/>
              </a:ext>
            </a:extLst>
          </p:cNvPr>
          <p:cNvSpPr txBox="1"/>
          <p:nvPr/>
        </p:nvSpPr>
        <p:spPr>
          <a:xfrm>
            <a:off x="308224" y="3700872"/>
            <a:ext cx="578777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Next steps</a:t>
            </a:r>
          </a:p>
          <a:p>
            <a:pPr marL="282575" marR="0" lvl="1" indent="-282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 the least, maintain the real value of each grant each year.</a:t>
            </a:r>
          </a:p>
          <a:p>
            <a:pPr marL="282575" marR="0" lvl="1" indent="-282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 the CSG amount given its clearly inadequate current value, its reach into the poorest households, its proven benefits, and </a:t>
            </a:r>
            <a:r>
              <a: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children’s rights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282575" marR="0" lvl="1" indent="-282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Ensure that any new or changed grants do not have implicit gender or other biases.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74EA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52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B934410-39CC-47C2-9D89-DBDE3F88AE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3387" r="23387"/>
          <a:stretch/>
        </p:blipFill>
        <p:spPr>
          <a:xfrm>
            <a:off x="6716713" y="0"/>
            <a:ext cx="5475287" cy="6858000"/>
          </a:xfrm>
          <a:solidFill>
            <a:schemeClr val="bg2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7FFDED-475E-6D46-92CD-5B06BC8284C9}"/>
              </a:ext>
            </a:extLst>
          </p:cNvPr>
          <p:cNvSpPr/>
          <p:nvPr/>
        </p:nvSpPr>
        <p:spPr>
          <a:xfrm>
            <a:off x="427234" y="101902"/>
            <a:ext cx="5668766" cy="1408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Proposed Element 2:</a:t>
            </a:r>
          </a:p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Access to free basic services for poor households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panose="020B0604020202020204"/>
              <a:ea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FA4ACA-921B-3C45-B481-E302492208F9}"/>
              </a:ext>
            </a:extLst>
          </p:cNvPr>
          <p:cNvSpPr txBox="1"/>
          <p:nvPr/>
        </p:nvSpPr>
        <p:spPr>
          <a:xfrm rot="16200000">
            <a:off x="11049000" y="5230001"/>
            <a:ext cx="19050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UNICEF/PHOTO CREDIT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8D70A2-F847-48FA-9E7A-C728B68AB92A}"/>
              </a:ext>
            </a:extLst>
          </p:cNvPr>
          <p:cNvSpPr txBox="1"/>
          <p:nvPr/>
        </p:nvSpPr>
        <p:spPr>
          <a:xfrm>
            <a:off x="384003" y="1705450"/>
            <a:ext cx="602235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findings</a:t>
            </a:r>
            <a:endParaRPr kumimoji="0" lang="en-ZA" sz="2200" b="0" i="0" u="none" strike="noStrike" kern="1200" cap="none" spc="0" normalizeH="0" baseline="0" noProof="0" dirty="0">
              <a:ln>
                <a:noFill/>
              </a:ln>
              <a:solidFill>
                <a:srgbClr val="374EA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indigent policy excludes people living in informal settlements/shacks.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policy itself is poorly implemented, with the funds allocated often used on other things.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200" b="0" i="0" u="none" strike="noStrike" kern="1200" cap="none" spc="0" normalizeH="0" baseline="0" noProof="0" dirty="0">
              <a:ln>
                <a:noFill/>
              </a:ln>
              <a:solidFill>
                <a:srgbClr val="374EA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11A5A4-B780-4B77-8EC5-0D128CE04EDD}"/>
              </a:ext>
            </a:extLst>
          </p:cNvPr>
          <p:cNvSpPr txBox="1"/>
          <p:nvPr/>
        </p:nvSpPr>
        <p:spPr>
          <a:xfrm>
            <a:off x="285980" y="3705998"/>
            <a:ext cx="602235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Next steps</a:t>
            </a:r>
          </a:p>
          <a:p>
            <a:pPr marL="403225" marR="0" lvl="1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Standardise the eligibility criteria for indigent status across municipalities.</a:t>
            </a:r>
          </a:p>
          <a:p>
            <a:pPr marL="403225" marR="0" lvl="1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Enforce the requirement that municipalities report in their budget documents if and why they are not using the full allocation in the equitable share.</a:t>
            </a:r>
          </a:p>
          <a:p>
            <a:pPr marL="403225" marR="0" lvl="1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Enforce the related public consultation.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srgbClr val="374EA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665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B934410-39CC-47C2-9D89-DBDE3F88AE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3387" r="23387"/>
          <a:stretch/>
        </p:blipFill>
        <p:spPr>
          <a:xfrm>
            <a:off x="6716713" y="0"/>
            <a:ext cx="5475287" cy="6858000"/>
          </a:xfrm>
          <a:solidFill>
            <a:schemeClr val="bg2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7FFDED-475E-6D46-92CD-5B06BC8284C9}"/>
              </a:ext>
            </a:extLst>
          </p:cNvPr>
          <p:cNvSpPr/>
          <p:nvPr/>
        </p:nvSpPr>
        <p:spPr>
          <a:xfrm>
            <a:off x="503434" y="339048"/>
            <a:ext cx="5475287" cy="959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Proposed Element 3:</a:t>
            </a:r>
          </a:p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National housing programme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panose="020B0604020202020204"/>
              <a:ea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FA4ACA-921B-3C45-B481-E302492208F9}"/>
              </a:ext>
            </a:extLst>
          </p:cNvPr>
          <p:cNvSpPr txBox="1"/>
          <p:nvPr/>
        </p:nvSpPr>
        <p:spPr>
          <a:xfrm rot="16200000">
            <a:off x="11049000" y="5230001"/>
            <a:ext cx="19050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UNICEF/PHOTO CREDIT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8D70A2-F847-48FA-9E7A-C728B68AB92A}"/>
              </a:ext>
            </a:extLst>
          </p:cNvPr>
          <p:cNvSpPr txBox="1"/>
          <p:nvPr/>
        </p:nvSpPr>
        <p:spPr>
          <a:xfrm>
            <a:off x="503434" y="1430237"/>
            <a:ext cx="610285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findings</a:t>
            </a:r>
            <a:endParaRPr kumimoji="0" lang="en-ZA" sz="2200" b="0" i="0" u="none" strike="noStrike" kern="1200" cap="none" spc="0" normalizeH="0" baseline="0" noProof="0" dirty="0">
              <a:ln>
                <a:noFill/>
              </a:ln>
              <a:solidFill>
                <a:srgbClr val="374EA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policy includes a range of different strategies, with some changes over time.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 March 2021, government has not made proportionate progress towards the five-year targets for the different strategies.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Progress in respect of people living in informal settlements has been especially slow.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200" b="0" i="0" u="none" strike="noStrike" kern="1200" cap="none" spc="0" normalizeH="0" baseline="0" noProof="0" dirty="0">
              <a:ln>
                <a:noFill/>
              </a:ln>
              <a:solidFill>
                <a:srgbClr val="374EA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11A5A4-B780-4B77-8EC5-0D128CE04EDD}"/>
              </a:ext>
            </a:extLst>
          </p:cNvPr>
          <p:cNvSpPr txBox="1"/>
          <p:nvPr/>
        </p:nvSpPr>
        <p:spPr>
          <a:xfrm>
            <a:off x="427234" y="4194424"/>
            <a:ext cx="610285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Next steps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Focus efforts on people living in informal settlements given that they are most in need of the SPF.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srgbClr val="374EA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742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B934410-39CC-47C2-9D89-DBDE3F88AE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4788" r="24788"/>
          <a:stretch/>
        </p:blipFill>
        <p:spPr>
          <a:xfrm>
            <a:off x="6716713" y="0"/>
            <a:ext cx="5475287" cy="6858000"/>
          </a:xfrm>
          <a:solidFill>
            <a:schemeClr val="bg2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7FFDED-475E-6D46-92CD-5B06BC8284C9}"/>
              </a:ext>
            </a:extLst>
          </p:cNvPr>
          <p:cNvSpPr/>
          <p:nvPr/>
        </p:nvSpPr>
        <p:spPr>
          <a:xfrm>
            <a:off x="318499" y="296578"/>
            <a:ext cx="5679652" cy="1408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Proposed Element 7:</a:t>
            </a:r>
          </a:p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Free primary health care for pregnancy and children under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panose="020B0604020202020204"/>
              <a:ea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FA4ACA-921B-3C45-B481-E302492208F9}"/>
              </a:ext>
            </a:extLst>
          </p:cNvPr>
          <p:cNvSpPr txBox="1"/>
          <p:nvPr/>
        </p:nvSpPr>
        <p:spPr>
          <a:xfrm rot="16200000">
            <a:off x="11049000" y="5230001"/>
            <a:ext cx="19050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UNICEF/PHOTO CREDIT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8D70A2-F847-48FA-9E7A-C728B68AB92A}"/>
              </a:ext>
            </a:extLst>
          </p:cNvPr>
          <p:cNvSpPr txBox="1"/>
          <p:nvPr/>
        </p:nvSpPr>
        <p:spPr>
          <a:xfrm>
            <a:off x="318499" y="1941817"/>
            <a:ext cx="609428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findings</a:t>
            </a:r>
            <a:endParaRPr kumimoji="0" lang="en-ZA" sz="2200" b="0" i="0" u="none" strike="noStrike" kern="1200" cap="none" spc="0" normalizeH="0" baseline="0" noProof="0" dirty="0">
              <a:ln>
                <a:noFill/>
              </a:ln>
              <a:solidFill>
                <a:srgbClr val="374EA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Access is at a relatively high level, but there are ongoing reports of poor quality services and long waits.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200" b="0" i="0" u="none" strike="noStrike" kern="1200" cap="none" spc="0" normalizeH="0" baseline="0" noProof="0" dirty="0">
              <a:ln>
                <a:noFill/>
              </a:ln>
              <a:solidFill>
                <a:srgbClr val="374EA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11A5A4-B780-4B77-8EC5-0D128CE04EDD}"/>
              </a:ext>
            </a:extLst>
          </p:cNvPr>
          <p:cNvSpPr txBox="1"/>
          <p:nvPr/>
        </p:nvSpPr>
        <p:spPr>
          <a:xfrm>
            <a:off x="219304" y="3634588"/>
            <a:ext cx="599643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Next steps</a:t>
            </a:r>
          </a:p>
          <a:p>
            <a:pPr marL="457200" marR="0" lvl="1" indent="-338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Focus more attention on the quality of services offered.</a:t>
            </a:r>
          </a:p>
          <a:p>
            <a:pPr marL="457200" marR="0" lvl="1" indent="-338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 community health workers wherever appropriate to reduce the workload of more highly qualified health personnel (focus 1000 days)</a:t>
            </a:r>
          </a:p>
          <a:p>
            <a:pPr marL="457200" marR="0" lvl="1" indent="-338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374EA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Make more services accessible at local level, and reduce waiting times.</a:t>
            </a:r>
          </a:p>
        </p:txBody>
      </p:sp>
    </p:spTree>
    <p:extLst>
      <p:ext uri="{BB962C8B-B14F-4D97-AF65-F5344CB8AC3E}">
        <p14:creationId xmlns:p14="http://schemas.microsoft.com/office/powerpoint/2010/main" val="1813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5945-E9A5-3749-9078-9C196963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749" y="1470581"/>
            <a:ext cx="10812501" cy="5288102"/>
          </a:xfrm>
        </p:spPr>
        <p:txBody>
          <a:bodyPr>
            <a:normAutofit/>
          </a:bodyPr>
          <a:lstStyle/>
          <a:p>
            <a:r>
              <a:rPr lang="en-ZA" sz="2400" dirty="0">
                <a:solidFill>
                  <a:srgbClr val="374EA2"/>
                </a:solidFill>
              </a:rPr>
              <a:t>The country has in place an extensive list of elements that can conceivably fall under a final social protection floor. </a:t>
            </a:r>
          </a:p>
          <a:p>
            <a:pPr lvl="1"/>
            <a:r>
              <a:rPr lang="en-ZA" sz="2000" dirty="0">
                <a:solidFill>
                  <a:srgbClr val="374EA2"/>
                </a:solidFill>
              </a:rPr>
              <a:t>The adequacy of funding for key areas (social welfare, no-fee schooling, social grants)</a:t>
            </a:r>
          </a:p>
          <a:p>
            <a:pPr lvl="1"/>
            <a:r>
              <a:rPr lang="en-ZA" sz="2000" dirty="0">
                <a:solidFill>
                  <a:srgbClr val="374EA2"/>
                </a:solidFill>
              </a:rPr>
              <a:t>Lack of data limits assessment of progress in the various elements. </a:t>
            </a:r>
          </a:p>
          <a:p>
            <a:pPr lvl="1"/>
            <a:r>
              <a:rPr lang="en-ZA" sz="2000" dirty="0">
                <a:solidFill>
                  <a:srgbClr val="374EA2"/>
                </a:solidFill>
              </a:rPr>
              <a:t>Coverage remains an area of concern, for example child grants (0-1year), ECD, access to basic services etc.</a:t>
            </a:r>
          </a:p>
          <a:p>
            <a:pPr lvl="1"/>
            <a:r>
              <a:rPr lang="en-ZA" sz="2000" dirty="0">
                <a:solidFill>
                  <a:srgbClr val="374EA2"/>
                </a:solidFill>
              </a:rPr>
              <a:t>The issue of quality has not been resolved in key services in basic education or health services provisioning. </a:t>
            </a:r>
          </a:p>
          <a:p>
            <a:pPr lvl="1"/>
            <a:r>
              <a:rPr lang="en-ZA" sz="2000" dirty="0">
                <a:solidFill>
                  <a:srgbClr val="374EA2"/>
                </a:solidFill>
              </a:rPr>
              <a:t>Ongoing fiscal consolidation will bring trade-offs into sharper focus.</a:t>
            </a:r>
          </a:p>
          <a:p>
            <a:r>
              <a:rPr lang="en-ZA" sz="2000" dirty="0">
                <a:solidFill>
                  <a:srgbClr val="374EA2"/>
                </a:solidFill>
              </a:rPr>
              <a:t>Children are well served by the provisions in the elements that were reviewed, and attention should be directed to coverage, adequacy, and quality of services. </a:t>
            </a:r>
          </a:p>
          <a:p>
            <a:r>
              <a:rPr lang="en-ZA" sz="2000" dirty="0">
                <a:solidFill>
                  <a:srgbClr val="374EA2"/>
                </a:solidFill>
              </a:rPr>
              <a:t>Given South Africa’s falling real GDP per capita for more than a decade now, the finalisation of the social protection floor has become more urgent than ever. </a:t>
            </a:r>
            <a:endParaRPr lang="en-ZA" sz="2000" b="1" dirty="0">
              <a:solidFill>
                <a:srgbClr val="374EA2"/>
              </a:solidFill>
            </a:endParaRPr>
          </a:p>
          <a:p>
            <a:pPr marL="0" indent="0">
              <a:buNone/>
            </a:pPr>
            <a:endParaRPr lang="en-ZA" sz="2400" b="1" dirty="0">
              <a:solidFill>
                <a:srgbClr val="374EA2"/>
              </a:solidFill>
            </a:endParaRPr>
          </a:p>
          <a:p>
            <a:pPr marL="0" indent="0">
              <a:buClr>
                <a:srgbClr val="00AEEF"/>
              </a:buClr>
              <a:buNone/>
            </a:pPr>
            <a:endParaRPr lang="en-US" sz="2400" spc="-30" dirty="0">
              <a:solidFill>
                <a:srgbClr val="374EA2"/>
              </a:solidFill>
              <a:latin typeface="Arial" panose="020B0604020202020204" pitchFamily="34" charset="0"/>
            </a:endParaRPr>
          </a:p>
        </p:txBody>
      </p:sp>
      <p:sp>
        <p:nvSpPr>
          <p:cNvPr id="7" name="Shape 79">
            <a:extLst>
              <a:ext uri="{FF2B5EF4-FFF2-40B4-BE49-F238E27FC236}">
                <a16:creationId xmlns:a16="http://schemas.microsoft.com/office/drawing/2014/main" id="{83593334-093F-374F-8D47-20E868873530}"/>
              </a:ext>
            </a:extLst>
          </p:cNvPr>
          <p:cNvSpPr/>
          <p:nvPr/>
        </p:nvSpPr>
        <p:spPr>
          <a:xfrm>
            <a:off x="810313" y="493770"/>
            <a:ext cx="9238659" cy="52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ts val="4120"/>
              </a:lnSpc>
              <a:defRPr sz="1800"/>
            </a:pPr>
            <a:r>
              <a:rPr lang="en-US" sz="4000" b="1" spc="-10" dirty="0">
                <a:solidFill>
                  <a:srgbClr val="00AEEF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  <a:sym typeface="Montserrat-Regular"/>
              </a:rPr>
              <a:t>Key trends that emerged from the review </a:t>
            </a:r>
          </a:p>
        </p:txBody>
      </p:sp>
    </p:spTree>
    <p:extLst>
      <p:ext uri="{BB962C8B-B14F-4D97-AF65-F5344CB8AC3E}">
        <p14:creationId xmlns:p14="http://schemas.microsoft.com/office/powerpoint/2010/main" val="264430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083F-4EE6-4697-8CB5-9FDFC488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2904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  <a:cs typeface="Arial" panose="020B0604020202020204" pitchFamily="34" charset="0"/>
              </a:rPr>
              <a:t>Define the floor of what a minimum Decent Standard of Living should be for every South African in the Just Transition</a:t>
            </a:r>
            <a:endParaRPr lang="en-ZA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7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F6CB-A224-46F6-B597-D94F14BD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NDP Chapter 5: Ensuring environmental sustainability and an equitable transition to a low-carbon economy </a:t>
            </a:r>
            <a:endParaRPr lang="en-ZA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7849-1056-40D6-B81A-B2857303A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2177"/>
            <a:ext cx="10515600" cy="4074786"/>
          </a:xfrm>
        </p:spPr>
        <p:txBody>
          <a:bodyPr/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largely on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Environmental sustainability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Endowment of natural resources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Carbon pricing mechanisms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Renewable energies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7137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82853-AFAA-4770-9BDF-8DA95DB1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Adapting to climate change: strengthen economic and social resilience</a:t>
            </a:r>
            <a:endParaRPr lang="en-ZA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F5BF6-BDDD-4F0F-A4D9-E9E5549AA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Decreasing poverty and inequality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employment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levels of education and promoting skills development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health care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the integrity of ecosystems and the many services they provide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517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488B-3DB3-4BFB-8C74-ABCCC574A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Intersection with social policy</a:t>
            </a:r>
            <a:endParaRPr lang="en-ZA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C6432-5BF1-460C-911A-2989597E4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Education, training and innovation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Investment in skills, technology and institutional capacity to develop a more sustainable society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sustainable communities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Assumes well structured development planning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Reduce carbon footprint and economic costs of transport for the urban poor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Encourage low-cost housing developments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Ensure compliance with strengthened environmental requirements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356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A376-A4C7-44D5-B6C0-BFD78E96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Defining a decent standard of living (DSL)</a:t>
            </a:r>
            <a:endParaRPr lang="en-ZA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0BF77-FBB9-4682-AE6A-3A619D04E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DSL important contribution to understanding poverty in a multi-dimensional manner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Ordinary people tells us what they think a decent life looks and feels like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Broader than the usual narrow income measures of poverty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Also includes the social relational aspects of life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eg.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Place of worship, someone to look after you etc.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Uses mixed methods approach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Uses the socially perceived necessities to measure </a:t>
            </a:r>
            <a:endParaRPr lang="en-ZA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8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3DA9-6956-4680-A737-071A52BBA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Continuum</a:t>
            </a:r>
            <a:endParaRPr lang="en-ZA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ED2D-6FEB-4036-89C7-8C2195A59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075CC-CAFA-42CB-94BF-3F41024AF9A2}"/>
              </a:ext>
            </a:extLst>
          </p:cNvPr>
          <p:cNvSpPr/>
          <p:nvPr/>
        </p:nvSpPr>
        <p:spPr>
          <a:xfrm>
            <a:off x="631595" y="2818614"/>
            <a:ext cx="2592371" cy="1524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Social Protection Floor </a:t>
            </a:r>
            <a:endParaRPr lang="en-ZA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0D8B9D-4B2E-4A83-8F30-96BD21EB4E99}"/>
              </a:ext>
            </a:extLst>
          </p:cNvPr>
          <p:cNvSpPr/>
          <p:nvPr/>
        </p:nvSpPr>
        <p:spPr>
          <a:xfrm>
            <a:off x="8568965" y="2818614"/>
            <a:ext cx="2488675" cy="1524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Decent Standard of Living</a:t>
            </a:r>
            <a:endParaRPr lang="en-ZA" sz="2800" b="1" dirty="0">
              <a:solidFill>
                <a:schemeClr val="tx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B7D32DB-A501-4B54-9893-42ED61CCD685}"/>
              </a:ext>
            </a:extLst>
          </p:cNvPr>
          <p:cNvSpPr/>
          <p:nvPr/>
        </p:nvSpPr>
        <p:spPr>
          <a:xfrm>
            <a:off x="3912124" y="3007151"/>
            <a:ext cx="3648171" cy="1074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687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5FB8F-0FC4-494D-AA85-BEFF13AFD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AEEF"/>
                </a:solidFill>
                <a:cs typeface="Arial" panose="020B0604020202020204" pitchFamily="34" charset="0"/>
              </a:rPr>
              <a:t>NDP An Approach to Change: Enhanced </a:t>
            </a:r>
            <a:br>
              <a:rPr lang="en-US" sz="4000" b="1" dirty="0">
                <a:solidFill>
                  <a:srgbClr val="00AEEF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00AEEF"/>
                </a:solidFill>
                <a:cs typeface="Arial" panose="020B0604020202020204" pitchFamily="34" charset="0"/>
              </a:rPr>
              <a:t>capabilities and active </a:t>
            </a:r>
            <a:r>
              <a:rPr lang="en-US" sz="4000" b="1" dirty="0">
                <a:solidFill>
                  <a:srgbClr val="00B0F0"/>
                </a:solidFill>
                <a:cs typeface="Arial" panose="020B0604020202020204" pitchFamily="34" charset="0"/>
              </a:rPr>
              <a:t>citizenry</a:t>
            </a:r>
            <a:endParaRPr lang="en-ZA" sz="40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8755C-4D36-42F9-A65C-9655E9012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7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plan draws extensively on the notion of capabilities</a:t>
            </a:r>
          </a:p>
          <a:p>
            <a:r>
              <a:rPr lang="en-US" dirty="0">
                <a:solidFill>
                  <a:srgbClr val="37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capabilities are:</a:t>
            </a:r>
          </a:p>
          <a:p>
            <a:r>
              <a:rPr lang="en-US" dirty="0">
                <a:solidFill>
                  <a:srgbClr val="37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freedoms and human rights</a:t>
            </a:r>
          </a:p>
          <a:p>
            <a:r>
              <a:rPr lang="en-US" dirty="0">
                <a:solidFill>
                  <a:srgbClr val="37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opportunities arising from education, health care, public transport and other public services</a:t>
            </a:r>
          </a:p>
          <a:p>
            <a:r>
              <a:rPr lang="en-US" dirty="0">
                <a:solidFill>
                  <a:srgbClr val="37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security and social safety nets</a:t>
            </a:r>
          </a:p>
          <a:p>
            <a:pPr marL="0" indent="0">
              <a:buNone/>
            </a:pPr>
            <a:r>
              <a:rPr lang="en-US" dirty="0">
                <a:solidFill>
                  <a:srgbClr val="37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 and the opportunities that flow from development enable individuals to live the lives to which they aspire.</a:t>
            </a:r>
            <a:endParaRPr lang="en-ZA" dirty="0">
              <a:solidFill>
                <a:srgbClr val="37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673EC8-CB68-4DC0-B551-68CB7FDA4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854" y="681038"/>
            <a:ext cx="1419945" cy="11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1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76951-3DF3-4D79-BF4C-B47AE57B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AEEF"/>
                </a:solidFill>
                <a:cs typeface="Arial" panose="020B0604020202020204" pitchFamily="34" charset="0"/>
              </a:rPr>
              <a:t>NDP Chapter 11: Social Protection </a:t>
            </a:r>
            <a:endParaRPr lang="en-ZA" sz="4000" b="1" dirty="0">
              <a:solidFill>
                <a:srgbClr val="00AEEF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D3B86-6E7A-4FA5-8127-FEC5D7BDB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37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 social protection floor (SPF)</a:t>
            </a:r>
          </a:p>
          <a:p>
            <a:r>
              <a:rPr lang="en-US" dirty="0">
                <a:solidFill>
                  <a:srgbClr val="37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social floor is defined and a multi-pronged strategy recommended to ensure that no household lives below this floor</a:t>
            </a:r>
          </a:p>
          <a:p>
            <a:r>
              <a:rPr lang="en-US" dirty="0">
                <a:solidFill>
                  <a:srgbClr val="37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aim is to define the elements of a social minimum or social floor which together provide a standard of living below which no one should fall</a:t>
            </a:r>
          </a:p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38050-39D0-4C95-84D6-0CFCA238AA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098" y="260648"/>
            <a:ext cx="1452902" cy="117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4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NICEF">
  <a:themeElements>
    <a:clrScheme name="Hyperlink 1">
      <a:dk1>
        <a:srgbClr val="000000"/>
      </a:dk1>
      <a:lt1>
        <a:srgbClr val="FFFFFF"/>
      </a:lt1>
      <a:dk2>
        <a:srgbClr val="00AEEF"/>
      </a:dk2>
      <a:lt2>
        <a:srgbClr val="FFFFFF"/>
      </a:lt2>
      <a:accent1>
        <a:srgbClr val="00AEEF"/>
      </a:accent1>
      <a:accent2>
        <a:srgbClr val="D8D1CA"/>
      </a:accent2>
      <a:accent3>
        <a:srgbClr val="A5A5A5"/>
      </a:accent3>
      <a:accent4>
        <a:srgbClr val="777779"/>
      </a:accent4>
      <a:accent5>
        <a:srgbClr val="777779"/>
      </a:accent5>
      <a:accent6>
        <a:srgbClr val="777779"/>
      </a:accent6>
      <a:hlink>
        <a:srgbClr val="FEFFFF"/>
      </a:hlink>
      <a:folHlink>
        <a:srgbClr val="7777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CEF" id="{DC7E091F-5C61-164F-91C7-2F09F2954CB8}" vid="{C41438D2-28A2-DE4E-ADFC-EB271601B2D1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1185</Words>
  <Application>Microsoft Office PowerPoint</Application>
  <PresentationFormat>Widescreen</PresentationFormat>
  <Paragraphs>114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SFProDisplay-Bold</vt:lpstr>
      <vt:lpstr>Office Theme</vt:lpstr>
      <vt:lpstr>UNICEF</vt:lpstr>
      <vt:lpstr>2_Office Theme</vt:lpstr>
      <vt:lpstr>Social Security Symposium 9-10 November 2023  Social Policy Initiative  Define the floor of a minimum Decent Standard of Living in the Just Transition  Mastoera Sadan National Planning Commission   </vt:lpstr>
      <vt:lpstr>Define the floor of what a minimum Decent Standard of Living should be for every South African in the Just Transition</vt:lpstr>
      <vt:lpstr>NDP Chapter 5: Ensuring environmental sustainability and an equitable transition to a low-carbon economy </vt:lpstr>
      <vt:lpstr>Adapting to climate change: strengthen economic and social resilience</vt:lpstr>
      <vt:lpstr>Intersection with social policy</vt:lpstr>
      <vt:lpstr>Defining a decent standard of living (DSL)</vt:lpstr>
      <vt:lpstr>Continuum</vt:lpstr>
      <vt:lpstr>NDP An Approach to Change: Enhanced  capabilities and active citizenry</vt:lpstr>
      <vt:lpstr>NDP Chapter 11: Social Protection </vt:lpstr>
      <vt:lpstr>NDP ‘social floor’ or minimum social  protection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Mastoera Sadan, NPC Secretariat</dc:creator>
  <cp:lastModifiedBy>Ndinannyi Mpilo</cp:lastModifiedBy>
  <cp:revision>15</cp:revision>
  <dcterms:created xsi:type="dcterms:W3CDTF">2023-11-08T14:54:28Z</dcterms:created>
  <dcterms:modified xsi:type="dcterms:W3CDTF">2023-11-09T11:22:00Z</dcterms:modified>
</cp:coreProperties>
</file>