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67" r:id="rId4"/>
    <p:sldId id="268" r:id="rId5"/>
    <p:sldId id="271" r:id="rId6"/>
    <p:sldId id="272" r:id="rId7"/>
    <p:sldId id="273"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23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34"/>
  </p:normalViewPr>
  <p:slideViewPr>
    <p:cSldViewPr snapToGrid="0" snapToObjects="1">
      <p:cViewPr varScale="1">
        <p:scale>
          <a:sx n="78" d="100"/>
          <a:sy n="78" d="100"/>
        </p:scale>
        <p:origin x="8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South Africa ZAF GDP growth (annual %)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Sheet4!$A$2:$D$2</c:f>
              <c:strCache>
                <c:ptCount val="4"/>
                <c:pt idx="0">
                  <c:v>South Africa</c:v>
                </c:pt>
                <c:pt idx="1">
                  <c:v>ZAF</c:v>
                </c:pt>
                <c:pt idx="2">
                  <c:v>GDP growth (annual %)</c:v>
                </c:pt>
                <c:pt idx="3">
                  <c:v>NY.GDP.MKTP.KD.ZG</c:v>
                </c:pt>
              </c:strCache>
            </c:strRef>
          </c:tx>
          <c:spPr>
            <a:ln w="28575" cap="rnd">
              <a:solidFill>
                <a:schemeClr val="accent1"/>
              </a:solidFill>
              <a:round/>
            </a:ln>
            <a:effectLst/>
          </c:spPr>
          <c:marker>
            <c:symbol val="none"/>
          </c:marker>
          <c:cat>
            <c:strRef>
              <c:f>Sheet4!$E$1:$BO$1</c:f>
              <c:strCach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strCache>
            </c:strRef>
          </c:cat>
          <c:val>
            <c:numRef>
              <c:f>Sheet4!$E$2:$BO$2</c:f>
              <c:numCache>
                <c:formatCode>General</c:formatCode>
                <c:ptCount val="63"/>
                <c:pt idx="1">
                  <c:v>3.8447341417408865</c:v>
                </c:pt>
                <c:pt idx="2">
                  <c:v>6.1779308504274582</c:v>
                </c:pt>
                <c:pt idx="3">
                  <c:v>7.3737092487722293</c:v>
                </c:pt>
                <c:pt idx="4">
                  <c:v>7.9396086448067678</c:v>
                </c:pt>
                <c:pt idx="5">
                  <c:v>6.1227980960144208</c:v>
                </c:pt>
                <c:pt idx="6">
                  <c:v>4.4383860894688922</c:v>
                </c:pt>
                <c:pt idx="7">
                  <c:v>7.196523065141065</c:v>
                </c:pt>
                <c:pt idx="8">
                  <c:v>4.1533729829334618</c:v>
                </c:pt>
                <c:pt idx="9">
                  <c:v>4.715902867222411</c:v>
                </c:pt>
                <c:pt idx="10">
                  <c:v>5.2486614311829243</c:v>
                </c:pt>
                <c:pt idx="11">
                  <c:v>4.2789344029698242</c:v>
                </c:pt>
                <c:pt idx="12">
                  <c:v>1.6548297088469894</c:v>
                </c:pt>
                <c:pt idx="13">
                  <c:v>4.5719447463727079</c:v>
                </c:pt>
                <c:pt idx="14">
                  <c:v>6.1111221037218826</c:v>
                </c:pt>
                <c:pt idx="15">
                  <c:v>1.6954337793109886</c:v>
                </c:pt>
                <c:pt idx="16">
                  <c:v>2.2498603291933392</c:v>
                </c:pt>
                <c:pt idx="17">
                  <c:v>-9.3979116125581186E-2</c:v>
                </c:pt>
                <c:pt idx="18">
                  <c:v>3.0144797791292319</c:v>
                </c:pt>
                <c:pt idx="19">
                  <c:v>3.7905192640578207</c:v>
                </c:pt>
                <c:pt idx="20">
                  <c:v>6.62058342724157</c:v>
                </c:pt>
                <c:pt idx="21">
                  <c:v>5.360791059640448</c:v>
                </c:pt>
                <c:pt idx="22">
                  <c:v>-0.3834191083754348</c:v>
                </c:pt>
                <c:pt idx="23">
                  <c:v>-1.8465577459506335</c:v>
                </c:pt>
                <c:pt idx="24">
                  <c:v>5.0991516300147737</c:v>
                </c:pt>
                <c:pt idx="25">
                  <c:v>-1.2115408824038667</c:v>
                </c:pt>
                <c:pt idx="26">
                  <c:v>1.7849240165219271E-2</c:v>
                </c:pt>
                <c:pt idx="27">
                  <c:v>2.1007290205367468</c:v>
                </c:pt>
                <c:pt idx="28">
                  <c:v>4.2001096483818685</c:v>
                </c:pt>
                <c:pt idx="29">
                  <c:v>2.3947951153840563</c:v>
                </c:pt>
                <c:pt idx="30">
                  <c:v>-0.3177604265403744</c:v>
                </c:pt>
                <c:pt idx="31">
                  <c:v>-1.0182449675445042</c:v>
                </c:pt>
                <c:pt idx="32">
                  <c:v>-2.1370328450052085</c:v>
                </c:pt>
                <c:pt idx="33">
                  <c:v>1.233557938647408</c:v>
                </c:pt>
                <c:pt idx="34">
                  <c:v>3.2000000029717199</c:v>
                </c:pt>
                <c:pt idx="35">
                  <c:v>3.1000000005441137</c:v>
                </c:pt>
                <c:pt idx="36">
                  <c:v>4.2999999972679177</c:v>
                </c:pt>
                <c:pt idx="37">
                  <c:v>2.6000000014634708</c:v>
                </c:pt>
                <c:pt idx="38">
                  <c:v>0.50000000034143</c:v>
                </c:pt>
                <c:pt idx="39">
                  <c:v>2.3999999974633823</c:v>
                </c:pt>
                <c:pt idx="40">
                  <c:v>4.2000000006782585</c:v>
                </c:pt>
                <c:pt idx="41">
                  <c:v>2.7000000001910394</c:v>
                </c:pt>
                <c:pt idx="42">
                  <c:v>3.7003744040666788</c:v>
                </c:pt>
                <c:pt idx="43">
                  <c:v>2.94907546754213</c:v>
                </c:pt>
                <c:pt idx="44">
                  <c:v>4.5545599072177367</c:v>
                </c:pt>
                <c:pt idx="45">
                  <c:v>5.2770519729546663</c:v>
                </c:pt>
                <c:pt idx="46">
                  <c:v>5.6038064589588856</c:v>
                </c:pt>
                <c:pt idx="47">
                  <c:v>5.3604740539416156</c:v>
                </c:pt>
                <c:pt idx="48">
                  <c:v>3.1910438863287993</c:v>
                </c:pt>
                <c:pt idx="49">
                  <c:v>-1.5380891352558308</c:v>
                </c:pt>
                <c:pt idx="50">
                  <c:v>3.0397328812795621</c:v>
                </c:pt>
                <c:pt idx="51">
                  <c:v>3.1685562785881842</c:v>
                </c:pt>
                <c:pt idx="52">
                  <c:v>2.396232384657452</c:v>
                </c:pt>
                <c:pt idx="53">
                  <c:v>2.4854680082658831</c:v>
                </c:pt>
                <c:pt idx="54">
                  <c:v>1.4138264522379274</c:v>
                </c:pt>
                <c:pt idx="55">
                  <c:v>1.3218622367822945</c:v>
                </c:pt>
                <c:pt idx="56">
                  <c:v>0.66455230785811636</c:v>
                </c:pt>
                <c:pt idx="57">
                  <c:v>1.1579469518173511</c:v>
                </c:pt>
                <c:pt idx="58">
                  <c:v>1.5223293868264989</c:v>
                </c:pt>
                <c:pt idx="59">
                  <c:v>0.30345323523808077</c:v>
                </c:pt>
                <c:pt idx="60">
                  <c:v>-6.3424711492931749</c:v>
                </c:pt>
                <c:pt idx="61">
                  <c:v>4.9130966839178001</c:v>
                </c:pt>
                <c:pt idx="62">
                  <c:v>2.042299352518981</c:v>
                </c:pt>
              </c:numCache>
            </c:numRef>
          </c:val>
          <c:smooth val="0"/>
          <c:extLst>
            <c:ext xmlns:c16="http://schemas.microsoft.com/office/drawing/2014/chart" uri="{C3380CC4-5D6E-409C-BE32-E72D297353CC}">
              <c16:uniqueId val="{00000000-A5E1-4D8D-81A5-A3F990C811AE}"/>
            </c:ext>
          </c:extLst>
        </c:ser>
        <c:dLbls>
          <c:showLegendKey val="0"/>
          <c:showVal val="0"/>
          <c:showCatName val="0"/>
          <c:showSerName val="0"/>
          <c:showPercent val="0"/>
          <c:showBubbleSize val="0"/>
        </c:dLbls>
        <c:smooth val="0"/>
        <c:axId val="1948785120"/>
        <c:axId val="1632499488"/>
      </c:lineChart>
      <c:catAx>
        <c:axId val="19487851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2499488"/>
        <c:crosses val="autoZero"/>
        <c:auto val="1"/>
        <c:lblAlgn val="ctr"/>
        <c:lblOffset val="100"/>
        <c:noMultiLvlLbl val="0"/>
      </c:catAx>
      <c:valAx>
        <c:axId val="1632499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Annual</a:t>
                </a:r>
                <a:r>
                  <a:rPr lang="en-ZA" baseline="0"/>
                  <a:t> GDP Growth Rate</a:t>
                </a:r>
                <a:endParaRPr lang="en-ZA"/>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878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38AC8-2CF0-E040-86F8-2DED979E54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1AC40C-7F03-3740-9E88-956663D93B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8D537F-ED25-8746-8566-269973D614AB}"/>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5" name="Footer Placeholder 4">
            <a:extLst>
              <a:ext uri="{FF2B5EF4-FFF2-40B4-BE49-F238E27FC236}">
                <a16:creationId xmlns:a16="http://schemas.microsoft.com/office/drawing/2014/main" id="{67DE247A-C31C-7543-9382-3CA35649FC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BAA916-98C5-3348-90D9-83698A98E026}"/>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211886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71E96-4D2E-2A45-92EF-3AAD6FC2CD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63A2B4-1BB4-1641-8692-E2CABCC84B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6B0DF-4D62-CD42-9024-E9D8951F33B9}"/>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5" name="Footer Placeholder 4">
            <a:extLst>
              <a:ext uri="{FF2B5EF4-FFF2-40B4-BE49-F238E27FC236}">
                <a16:creationId xmlns:a16="http://schemas.microsoft.com/office/drawing/2014/main" id="{FDF8D7F1-F15C-DD42-A2CE-DFFAAA99EF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2B8228-D739-C24C-8733-22EF3161044F}"/>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354120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3CC5A3-567B-6748-BECC-1055DDD014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C94394-086F-2F4D-9147-DCB9E0A0EF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7B745-50C0-7F4F-81E0-598647BC5AEE}"/>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5" name="Footer Placeholder 4">
            <a:extLst>
              <a:ext uri="{FF2B5EF4-FFF2-40B4-BE49-F238E27FC236}">
                <a16:creationId xmlns:a16="http://schemas.microsoft.com/office/drawing/2014/main" id="{D826BEEE-C864-0A42-A9E4-8ADCD974F4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5E82B-7C14-464C-BF89-D9B42998354C}"/>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7008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20C4-4D7C-E246-9A49-1D9F5E4B75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32509E-2223-7941-9F03-4CB3FC4856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784C8-ECFF-374A-9B29-4CF571546D50}"/>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5" name="Footer Placeholder 4">
            <a:extLst>
              <a:ext uri="{FF2B5EF4-FFF2-40B4-BE49-F238E27FC236}">
                <a16:creationId xmlns:a16="http://schemas.microsoft.com/office/drawing/2014/main" id="{CCDF8CC7-922A-8D46-B153-ED4DA2A96E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34AEFB-1D07-E241-8228-7BEEF61B6E46}"/>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195615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F2CD-05A9-104B-A54D-DC0A9486E9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7F7C1D-C474-AC47-832D-E9A2BB8D16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71925B-43F9-784D-92EA-BD115F6E519E}"/>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5" name="Footer Placeholder 4">
            <a:extLst>
              <a:ext uri="{FF2B5EF4-FFF2-40B4-BE49-F238E27FC236}">
                <a16:creationId xmlns:a16="http://schemas.microsoft.com/office/drawing/2014/main" id="{8168A947-545D-F442-820A-4CB7AC340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728E19-3A00-2F4A-AE84-84B079A905C4}"/>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181700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BB48-15DE-3349-B9A5-1501F4958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81F2C0-CA5B-9043-B2E8-6A4F427B00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215CC6-3DD3-9A42-AE5D-22BD0363AB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F2C158-3B61-9047-BBF3-72E3B98D5D55}"/>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6" name="Footer Placeholder 5">
            <a:extLst>
              <a:ext uri="{FF2B5EF4-FFF2-40B4-BE49-F238E27FC236}">
                <a16:creationId xmlns:a16="http://schemas.microsoft.com/office/drawing/2014/main" id="{C42D0D54-5461-AD4B-86A7-E194EEAC8A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7BDF87-F294-ED4D-B1E0-8C5B6E998079}"/>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352731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A49F-BE77-9B43-A16D-0EBA0CCB17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854329-A49C-354E-966B-E7CF4B463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E7CB90-D3DE-AE40-9706-C9303438AC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CBB92B-F1E9-CC4A-AC79-0541C6FEAA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786507-8D9C-B641-A602-ECC7ADED32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68A6EA-2136-074A-9168-BD1160EC74E6}"/>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8" name="Footer Placeholder 7">
            <a:extLst>
              <a:ext uri="{FF2B5EF4-FFF2-40B4-BE49-F238E27FC236}">
                <a16:creationId xmlns:a16="http://schemas.microsoft.com/office/drawing/2014/main" id="{C59BC159-731B-484A-BF3F-7C87EF9131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1C7B3E5-1582-6F46-9210-9F1D25BF1FE0}"/>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421729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98F5-4549-4A4F-A8B7-9665E45CFB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2ECF3B-AF6F-274E-988E-DED70888E920}"/>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4" name="Footer Placeholder 3">
            <a:extLst>
              <a:ext uri="{FF2B5EF4-FFF2-40B4-BE49-F238E27FC236}">
                <a16:creationId xmlns:a16="http://schemas.microsoft.com/office/drawing/2014/main" id="{8E209596-674F-354F-9AD7-C4074A6C9E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74D4715-39D6-2B48-AF20-B993C933BD9E}"/>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126375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BEB44-8346-B74C-91E3-44D740A863CD}"/>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3" name="Footer Placeholder 2">
            <a:extLst>
              <a:ext uri="{FF2B5EF4-FFF2-40B4-BE49-F238E27FC236}">
                <a16:creationId xmlns:a16="http://schemas.microsoft.com/office/drawing/2014/main" id="{4F23494F-C86F-3949-B592-56C9C236E7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BF945C8-7A0E-C24D-9EDE-CD8DD597428A}"/>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91599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0AD1-6A1A-3243-9CEA-414B13A54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39755E-39FC-4A40-82D7-0F3775715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A052DF-9500-AB40-A1E3-B3E324C2C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DC582E-2A94-E040-8098-E9B3B5F42A28}"/>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6" name="Footer Placeholder 5">
            <a:extLst>
              <a:ext uri="{FF2B5EF4-FFF2-40B4-BE49-F238E27FC236}">
                <a16:creationId xmlns:a16="http://schemas.microsoft.com/office/drawing/2014/main" id="{9E2F709E-CCB0-FC4B-B8B8-4399CA377B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A97749-176D-D646-9566-A0B22ECBC36F}"/>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265556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A9AD-2138-B649-89B9-975FC51C03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86ACE-AA07-1E48-8F6A-87DE20C35C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319037-908B-854A-B452-66192E658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72F0A1-A0BF-8E47-8E22-E6E346E06C87}"/>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6" name="Footer Placeholder 5">
            <a:extLst>
              <a:ext uri="{FF2B5EF4-FFF2-40B4-BE49-F238E27FC236}">
                <a16:creationId xmlns:a16="http://schemas.microsoft.com/office/drawing/2014/main" id="{33F94686-8968-424A-A1F6-9D2DB3929B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CA71FF-382C-0447-BD32-A7303A69FF8B}"/>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351506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DAF335-6A05-5B41-A1CB-E0A597898A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50CB8E-F6EB-EE4F-BFB7-DB93E4CD93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6E645D62-1ECA-F44B-9738-0F8D77E79616}"/>
              </a:ext>
            </a:extLst>
          </p:cNvPr>
          <p:cNvPicPr>
            <a:picLocks noChangeAspect="1"/>
          </p:cNvPicPr>
          <p:nvPr userDrawn="1"/>
        </p:nvPicPr>
        <p:blipFill rotWithShape="1">
          <a:blip r:embed="rId13"/>
          <a:srcRect t="12719" r="2250" b="67221"/>
          <a:stretch/>
        </p:blipFill>
        <p:spPr>
          <a:xfrm>
            <a:off x="0" y="-13653"/>
            <a:ext cx="12192000" cy="155893"/>
          </a:xfrm>
          <a:prstGeom prst="rect">
            <a:avLst/>
          </a:prstGeom>
        </p:spPr>
      </p:pic>
      <p:pic>
        <p:nvPicPr>
          <p:cNvPr id="14" name="Picture 13">
            <a:extLst>
              <a:ext uri="{FF2B5EF4-FFF2-40B4-BE49-F238E27FC236}">
                <a16:creationId xmlns:a16="http://schemas.microsoft.com/office/drawing/2014/main" id="{C79B1953-9289-E045-999A-6475FF57E180}"/>
              </a:ext>
            </a:extLst>
          </p:cNvPr>
          <p:cNvPicPr>
            <a:picLocks noChangeAspect="1"/>
          </p:cNvPicPr>
          <p:nvPr userDrawn="1"/>
        </p:nvPicPr>
        <p:blipFill rotWithShape="1">
          <a:blip r:embed="rId14"/>
          <a:srcRect t="15447" b="46376"/>
          <a:stretch/>
        </p:blipFill>
        <p:spPr>
          <a:xfrm>
            <a:off x="0" y="6055360"/>
            <a:ext cx="12192000" cy="802640"/>
          </a:xfrm>
          <a:prstGeom prst="rect">
            <a:avLst/>
          </a:prstGeom>
        </p:spPr>
      </p:pic>
    </p:spTree>
    <p:extLst>
      <p:ext uri="{BB962C8B-B14F-4D97-AF65-F5344CB8AC3E}">
        <p14:creationId xmlns:p14="http://schemas.microsoft.com/office/powerpoint/2010/main" val="189493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rgbClr val="AB232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FC1011-0A66-934F-869A-337C08435D5D}"/>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3A32F957-705A-7148-86C4-36B1A93558BC}"/>
              </a:ext>
            </a:extLst>
          </p:cNvPr>
          <p:cNvSpPr txBox="1"/>
          <p:nvPr/>
        </p:nvSpPr>
        <p:spPr>
          <a:xfrm>
            <a:off x="903889" y="2564525"/>
            <a:ext cx="10384221"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Framing of a UBI in South Africa and How it should be financed</a:t>
            </a:r>
          </a:p>
        </p:txBody>
      </p:sp>
      <p:sp>
        <p:nvSpPr>
          <p:cNvPr id="11" name="TextBox 10">
            <a:extLst>
              <a:ext uri="{FF2B5EF4-FFF2-40B4-BE49-F238E27FC236}">
                <a16:creationId xmlns:a16="http://schemas.microsoft.com/office/drawing/2014/main" id="{E5CF8F2A-C555-4049-BAF6-A37538CA1F70}"/>
              </a:ext>
            </a:extLst>
          </p:cNvPr>
          <p:cNvSpPr txBox="1"/>
          <p:nvPr/>
        </p:nvSpPr>
        <p:spPr>
          <a:xfrm>
            <a:off x="903888" y="4205701"/>
            <a:ext cx="10384221"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Noma Jakuja</a:t>
            </a:r>
          </a:p>
        </p:txBody>
      </p:sp>
    </p:spTree>
    <p:extLst>
      <p:ext uri="{BB962C8B-B14F-4D97-AF65-F5344CB8AC3E}">
        <p14:creationId xmlns:p14="http://schemas.microsoft.com/office/powerpoint/2010/main" val="4230893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C5D7-59CE-759C-0334-EE07D0D53F0F}"/>
              </a:ext>
            </a:extLst>
          </p:cNvPr>
          <p:cNvSpPr>
            <a:spLocks noGrp="1"/>
          </p:cNvSpPr>
          <p:nvPr>
            <p:ph type="title"/>
          </p:nvPr>
        </p:nvSpPr>
        <p:spPr/>
        <p:txBody>
          <a:bodyPr>
            <a:normAutofit fontScale="90000"/>
          </a:bodyPr>
          <a:lstStyle/>
          <a:p>
            <a:r>
              <a:rPr lang="en-US" dirty="0">
                <a:solidFill>
                  <a:srgbClr val="C00000"/>
                </a:solidFill>
                <a:effectLst/>
                <a:ea typeface="Arial MT"/>
              </a:rPr>
              <a:t>A </a:t>
            </a:r>
            <a:r>
              <a:rPr lang="en-US" dirty="0">
                <a:solidFill>
                  <a:srgbClr val="C00000"/>
                </a:solidFill>
                <a:ea typeface="Arial MT"/>
              </a:rPr>
              <a:t>Longitudinal Analysis of South Africa’s GDP Growth Rate</a:t>
            </a:r>
            <a:br>
              <a:rPr lang="en-ZA" sz="1800" dirty="0">
                <a:solidFill>
                  <a:srgbClr val="C00000"/>
                </a:solidFill>
                <a:effectLst/>
                <a:latin typeface="Arial MT"/>
                <a:ea typeface="Arial MT"/>
                <a:cs typeface="Arial MT"/>
              </a:rPr>
            </a:br>
            <a:endParaRPr lang="en-ZA" dirty="0">
              <a:solidFill>
                <a:srgbClr val="C00000"/>
              </a:solidFill>
            </a:endParaRPr>
          </a:p>
        </p:txBody>
      </p:sp>
      <p:graphicFrame>
        <p:nvGraphicFramePr>
          <p:cNvPr id="4" name="Content Placeholder 3">
            <a:extLst>
              <a:ext uri="{FF2B5EF4-FFF2-40B4-BE49-F238E27FC236}">
                <a16:creationId xmlns:a16="http://schemas.microsoft.com/office/drawing/2014/main" id="{B71BAC93-DCEA-9C54-9C84-CC1E7BFAE36E}"/>
              </a:ext>
            </a:extLst>
          </p:cNvPr>
          <p:cNvGraphicFramePr>
            <a:graphicFrameLocks noGrp="1"/>
          </p:cNvGraphicFramePr>
          <p:nvPr>
            <p:ph idx="1"/>
          </p:nvPr>
        </p:nvGraphicFramePr>
        <p:xfrm>
          <a:off x="838200" y="1464906"/>
          <a:ext cx="10515600" cy="47120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368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3FB5C-44E3-1206-14CB-7572C288065B}"/>
              </a:ext>
            </a:extLst>
          </p:cNvPr>
          <p:cNvSpPr>
            <a:spLocks noGrp="1"/>
          </p:cNvSpPr>
          <p:nvPr>
            <p:ph type="title"/>
          </p:nvPr>
        </p:nvSpPr>
        <p:spPr/>
        <p:txBody>
          <a:bodyPr/>
          <a:lstStyle/>
          <a:p>
            <a:r>
              <a:rPr lang="en-GB" dirty="0">
                <a:solidFill>
                  <a:srgbClr val="C00000"/>
                </a:solidFill>
              </a:rPr>
              <a:t>Universal Basic Income </a:t>
            </a:r>
            <a:endParaRPr lang="en-ZA" dirty="0">
              <a:solidFill>
                <a:srgbClr val="C00000"/>
              </a:solidFill>
            </a:endParaRPr>
          </a:p>
        </p:txBody>
      </p:sp>
      <p:sp>
        <p:nvSpPr>
          <p:cNvPr id="5" name="Content Placeholder 4">
            <a:extLst>
              <a:ext uri="{FF2B5EF4-FFF2-40B4-BE49-F238E27FC236}">
                <a16:creationId xmlns:a16="http://schemas.microsoft.com/office/drawing/2014/main" id="{00AFB619-A325-0FA0-F3C5-0E1FABD14A54}"/>
              </a:ext>
            </a:extLst>
          </p:cNvPr>
          <p:cNvSpPr>
            <a:spLocks noGrp="1"/>
          </p:cNvSpPr>
          <p:nvPr>
            <p:ph idx="1"/>
          </p:nvPr>
        </p:nvSpPr>
        <p:spPr/>
        <p:txBody>
          <a:bodyPr/>
          <a:lstStyle/>
          <a:p>
            <a:r>
              <a:rPr lang="en-US" sz="1800" dirty="0">
                <a:effectLst/>
                <a:latin typeface="Calibri" panose="020F0502020204030204" pitchFamily="34" charset="0"/>
                <a:ea typeface="Arial MT"/>
              </a:rPr>
              <a:t>A Universal Basic Income (UBI), while not a new concept, has gained prominence as a policy tool to respond to the rise in inequality, income insecurity and the rise in precarious work associated with the changing nature of work and globalization.</a:t>
            </a:r>
          </a:p>
          <a:p>
            <a:r>
              <a:rPr lang="en-US" sz="1800" dirty="0">
                <a:effectLst/>
                <a:latin typeface="Calibri" panose="020F0502020204030204" pitchFamily="34" charset="0"/>
                <a:ea typeface="Arial MT"/>
              </a:rPr>
              <a:t>The rise in precarious work coupled with the introduction of new technologies in certain sectors both as a response to innovation and climate mitigation will result in the changing face of those who require social security in South Africa. </a:t>
            </a:r>
            <a:endParaRPr lang="en-US" sz="1800" dirty="0">
              <a:latin typeface="Calibri" panose="020F0502020204030204" pitchFamily="34" charset="0"/>
              <a:ea typeface="Arial MT"/>
            </a:endParaRPr>
          </a:p>
          <a:p>
            <a:r>
              <a:rPr lang="en-US" sz="1800" dirty="0">
                <a:effectLst/>
                <a:latin typeface="Calibri" panose="020F0502020204030204" pitchFamily="34" charset="0"/>
                <a:ea typeface="Arial MT"/>
                <a:cs typeface="Arial MT"/>
              </a:rPr>
              <a:t>There are many proposals to structuring a UBI, these range from minimal budget-neutral stipends to larger UBI proposals for the advancement of social and economic justice. </a:t>
            </a:r>
            <a:endParaRPr lang="en-ZA" sz="1800" dirty="0">
              <a:effectLst/>
              <a:latin typeface="Arial MT"/>
              <a:ea typeface="Arial MT"/>
              <a:cs typeface="Arial MT"/>
            </a:endParaRPr>
          </a:p>
          <a:p>
            <a:r>
              <a:rPr lang="en-US" sz="1800" dirty="0">
                <a:effectLst/>
                <a:latin typeface="Calibri" panose="020F0502020204030204" pitchFamily="34" charset="0"/>
                <a:ea typeface="Arial MT"/>
              </a:rPr>
              <a:t>The impact of a UBI on the economy and its ability to reduce poverty and inequality is influenced by the size of the UBI, the level of benefits contained in the policy design and its ability to meet people’s needs.</a:t>
            </a:r>
          </a:p>
          <a:p>
            <a:r>
              <a:rPr lang="en-US" sz="1800" dirty="0">
                <a:effectLst/>
                <a:latin typeface="Calibri" panose="020F0502020204030204" pitchFamily="34" charset="0"/>
                <a:ea typeface="Arial MT"/>
              </a:rPr>
              <a:t>The financing mechanisms of a UBI also play a determinant role to the policy’s effectiveness. </a:t>
            </a:r>
            <a:endParaRPr lang="en-US" sz="1800" dirty="0">
              <a:latin typeface="Calibri" panose="020F0502020204030204" pitchFamily="34" charset="0"/>
              <a:ea typeface="Arial MT"/>
            </a:endParaRPr>
          </a:p>
          <a:p>
            <a:r>
              <a:rPr lang="en-US" sz="1800" dirty="0">
                <a:effectLst/>
                <a:latin typeface="Calibri" panose="020F0502020204030204" pitchFamily="34" charset="0"/>
                <a:ea typeface="Arial MT"/>
              </a:rPr>
              <a:t>Studies on UBI have found that an effective UBI policy needs to provide for a basic minimum standard of living for everyone in the country, not only those currently without a job but those who are vulnerable to job losses and income security as well as children</a:t>
            </a:r>
            <a:endParaRPr lang="en-ZA" dirty="0"/>
          </a:p>
        </p:txBody>
      </p:sp>
    </p:spTree>
    <p:extLst>
      <p:ext uri="{BB962C8B-B14F-4D97-AF65-F5344CB8AC3E}">
        <p14:creationId xmlns:p14="http://schemas.microsoft.com/office/powerpoint/2010/main" val="323310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3FB5C-44E3-1206-14CB-7572C288065B}"/>
              </a:ext>
            </a:extLst>
          </p:cNvPr>
          <p:cNvSpPr>
            <a:spLocks noGrp="1"/>
          </p:cNvSpPr>
          <p:nvPr>
            <p:ph type="title"/>
          </p:nvPr>
        </p:nvSpPr>
        <p:spPr/>
        <p:txBody>
          <a:bodyPr/>
          <a:lstStyle/>
          <a:p>
            <a:r>
              <a:rPr lang="en-GB" dirty="0">
                <a:solidFill>
                  <a:srgbClr val="C00000"/>
                </a:solidFill>
              </a:rPr>
              <a:t>Universal Basic Income </a:t>
            </a:r>
            <a:endParaRPr lang="en-ZA" dirty="0">
              <a:solidFill>
                <a:srgbClr val="C00000"/>
              </a:solidFill>
            </a:endParaRPr>
          </a:p>
        </p:txBody>
      </p:sp>
      <p:sp>
        <p:nvSpPr>
          <p:cNvPr id="5" name="Content Placeholder 4">
            <a:extLst>
              <a:ext uri="{FF2B5EF4-FFF2-40B4-BE49-F238E27FC236}">
                <a16:creationId xmlns:a16="http://schemas.microsoft.com/office/drawing/2014/main" id="{00AFB619-A325-0FA0-F3C5-0E1FABD14A54}"/>
              </a:ext>
            </a:extLst>
          </p:cNvPr>
          <p:cNvSpPr>
            <a:spLocks noGrp="1"/>
          </p:cNvSpPr>
          <p:nvPr>
            <p:ph idx="1"/>
          </p:nvPr>
        </p:nvSpPr>
        <p:spPr/>
        <p:txBody>
          <a:bodyPr/>
          <a:lstStyle/>
          <a:p>
            <a:r>
              <a:rPr lang="en-US" sz="1800" dirty="0">
                <a:effectLst/>
                <a:latin typeface="Calibri" panose="020F0502020204030204" pitchFamily="34" charset="0"/>
                <a:ea typeface="Arial MT"/>
              </a:rPr>
              <a:t>A UBI policy needs to be redistributive in design, an unconditional cash transfer to all citizens in the country to bring about the desired outcomes of poverty alleviation and economic activation</a:t>
            </a:r>
            <a:r>
              <a:rPr lang="en-US" sz="1800" dirty="0">
                <a:latin typeface="Calibri" panose="020F0502020204030204" pitchFamily="34" charset="0"/>
                <a:ea typeface="Arial MT"/>
              </a:rPr>
              <a:t>.</a:t>
            </a:r>
          </a:p>
          <a:p>
            <a:r>
              <a:rPr lang="en-US" sz="1800" dirty="0">
                <a:effectLst/>
                <a:latin typeface="Calibri" panose="020F0502020204030204" pitchFamily="34" charset="0"/>
                <a:ea typeface="Arial MT"/>
                <a:cs typeface="Arial MT"/>
              </a:rPr>
              <a:t>The implicit assumption is that those currently in jobs will opt out of accessing their benefits contained in UBI but should need ever arise the benefit is expanded to them as well.</a:t>
            </a:r>
            <a:endParaRPr lang="en-ZA" sz="1800" dirty="0">
              <a:effectLst/>
              <a:latin typeface="Arial MT"/>
              <a:ea typeface="Arial MT"/>
              <a:cs typeface="Arial MT"/>
            </a:endParaRPr>
          </a:p>
          <a:p>
            <a:r>
              <a:rPr lang="en-US" sz="1800" dirty="0">
                <a:effectLst/>
                <a:latin typeface="Calibri" panose="020F0502020204030204" pitchFamily="34" charset="0"/>
                <a:ea typeface="Arial MT"/>
              </a:rPr>
              <a:t>To date South Africa has not implemented any policy, weather an economic or social one, that has challenged the predesigned economic power dynamics of the system in the country by addressing the root causes of the system. </a:t>
            </a:r>
          </a:p>
          <a:p>
            <a:r>
              <a:rPr lang="en-US" sz="1800" dirty="0">
                <a:effectLst/>
                <a:latin typeface="Calibri" panose="020F0502020204030204" pitchFamily="34" charset="0"/>
                <a:ea typeface="Arial MT"/>
              </a:rPr>
              <a:t>A UBI in South Africa would not necessarily uproot the roots of the current economic system but would absolutely change the purpose of the system by changing the purpose of social security assistance and its contributory role to demand creation in the country.</a:t>
            </a:r>
            <a:endParaRPr lang="en-US" sz="1800" dirty="0">
              <a:latin typeface="Calibri" panose="020F0502020204030204" pitchFamily="34" charset="0"/>
              <a:ea typeface="Arial MT"/>
            </a:endParaRPr>
          </a:p>
          <a:p>
            <a:r>
              <a:rPr lang="en-US" sz="1800" dirty="0">
                <a:effectLst/>
                <a:latin typeface="Calibri" panose="020F0502020204030204" pitchFamily="34" charset="0"/>
                <a:ea typeface="Arial MT"/>
              </a:rPr>
              <a:t>A UBI in South Africa can also create a new economic architecture with a strong female-orientation by firstly bringing into the economy the 72% currently excluded women and increasing the bargaining power of women by placing incomes directly into their hands. </a:t>
            </a:r>
            <a:endParaRPr lang="en-ZA" dirty="0"/>
          </a:p>
        </p:txBody>
      </p:sp>
    </p:spTree>
    <p:extLst>
      <p:ext uri="{BB962C8B-B14F-4D97-AF65-F5344CB8AC3E}">
        <p14:creationId xmlns:p14="http://schemas.microsoft.com/office/powerpoint/2010/main" val="296262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4DD7-3BAF-6736-EC89-ADFBBF49A458}"/>
              </a:ext>
            </a:extLst>
          </p:cNvPr>
          <p:cNvSpPr>
            <a:spLocks noGrp="1"/>
          </p:cNvSpPr>
          <p:nvPr>
            <p:ph type="title"/>
          </p:nvPr>
        </p:nvSpPr>
        <p:spPr/>
        <p:txBody>
          <a:bodyPr/>
          <a:lstStyle/>
          <a:p>
            <a:r>
              <a:rPr lang="en-GB" dirty="0">
                <a:solidFill>
                  <a:srgbClr val="C00000"/>
                </a:solidFill>
              </a:rPr>
              <a:t> UBI As A Macroeconomic Stimulus</a:t>
            </a:r>
            <a:endParaRPr lang="en-ZA" dirty="0">
              <a:solidFill>
                <a:srgbClr val="C00000"/>
              </a:solidFill>
            </a:endParaRPr>
          </a:p>
        </p:txBody>
      </p:sp>
      <p:sp>
        <p:nvSpPr>
          <p:cNvPr id="3" name="Content Placeholder 2">
            <a:extLst>
              <a:ext uri="{FF2B5EF4-FFF2-40B4-BE49-F238E27FC236}">
                <a16:creationId xmlns:a16="http://schemas.microsoft.com/office/drawing/2014/main" id="{95853F4B-3378-0AD1-4A09-EC89A9D1E166}"/>
              </a:ext>
            </a:extLst>
          </p:cNvPr>
          <p:cNvSpPr>
            <a:spLocks noGrp="1"/>
          </p:cNvSpPr>
          <p:nvPr>
            <p:ph idx="1"/>
          </p:nvPr>
        </p:nvSpPr>
        <p:spPr/>
        <p:txBody>
          <a:bodyPr/>
          <a:lstStyle/>
          <a:p>
            <a:r>
              <a:rPr lang="en-US" sz="1800" dirty="0">
                <a:effectLst/>
                <a:latin typeface="Calibri" panose="020F0502020204030204" pitchFamily="34" charset="0"/>
                <a:ea typeface="Arial MT"/>
              </a:rPr>
              <a:t>Regressive sources of financing a UBI such as taxes on households curtail the redistributive impact of a UBI.</a:t>
            </a:r>
          </a:p>
          <a:p>
            <a:r>
              <a:rPr lang="en-US" sz="1800" dirty="0">
                <a:effectLst/>
                <a:latin typeface="Calibri" panose="020F0502020204030204" pitchFamily="34" charset="0"/>
                <a:ea typeface="Arial MT"/>
              </a:rPr>
              <a:t>Financing options for a UBI should therefore be progressive and sustainable in time. </a:t>
            </a:r>
            <a:endParaRPr lang="en-US" sz="1800" dirty="0">
              <a:latin typeface="Calibri" panose="020F0502020204030204" pitchFamily="34" charset="0"/>
              <a:ea typeface="Arial MT"/>
            </a:endParaRPr>
          </a:p>
          <a:p>
            <a:r>
              <a:rPr lang="en-US" sz="1800" dirty="0">
                <a:effectLst/>
                <a:latin typeface="Calibri" panose="020F0502020204030204" pitchFamily="34" charset="0"/>
                <a:ea typeface="Arial MT"/>
              </a:rPr>
              <a:t>The ability of a UBI to be redistributive drives its ability to reduce inequality and thus should be preserved in the financing options chosen by a country.</a:t>
            </a:r>
          </a:p>
          <a:p>
            <a:pPr marL="0" indent="0">
              <a:buNone/>
            </a:pPr>
            <a:endParaRPr lang="en-US" sz="1800" dirty="0">
              <a:latin typeface="Calibri" panose="020F0502020204030204" pitchFamily="34" charset="0"/>
              <a:ea typeface="Arial MT"/>
            </a:endParaRPr>
          </a:p>
          <a:p>
            <a:endParaRPr lang="en-US" sz="1800" dirty="0">
              <a:effectLst/>
              <a:latin typeface="Calibri" panose="020F0502020204030204" pitchFamily="34" charset="0"/>
              <a:ea typeface="Arial MT"/>
            </a:endParaRPr>
          </a:p>
          <a:p>
            <a:pPr marL="342900" indent="-342900">
              <a:buFont typeface="+mj-lt"/>
              <a:buAutoNum type="arabicPeriod"/>
            </a:pPr>
            <a:r>
              <a:rPr lang="en-US" sz="1800" b="1" i="1" dirty="0">
                <a:effectLst/>
                <a:latin typeface="Calibri" panose="020F0502020204030204" pitchFamily="34" charset="0"/>
                <a:ea typeface="Arial MT"/>
              </a:rPr>
              <a:t>Using the Reserve Bank’s foreign exchange reserves: </a:t>
            </a:r>
            <a:r>
              <a:rPr lang="en-US" sz="1800" dirty="0">
                <a:effectLst/>
                <a:latin typeface="Calibri" panose="020F0502020204030204" pitchFamily="34" charset="0"/>
                <a:ea typeface="Arial MT"/>
              </a:rPr>
              <a:t>Using foreign exchange reserves to finance a UBI in South Africa will entail drawing down on state funds special funds such as its excess foreign exchange reserves. Chile and Norway are examples of countries that have made use of their fiscal reserves for social investments and developmental goals. Over the last decade, the accumulation of foreign exchange reserves by central banks has increased six-fold. In the wake of rising domestic economic and social challenges this accumulation of foreign exchange reserved has come under scrutiny and challenged in several countries</a:t>
            </a:r>
          </a:p>
          <a:p>
            <a:pPr marL="0" indent="0">
              <a:buNone/>
            </a:pPr>
            <a:endParaRPr lang="en-ZA" dirty="0"/>
          </a:p>
        </p:txBody>
      </p:sp>
    </p:spTree>
    <p:extLst>
      <p:ext uri="{BB962C8B-B14F-4D97-AF65-F5344CB8AC3E}">
        <p14:creationId xmlns:p14="http://schemas.microsoft.com/office/powerpoint/2010/main" val="238670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4DD7-3BAF-6736-EC89-ADFBBF49A458}"/>
              </a:ext>
            </a:extLst>
          </p:cNvPr>
          <p:cNvSpPr>
            <a:spLocks noGrp="1"/>
          </p:cNvSpPr>
          <p:nvPr>
            <p:ph type="title"/>
          </p:nvPr>
        </p:nvSpPr>
        <p:spPr/>
        <p:txBody>
          <a:bodyPr/>
          <a:lstStyle/>
          <a:p>
            <a:r>
              <a:rPr lang="en-GB" dirty="0">
                <a:solidFill>
                  <a:srgbClr val="C00000"/>
                </a:solidFill>
              </a:rPr>
              <a:t> UBI As A Macroeconomic Stimulus</a:t>
            </a:r>
            <a:endParaRPr lang="en-ZA" dirty="0">
              <a:solidFill>
                <a:srgbClr val="C00000"/>
              </a:solidFill>
            </a:endParaRPr>
          </a:p>
        </p:txBody>
      </p:sp>
      <p:sp>
        <p:nvSpPr>
          <p:cNvPr id="3" name="Content Placeholder 2">
            <a:extLst>
              <a:ext uri="{FF2B5EF4-FFF2-40B4-BE49-F238E27FC236}">
                <a16:creationId xmlns:a16="http://schemas.microsoft.com/office/drawing/2014/main" id="{95853F4B-3378-0AD1-4A09-EC89A9D1E166}"/>
              </a:ext>
            </a:extLst>
          </p:cNvPr>
          <p:cNvSpPr>
            <a:spLocks noGrp="1"/>
          </p:cNvSpPr>
          <p:nvPr>
            <p:ph idx="1"/>
          </p:nvPr>
        </p:nvSpPr>
        <p:spPr/>
        <p:txBody>
          <a:bodyPr/>
          <a:lstStyle/>
          <a:p>
            <a:r>
              <a:rPr lang="en-US" sz="1800" dirty="0">
                <a:effectLst/>
                <a:latin typeface="Calibri" panose="020F0502020204030204" pitchFamily="34" charset="0"/>
                <a:ea typeface="Arial MT"/>
              </a:rPr>
              <a:t>At the end of June 2022, South Africa had foreign exchange reserves amounting to R963 billion – well above the required R345 billion in line with international standards to meet three months cover.</a:t>
            </a:r>
          </a:p>
          <a:p>
            <a:pPr marL="0" indent="0">
              <a:buNone/>
            </a:pPr>
            <a:endParaRPr lang="en-US" sz="1800" dirty="0">
              <a:effectLst/>
              <a:latin typeface="Calibri" panose="020F0502020204030204" pitchFamily="34" charset="0"/>
              <a:ea typeface="Arial MT"/>
            </a:endParaRPr>
          </a:p>
          <a:p>
            <a:pPr marL="0" indent="0">
              <a:buNone/>
            </a:pPr>
            <a:r>
              <a:rPr lang="en-US" sz="1800" b="1" i="1" dirty="0">
                <a:latin typeface="Calibri" panose="020F0502020204030204" pitchFamily="34" charset="0"/>
                <a:ea typeface="Arial MT"/>
              </a:rPr>
              <a:t>2. Global Climate Change Funds towards a sovereign wealth fund</a:t>
            </a:r>
            <a:r>
              <a:rPr lang="en-US" sz="1800" b="1" i="1" dirty="0">
                <a:effectLst/>
                <a:latin typeface="Calibri" panose="020F0502020204030204" pitchFamily="34" charset="0"/>
                <a:ea typeface="Arial MT"/>
              </a:rPr>
              <a:t>: </a:t>
            </a:r>
            <a:r>
              <a:rPr lang="en-US" sz="1800" dirty="0">
                <a:effectLst/>
                <a:latin typeface="Calibri" panose="020F0502020204030204" pitchFamily="34" charset="0"/>
                <a:ea typeface="Arial MT"/>
              </a:rPr>
              <a:t>To date South Africa has received a total of 415.0 million from the Green Climate Fund which has funded 9 projects and none has gone towards social security policies and programs.</a:t>
            </a:r>
          </a:p>
          <a:p>
            <a:pPr marL="0" indent="0">
              <a:buNone/>
            </a:pPr>
            <a:endParaRPr lang="en-US" sz="1800" dirty="0">
              <a:latin typeface="Calibri" panose="020F0502020204030204" pitchFamily="34" charset="0"/>
            </a:endParaRPr>
          </a:p>
          <a:p>
            <a:r>
              <a:rPr lang="en-US" sz="1800" dirty="0">
                <a:effectLst/>
                <a:latin typeface="Calibri" panose="020F0502020204030204" pitchFamily="34" charset="0"/>
                <a:ea typeface="Arial MT"/>
              </a:rPr>
              <a:t>The Adaptation Fund to date has made a budget of 10 million USD available to South Africa and begun funding two project in the country.</a:t>
            </a:r>
          </a:p>
          <a:p>
            <a:r>
              <a:rPr lang="en-US" sz="1800" dirty="0">
                <a:effectLst/>
                <a:latin typeface="Calibri" panose="020F0502020204030204" pitchFamily="34" charset="0"/>
                <a:ea typeface="Arial MT"/>
              </a:rPr>
              <a:t>The Global Environment Facility has released over 40 million USD to fund projects in South Africa to date.</a:t>
            </a:r>
          </a:p>
          <a:p>
            <a:r>
              <a:rPr lang="en-US" sz="1800" dirty="0">
                <a:effectLst/>
                <a:latin typeface="Calibri" panose="020F0502020204030204" pitchFamily="34" charset="0"/>
                <a:ea typeface="Arial MT"/>
              </a:rPr>
              <a:t>It is therefore important for South Africa’s NDC to explicitly stipulate that at least 35% of global climate financing received should go towards financing the UBI in the country.</a:t>
            </a:r>
            <a:endParaRPr lang="en-US" sz="1800" dirty="0">
              <a:latin typeface="Calibri" panose="020F0502020204030204" pitchFamily="34" charset="0"/>
              <a:ea typeface="Arial MT"/>
            </a:endParaRPr>
          </a:p>
          <a:p>
            <a:r>
              <a:rPr lang="en-US" sz="1800" dirty="0">
                <a:effectLst/>
                <a:latin typeface="Calibri" panose="020F0502020204030204" pitchFamily="34" charset="0"/>
                <a:ea typeface="Arial MT"/>
              </a:rPr>
              <a:t>These funds should go into a social bond with the National Treasury as the main custodian and bond issuer. </a:t>
            </a:r>
            <a:endParaRPr lang="en-ZA" dirty="0"/>
          </a:p>
        </p:txBody>
      </p:sp>
    </p:spTree>
    <p:extLst>
      <p:ext uri="{BB962C8B-B14F-4D97-AF65-F5344CB8AC3E}">
        <p14:creationId xmlns:p14="http://schemas.microsoft.com/office/powerpoint/2010/main" val="39326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4DD7-3BAF-6736-EC89-ADFBBF49A458}"/>
              </a:ext>
            </a:extLst>
          </p:cNvPr>
          <p:cNvSpPr>
            <a:spLocks noGrp="1"/>
          </p:cNvSpPr>
          <p:nvPr>
            <p:ph type="title"/>
          </p:nvPr>
        </p:nvSpPr>
        <p:spPr>
          <a:xfrm>
            <a:off x="630935" y="354945"/>
            <a:ext cx="10568007" cy="1481328"/>
          </a:xfrm>
        </p:spPr>
        <p:txBody>
          <a:bodyPr anchor="b">
            <a:normAutofit/>
          </a:bodyPr>
          <a:lstStyle/>
          <a:p>
            <a:r>
              <a:rPr lang="en-GB" sz="4000" dirty="0">
                <a:solidFill>
                  <a:srgbClr val="C00000"/>
                </a:solidFill>
              </a:rPr>
              <a:t> UBI As A Macroeconomic Stimulus</a:t>
            </a:r>
            <a:endParaRPr lang="en-ZA" sz="3800" dirty="0">
              <a:solidFill>
                <a:srgbClr val="C00000"/>
              </a:solidFill>
            </a:endParaRPr>
          </a:p>
        </p:txBody>
      </p:sp>
      <p:sp>
        <p:nvSpPr>
          <p:cNvPr id="3" name="Content Placeholder 2">
            <a:extLst>
              <a:ext uri="{FF2B5EF4-FFF2-40B4-BE49-F238E27FC236}">
                <a16:creationId xmlns:a16="http://schemas.microsoft.com/office/drawing/2014/main" id="{95853F4B-3378-0AD1-4A09-EC89A9D1E166}"/>
              </a:ext>
            </a:extLst>
          </p:cNvPr>
          <p:cNvSpPr>
            <a:spLocks noGrp="1"/>
          </p:cNvSpPr>
          <p:nvPr>
            <p:ph idx="1"/>
          </p:nvPr>
        </p:nvSpPr>
        <p:spPr>
          <a:xfrm>
            <a:off x="630936" y="2660904"/>
            <a:ext cx="4818888" cy="3547872"/>
          </a:xfrm>
        </p:spPr>
        <p:txBody>
          <a:bodyPr anchor="t">
            <a:normAutofit/>
          </a:bodyPr>
          <a:lstStyle/>
          <a:p>
            <a:r>
              <a:rPr lang="en-US" sz="2200" dirty="0">
                <a:effectLst/>
                <a:latin typeface="Calibri" panose="020F0502020204030204" pitchFamily="34" charset="0"/>
                <a:ea typeface="Arial MT"/>
              </a:rPr>
              <a:t>South Africa</a:t>
            </a:r>
            <a:r>
              <a:rPr lang="en-US" sz="2200" dirty="0">
                <a:latin typeface="Calibri" panose="020F0502020204030204" pitchFamily="34" charset="0"/>
                <a:ea typeface="Arial MT"/>
              </a:rPr>
              <a:t> </a:t>
            </a:r>
            <a:r>
              <a:rPr lang="en-US" sz="2200" dirty="0">
                <a:effectLst/>
                <a:latin typeface="Calibri" panose="020F0502020204030204" pitchFamily="34" charset="0"/>
                <a:ea typeface="Arial MT"/>
              </a:rPr>
              <a:t>has a well-developed financial sector that can be leveraged in structuring and issuing of social impact bonds. </a:t>
            </a:r>
            <a:endParaRPr lang="en-US" sz="2200" dirty="0">
              <a:latin typeface="Calibri" panose="020F0502020204030204" pitchFamily="34" charset="0"/>
              <a:ea typeface="Arial MT"/>
            </a:endParaRPr>
          </a:p>
          <a:p>
            <a:r>
              <a:rPr lang="en-US" sz="2200" dirty="0">
                <a:latin typeface="Calibri" panose="020F0502020204030204" pitchFamily="34" charset="0"/>
              </a:rPr>
              <a:t>If these green funds are not channeled towards addressing the country’s biggest social ills,  </a:t>
            </a:r>
            <a:r>
              <a:rPr lang="en-US" sz="2200" dirty="0">
                <a:effectLst/>
                <a:latin typeface="Calibri" panose="020F0502020204030204" pitchFamily="34" charset="0"/>
                <a:ea typeface="Arial MT"/>
              </a:rPr>
              <a:t>this will result in a lost decade of funding to finance social security and other developmental measures in the country.</a:t>
            </a:r>
          </a:p>
          <a:p>
            <a:endParaRPr lang="en-ZA" sz="2200" dirty="0"/>
          </a:p>
        </p:txBody>
      </p:sp>
      <p:pic>
        <p:nvPicPr>
          <p:cNvPr id="4" name="Picture 3">
            <a:extLst>
              <a:ext uri="{FF2B5EF4-FFF2-40B4-BE49-F238E27FC236}">
                <a16:creationId xmlns:a16="http://schemas.microsoft.com/office/drawing/2014/main" id="{0B01927F-D6C3-3363-B231-168211C037AD}"/>
              </a:ext>
            </a:extLst>
          </p:cNvPr>
          <p:cNvPicPr>
            <a:picLocks noChangeAspect="1"/>
          </p:cNvPicPr>
          <p:nvPr/>
        </p:nvPicPr>
        <p:blipFill>
          <a:blip r:embed="rId2"/>
          <a:stretch>
            <a:fillRect/>
          </a:stretch>
        </p:blipFill>
        <p:spPr>
          <a:xfrm>
            <a:off x="6187539" y="2546554"/>
            <a:ext cx="5458968" cy="3308767"/>
          </a:xfrm>
          <a:prstGeom prst="rect">
            <a:avLst/>
          </a:prstGeom>
        </p:spPr>
      </p:pic>
    </p:spTree>
    <p:extLst>
      <p:ext uri="{BB962C8B-B14F-4D97-AF65-F5344CB8AC3E}">
        <p14:creationId xmlns:p14="http://schemas.microsoft.com/office/powerpoint/2010/main" val="2441036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D6E82-D707-3AF0-8739-10531C3B3B1E}"/>
              </a:ext>
            </a:extLst>
          </p:cNvPr>
          <p:cNvSpPr>
            <a:spLocks noGrp="1"/>
          </p:cNvSpPr>
          <p:nvPr>
            <p:ph type="title"/>
          </p:nvPr>
        </p:nvSpPr>
        <p:spPr>
          <a:xfrm>
            <a:off x="768588" y="-117564"/>
            <a:ext cx="3429000" cy="1719072"/>
          </a:xfrm>
        </p:spPr>
        <p:txBody>
          <a:bodyPr anchor="b">
            <a:normAutofit/>
          </a:bodyPr>
          <a:lstStyle/>
          <a:p>
            <a:r>
              <a:rPr lang="en-GB" sz="4600" dirty="0">
                <a:solidFill>
                  <a:srgbClr val="C00000"/>
                </a:solidFill>
              </a:rPr>
              <a:t>Conclusion</a:t>
            </a:r>
            <a:endParaRPr lang="en-ZA" sz="4600" dirty="0">
              <a:solidFill>
                <a:srgbClr val="C00000"/>
              </a:solidFill>
            </a:endParaRPr>
          </a:p>
        </p:txBody>
      </p:sp>
      <p:sp>
        <p:nvSpPr>
          <p:cNvPr id="3" name="Content Placeholder 2">
            <a:extLst>
              <a:ext uri="{FF2B5EF4-FFF2-40B4-BE49-F238E27FC236}">
                <a16:creationId xmlns:a16="http://schemas.microsoft.com/office/drawing/2014/main" id="{016F62AE-3B64-75D2-CE44-51CB77222AFB}"/>
              </a:ext>
            </a:extLst>
          </p:cNvPr>
          <p:cNvSpPr>
            <a:spLocks noGrp="1"/>
          </p:cNvSpPr>
          <p:nvPr>
            <p:ph idx="1"/>
          </p:nvPr>
        </p:nvSpPr>
        <p:spPr>
          <a:xfrm>
            <a:off x="542445" y="1818968"/>
            <a:ext cx="6413677" cy="4143314"/>
          </a:xfrm>
        </p:spPr>
        <p:txBody>
          <a:bodyPr anchor="t">
            <a:normAutofit fontScale="85000" lnSpcReduction="20000"/>
          </a:bodyPr>
          <a:lstStyle/>
          <a:p>
            <a:pPr marL="457200" indent="0">
              <a:buNone/>
            </a:pPr>
            <a:r>
              <a:rPr lang="en-US" sz="2300" dirty="0">
                <a:effectLst/>
                <a:ea typeface="Arial MT"/>
                <a:cs typeface="Arial MT"/>
              </a:rPr>
              <a:t>South Africa is at a defining moment in history where it can relook its macroeconomic polies to date and change them to ensure that they speak to the current realities and context of the country particularly black women who are largely </a:t>
            </a:r>
            <a:r>
              <a:rPr lang="en-US" sz="2300" dirty="0" err="1">
                <a:effectLst/>
                <a:ea typeface="Arial MT"/>
                <a:cs typeface="Arial MT"/>
              </a:rPr>
              <a:t>marginalised</a:t>
            </a:r>
            <a:r>
              <a:rPr lang="en-US" sz="2300" dirty="0">
                <a:effectLst/>
                <a:ea typeface="Arial MT"/>
                <a:cs typeface="Arial MT"/>
              </a:rPr>
              <a:t> by the current macroeconomic policies.</a:t>
            </a:r>
          </a:p>
          <a:p>
            <a:pPr marL="457200" indent="0">
              <a:buNone/>
            </a:pPr>
            <a:endParaRPr lang="en-US" sz="2300" dirty="0">
              <a:effectLst/>
              <a:ea typeface="Arial MT"/>
              <a:cs typeface="Arial MT"/>
            </a:endParaRPr>
          </a:p>
          <a:p>
            <a:pPr marL="457200" indent="0">
              <a:buNone/>
            </a:pPr>
            <a:r>
              <a:rPr lang="en-US" sz="2300" dirty="0">
                <a:effectLst/>
                <a:ea typeface="Arial MT"/>
                <a:cs typeface="Arial MT"/>
              </a:rPr>
              <a:t>With the Just Transition opening the window of opportunity to redefine and redesign the country’s macroeconomic policies to truly ensure no South African is indeed left behind in the pathway to reach net zero emissions by 2050.</a:t>
            </a:r>
          </a:p>
          <a:p>
            <a:pPr marL="457200" indent="0">
              <a:buNone/>
            </a:pPr>
            <a:endParaRPr lang="en-ZA" sz="2300" dirty="0">
              <a:effectLst/>
              <a:ea typeface="Arial MT"/>
              <a:cs typeface="Arial MT"/>
            </a:endParaRPr>
          </a:p>
          <a:p>
            <a:pPr marL="457200" indent="0">
              <a:buNone/>
            </a:pPr>
            <a:r>
              <a:rPr lang="en-US" sz="2300" dirty="0">
                <a:effectLst/>
                <a:ea typeface="Arial MT"/>
              </a:rPr>
              <a:t>While not a silver bullet, the implementation of a UBI can address a wide range of challenges in the country while playing a critical redistributive role. </a:t>
            </a:r>
          </a:p>
          <a:p>
            <a:pPr marL="457200" indent="0">
              <a:buNone/>
            </a:pPr>
            <a:endParaRPr lang="en-ZA" sz="1600" dirty="0">
              <a:effectLst/>
              <a:latin typeface="Arial MT"/>
              <a:ea typeface="Arial MT"/>
              <a:cs typeface="Arial MT"/>
            </a:endParaRPr>
          </a:p>
          <a:p>
            <a:pPr marL="0" indent="0">
              <a:buNone/>
            </a:pPr>
            <a:endParaRPr lang="en-ZA" sz="1600" dirty="0">
              <a:effectLst/>
              <a:latin typeface="Arial MT"/>
              <a:ea typeface="Arial MT"/>
              <a:cs typeface="Arial MT"/>
            </a:endParaRPr>
          </a:p>
          <a:p>
            <a:pPr marL="0" indent="0">
              <a:buNone/>
            </a:pPr>
            <a:endParaRPr lang="en-ZA" sz="1600" dirty="0"/>
          </a:p>
        </p:txBody>
      </p:sp>
      <p:pic>
        <p:nvPicPr>
          <p:cNvPr id="7" name="Picture 6" descr="A magnifying glass and a tablet&#10;&#10;Description automatically generated">
            <a:extLst>
              <a:ext uri="{FF2B5EF4-FFF2-40B4-BE49-F238E27FC236}">
                <a16:creationId xmlns:a16="http://schemas.microsoft.com/office/drawing/2014/main" id="{9F316CE7-3732-760E-0AB3-05CDAA831482}"/>
              </a:ext>
            </a:extLst>
          </p:cNvPr>
          <p:cNvPicPr>
            <a:picLocks noChangeAspect="1"/>
          </p:cNvPicPr>
          <p:nvPr/>
        </p:nvPicPr>
        <p:blipFill>
          <a:blip r:embed="rId2"/>
          <a:stretch>
            <a:fillRect/>
          </a:stretch>
        </p:blipFill>
        <p:spPr>
          <a:xfrm>
            <a:off x="7295329" y="2217845"/>
            <a:ext cx="4265735" cy="3625876"/>
          </a:xfrm>
          <a:prstGeom prst="rect">
            <a:avLst/>
          </a:prstGeom>
        </p:spPr>
      </p:pic>
    </p:spTree>
    <p:extLst>
      <p:ext uri="{BB962C8B-B14F-4D97-AF65-F5344CB8AC3E}">
        <p14:creationId xmlns:p14="http://schemas.microsoft.com/office/powerpoint/2010/main" val="1175700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48</TotalTime>
  <Words>983</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MT</vt:lpstr>
      <vt:lpstr>Calibri</vt:lpstr>
      <vt:lpstr>Office Theme</vt:lpstr>
      <vt:lpstr>PowerPoint Presentation</vt:lpstr>
      <vt:lpstr>A Longitudinal Analysis of South Africa’s GDP Growth Rate </vt:lpstr>
      <vt:lpstr>Universal Basic Income </vt:lpstr>
      <vt:lpstr>Universal Basic Income </vt:lpstr>
      <vt:lpstr> UBI As A Macroeconomic Stimulus</vt:lpstr>
      <vt:lpstr> UBI As A Macroeconomic Stimulus</vt:lpstr>
      <vt:lpstr> UBI As A Macroeconomic Stimulus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Moses Kas</dc:creator>
  <cp:lastModifiedBy>Nomahlubi Jakuja</cp:lastModifiedBy>
  <cp:revision>6</cp:revision>
  <dcterms:created xsi:type="dcterms:W3CDTF">2023-11-06T09:07:33Z</dcterms:created>
  <dcterms:modified xsi:type="dcterms:W3CDTF">2023-11-08T09:53:23Z</dcterms:modified>
</cp:coreProperties>
</file>