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3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7"/>
    <p:restoredTop sz="94634"/>
  </p:normalViewPr>
  <p:slideViewPr>
    <p:cSldViewPr snapToGrid="0" snapToObjects="1">
      <p:cViewPr varScale="1">
        <p:scale>
          <a:sx n="64" d="100"/>
          <a:sy n="64" d="100"/>
        </p:scale>
        <p:origin x="-67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2400" dirty="0" smtClean="0"/>
              <a:t>Level of Achievement</a:t>
            </a:r>
            <a:endParaRPr lang="en-GB" sz="2400" dirty="0"/>
          </a:p>
        </c:rich>
      </c:tx>
      <c:layout/>
    </c:title>
    <c:plotArea>
      <c:layout/>
      <c:radarChart>
        <c:radarStyle val="filled"/>
        <c:ser>
          <c:idx val="0"/>
          <c:order val="0"/>
          <c:tx>
            <c:strRef>
              <c:f>Sheet1!$B$1</c:f>
              <c:strCache>
                <c:ptCount val="1"/>
                <c:pt idx="0">
                  <c:v>Country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Basic Income</c:v>
                </c:pt>
                <c:pt idx="1">
                  <c:v>Health &amp; Care</c:v>
                </c:pt>
                <c:pt idx="2">
                  <c:v>Education</c:v>
                </c:pt>
                <c:pt idx="3">
                  <c:v>Transport</c:v>
                </c:pt>
                <c:pt idx="4">
                  <c:v>Housing</c:v>
                </c:pt>
                <c:pt idx="5">
                  <c:v>Information &amp; Communication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Country 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Basic Income</c:v>
                </c:pt>
                <c:pt idx="1">
                  <c:v>Health &amp; Care</c:v>
                </c:pt>
                <c:pt idx="2">
                  <c:v>Education</c:v>
                </c:pt>
                <c:pt idx="3">
                  <c:v>Transport</c:v>
                </c:pt>
                <c:pt idx="4">
                  <c:v>Housing</c:v>
                </c:pt>
                <c:pt idx="5">
                  <c:v>Information &amp; Communication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40</c:v>
                </c:pt>
                <c:pt idx="2">
                  <c:v>100</c:v>
                </c:pt>
                <c:pt idx="3">
                  <c:v>60</c:v>
                </c:pt>
                <c:pt idx="4">
                  <c:v>70</c:v>
                </c:pt>
                <c:pt idx="5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Country 3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Sheet1!$A$2:$A$7</c:f>
              <c:strCache>
                <c:ptCount val="6"/>
                <c:pt idx="0">
                  <c:v>Basic Income</c:v>
                </c:pt>
                <c:pt idx="1">
                  <c:v>Health &amp; Care</c:v>
                </c:pt>
                <c:pt idx="2">
                  <c:v>Education</c:v>
                </c:pt>
                <c:pt idx="3">
                  <c:v>Transport</c:v>
                </c:pt>
                <c:pt idx="4">
                  <c:v>Housing</c:v>
                </c:pt>
                <c:pt idx="5">
                  <c:v>Information &amp; Communication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80</c:v>
                </c:pt>
                <c:pt idx="3">
                  <c:v>20</c:v>
                </c:pt>
                <c:pt idx="4">
                  <c:v>45</c:v>
                </c:pt>
                <c:pt idx="5">
                  <c:v>70</c:v>
                </c:pt>
              </c:numCache>
            </c:numRef>
          </c:val>
        </c:ser>
        <c:axId val="91388928"/>
        <c:axId val="92988928"/>
      </c:radarChart>
      <c:catAx>
        <c:axId val="91388928"/>
        <c:scaling>
          <c:orientation val="minMax"/>
        </c:scaling>
        <c:axPos val="b"/>
        <c:majorGridlines/>
        <c:numFmt formatCode="dd/mm/yyyy" sourceLinked="1"/>
        <c:majorTickMark val="none"/>
        <c:tickLblPos val="nextTo"/>
        <c:spPr>
          <a:ln w="9525">
            <a:noFill/>
          </a:ln>
        </c:spPr>
        <c:crossAx val="92988928"/>
        <c:crosses val="autoZero"/>
        <c:auto val="1"/>
        <c:lblAlgn val="ctr"/>
        <c:lblOffset val="100"/>
      </c:catAx>
      <c:valAx>
        <c:axId val="929889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13889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38AC8-2CF0-E040-86F8-2DED979E5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1AC40C-7F03-3740-9E88-956663D93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8D537F-ED25-8746-8566-269973D61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DE247A-C31C-7543-9382-3CA35649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BAA916-98C5-3348-90D9-83698A98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86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71E96-4D2E-2A45-92EF-3AAD6FC2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63A2B4-1BB4-1641-8692-E2CABCC84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76B0DF-4D62-CD42-9024-E9D8951F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F8D7F1-F15C-DD42-A2CE-DFFAAA99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2B8228-D739-C24C-8733-22EF3161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20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53CC5A3-567B-6748-BECC-1055DDD01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C94394-086F-2F4D-9147-DCB9E0A0E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47B745-50C0-7F4F-81E0-598647BC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26BEEE-C864-0A42-A9E4-8ADCD974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5E82B-7C14-464C-BF89-D9B42998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8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020C4-4D7C-E246-9A49-1D9F5E4B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32509E-2223-7941-9F03-4CB3FC485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8784C8-ECFF-374A-9B29-4CF57154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DF8CC7-922A-8D46-B153-ED4DA2A9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34AEFB-1D07-E241-8228-7BEEF61B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15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EF2CD-05A9-104B-A54D-DC0A9486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7F7C1D-C474-AC47-832D-E9A2BB8D1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71925B-43F9-784D-92EA-BD115F6E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68A947-545D-F442-820A-4CB7AC34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728E19-3A00-2F4A-AE84-84B079A9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00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CBB48-15DE-3349-B9A5-1501F495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81F2C0-CA5B-9043-B2E8-6A4F427B0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215CC6-3DD3-9A42-AE5D-22BD0363A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F2C158-3B61-9047-BBF3-72E3B98D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2D0D54-5461-AD4B-86A7-E194EEAC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7BDF87-F294-ED4D-B1E0-8C5B6E99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731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AA49F-BE77-9B43-A16D-0EBA0CCB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854329-A49C-354E-966B-E7CF4B463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E7CB90-D3DE-AE40-9706-C9303438A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2CBB92B-F1E9-CC4A-AC79-0541C6FEA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786507-8D9C-B641-A602-ECC7ADED3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D68A6EA-2136-074A-9168-BD1160EC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9BC159-731B-484A-BF3F-7C87EF91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1C7B3E5-1582-6F46-9210-9F1D25BF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29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498F5-4549-4A4F-A8B7-9665E45C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2ECF3B-AF6F-274E-988E-DED70888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209596-674F-354F-9AD7-C4074A6C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4D4715-39D6-2B48-AF20-B993C93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75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CBEB44-8346-B74C-91E3-44D740A8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23494F-C86F-3949-B592-56C9C236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F945C8-7A0E-C24D-9EDE-CD8DD597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99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90AD1-6A1A-3243-9CEA-414B13A5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39755E-39FC-4A40-82D7-0F3775715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A052DF-9500-AB40-A1E3-B3E324C2C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DC582E-2A94-E040-8098-E9B3B5F4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2F709E-CCB0-FC4B-B8B8-4399CA37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A97749-176D-D646-9566-A0B22ECB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56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3A9AD-2138-B649-89B9-975FC51C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486ACE-AA07-1E48-8F6A-87DE20C35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319037-908B-854A-B452-66192E658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72F0A1-A0BF-8E47-8E22-E6E346E0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F94686-8968-424A-A1F6-9D2DB39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A71FF-382C-0447-BD32-A7303A69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06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DAF335-6A05-5B41-A1CB-E0A59789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50CB8E-F6EB-EE4F-BFB7-DB93E4CD9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645D62-1ECA-F44B-9738-0F8D77E796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2719" r="2250" b="67221"/>
          <a:stretch/>
        </p:blipFill>
        <p:spPr>
          <a:xfrm>
            <a:off x="0" y="-13653"/>
            <a:ext cx="12192000" cy="155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79B1953-9289-E045-999A-6475FF57E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15447" b="46376"/>
          <a:stretch/>
        </p:blipFill>
        <p:spPr>
          <a:xfrm>
            <a:off x="0" y="6055360"/>
            <a:ext cx="12192000" cy="8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9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AB23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bilableeds.co.uk/" TargetMode="External"/><Relationship Id="rId2" Type="http://schemas.openxmlformats.org/officeDocument/2006/relationships/hyperlink" Target="mailto:r.huss@posteo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asicincome.org/" TargetMode="External"/><Relationship Id="rId4" Type="http://schemas.openxmlformats.org/officeDocument/2006/relationships/hyperlink" Target="https://www.ubilabnetwork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0273-020-00942-2" TargetMode="External"/><Relationship Id="rId2" Type="http://schemas.openxmlformats.org/officeDocument/2006/relationships/hyperlink" Target="https://basicincome.org/about-basic-incom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FC1011-0A66-934F-869A-337C08435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32F957-705A-7148-86C4-36B1A93558BC}"/>
              </a:ext>
            </a:extLst>
          </p:cNvPr>
          <p:cNvSpPr txBox="1"/>
          <p:nvPr/>
        </p:nvSpPr>
        <p:spPr>
          <a:xfrm>
            <a:off x="903889" y="2564525"/>
            <a:ext cx="10384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Framing</a:t>
            </a:r>
            <a:r>
              <a:rPr lang="en-GB" sz="4000" dirty="0" smtClean="0">
                <a:solidFill>
                  <a:schemeClr val="bg1"/>
                </a:solidFill>
              </a:rPr>
              <a:t>, Financing, Delivering a Green Basic Income for a Just </a:t>
            </a:r>
            <a:r>
              <a:rPr lang="en-GB" sz="4000" dirty="0" smtClean="0">
                <a:solidFill>
                  <a:schemeClr val="bg1"/>
                </a:solidFill>
              </a:rPr>
              <a:t>Transition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CF8F2A-C555-4049-BAF6-A37538CA1F70}"/>
              </a:ext>
            </a:extLst>
          </p:cNvPr>
          <p:cNvSpPr txBox="1"/>
          <p:nvPr/>
        </p:nvSpPr>
        <p:spPr>
          <a:xfrm>
            <a:off x="903888" y="4205701"/>
            <a:ext cx="103842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</a:rPr>
              <a:t>Reinhard</a:t>
            </a:r>
            <a:r>
              <a:rPr lang="en-GB" sz="2400" dirty="0" smtClean="0">
                <a:solidFill>
                  <a:schemeClr val="bg1"/>
                </a:solidFill>
              </a:rPr>
              <a:t> Huss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UBI Lab Leeds and Network, BIEN, UBIE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89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2352398" y="285749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B232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Financing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AB232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Public Services and Basic Income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25039"/>
            <a:ext cx="5181600" cy="454824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000" dirty="0" smtClean="0"/>
              <a:t>Services and Goods:</a:t>
            </a:r>
          </a:p>
          <a:p>
            <a:pPr>
              <a:buNone/>
            </a:pPr>
            <a:r>
              <a:rPr lang="en-GB" sz="2000" dirty="0" smtClean="0"/>
              <a:t>Health, Education, Transport, Housing, Information &amp; Communication 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Financing</a:t>
            </a:r>
            <a:r>
              <a:rPr lang="en-GB" sz="2000" dirty="0" smtClean="0">
                <a:solidFill>
                  <a:srgbClr val="C00000"/>
                </a:solidFill>
              </a:rPr>
              <a:t>: </a:t>
            </a:r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Earned and Unearned Income Tax</a:t>
            </a:r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Wealth Tax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b="1" dirty="0" smtClean="0">
                <a:solidFill>
                  <a:srgbClr val="0070C0"/>
                </a:solidFill>
              </a:rPr>
              <a:t>Principle</a:t>
            </a:r>
            <a:r>
              <a:rPr lang="en-GB" sz="2000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GB" sz="2000" b="1" dirty="0" smtClean="0">
                <a:solidFill>
                  <a:srgbClr val="0070C0"/>
                </a:solidFill>
              </a:rPr>
              <a:t>High Earners and Wealth Owners make high contribution to collective </a:t>
            </a:r>
            <a:r>
              <a:rPr lang="en-GB" sz="2000" b="1" u="sng" dirty="0" smtClean="0">
                <a:solidFill>
                  <a:srgbClr val="0070C0"/>
                </a:solidFill>
              </a:rPr>
              <a:t>purchase</a:t>
            </a:r>
            <a:endParaRPr lang="en-GB" sz="2000" b="1" u="sng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25038"/>
            <a:ext cx="5181600" cy="4548249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000" dirty="0" smtClean="0"/>
              <a:t>Goods and Services:</a:t>
            </a:r>
          </a:p>
          <a:p>
            <a:pPr>
              <a:buNone/>
            </a:pPr>
            <a:r>
              <a:rPr lang="en-GB" sz="2000" dirty="0" smtClean="0"/>
              <a:t>Food, Hygiene, Clothing, Culture,  Arts, </a:t>
            </a:r>
            <a:r>
              <a:rPr lang="en-GB" sz="2000" dirty="0" smtClean="0"/>
              <a:t>Sports</a:t>
            </a:r>
            <a:endParaRPr lang="en-GB" sz="2000" dirty="0" smtClean="0"/>
          </a:p>
          <a:p>
            <a:r>
              <a:rPr lang="en-GB" sz="2000" dirty="0" smtClean="0">
                <a:solidFill>
                  <a:srgbClr val="C00000"/>
                </a:solidFill>
              </a:rPr>
              <a:t>Financing</a:t>
            </a:r>
            <a:r>
              <a:rPr lang="en-GB" sz="2000" dirty="0" smtClean="0">
                <a:solidFill>
                  <a:srgbClr val="C00000"/>
                </a:solidFill>
              </a:rPr>
              <a:t>: </a:t>
            </a:r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Value-Added Tax (VAT) and Carbon Tax</a:t>
            </a:r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Explanation: Regressive Tax becomes progressive through UBI</a:t>
            </a:r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Improved Options:  Progressive VAT, </a:t>
            </a:r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BI cash card for VAT-free purchase 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Principle: </a:t>
            </a:r>
          </a:p>
          <a:p>
            <a:pPr>
              <a:buNone/>
            </a:pPr>
            <a:r>
              <a:rPr lang="en-GB" sz="2000" b="1" dirty="0" smtClean="0">
                <a:solidFill>
                  <a:srgbClr val="0070C0"/>
                </a:solidFill>
              </a:rPr>
              <a:t>High Consumers make high contribution to </a:t>
            </a:r>
            <a:r>
              <a:rPr lang="en-GB" sz="2000" b="1" u="sng" dirty="0" smtClean="0">
                <a:solidFill>
                  <a:srgbClr val="0070C0"/>
                </a:solidFill>
              </a:rPr>
              <a:t>redistribution</a:t>
            </a:r>
            <a:r>
              <a:rPr lang="en-GB" sz="2000" b="1" dirty="0" smtClean="0">
                <a:solidFill>
                  <a:srgbClr val="0070C0"/>
                </a:solidFill>
              </a:rPr>
              <a:t> to secure essential consumption of all people/residents</a:t>
            </a:r>
          </a:p>
          <a:p>
            <a:pPr>
              <a:buNone/>
            </a:pPr>
            <a:endParaRPr lang="en-GB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Commons Compensation Scheme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365662"/>
            <a:ext cx="5181600" cy="2223861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Historical</a:t>
            </a:r>
          </a:p>
          <a:p>
            <a:r>
              <a:rPr lang="en-GB" dirty="0" smtClean="0"/>
              <a:t>Slavery</a:t>
            </a:r>
          </a:p>
          <a:p>
            <a:r>
              <a:rPr lang="en-GB" dirty="0" smtClean="0"/>
              <a:t>Colonialism</a:t>
            </a:r>
          </a:p>
          <a:p>
            <a:r>
              <a:rPr lang="en-GB" dirty="0" err="1" smtClean="0"/>
              <a:t>Extractivism</a:t>
            </a:r>
            <a:endParaRPr lang="en-GB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38200" y="3752603"/>
            <a:ext cx="5181600" cy="2185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800" dirty="0" smtClean="0"/>
              <a:t>Human-made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dirty="0" smtClean="0"/>
              <a:t>Legal Framework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Intellectual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Property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aseline="0" dirty="0" smtClean="0"/>
              <a:t>Physical</a:t>
            </a:r>
            <a:r>
              <a:rPr lang="en-GB" sz="2800" dirty="0" smtClean="0"/>
              <a:t> Property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Property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aseline="0" dirty="0" smtClean="0"/>
              <a:t>World-Wide-Web</a:t>
            </a:r>
            <a:r>
              <a:rPr lang="en-GB" sz="2800" dirty="0" smtClean="0"/>
              <a:t> (Digital)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 noGrp="1"/>
          </p:cNvSpPr>
          <p:nvPr>
            <p:ph sz="half" idx="2"/>
          </p:nvPr>
        </p:nvSpPr>
        <p:spPr>
          <a:xfrm>
            <a:off x="6172200" y="1365662"/>
            <a:ext cx="5181600" cy="2223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Non-Renewable Resources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Biotic e.g. Species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Abiotic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e.g. Minerals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dirty="0" smtClean="0"/>
              <a:t>Space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172200" y="3752603"/>
            <a:ext cx="5181600" cy="2185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Renewable Resources and Sinks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Animals and Plants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3607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Transition to Green Economy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278732"/>
            <a:ext cx="5157787" cy="578333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Past and </a:t>
            </a:r>
            <a:r>
              <a:rPr lang="en-GB" sz="3600" dirty="0" smtClean="0"/>
              <a:t>Present</a:t>
            </a:r>
            <a:endParaRPr lang="en-GB" sz="36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6265" y="1857065"/>
            <a:ext cx="5451310" cy="96926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Linear Degenerative = Trash planet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Free-riding of our Commons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199" y="1278732"/>
            <a:ext cx="5183188" cy="578333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Future</a:t>
            </a:r>
            <a:endParaRPr lang="en-GB" sz="3600" dirty="0" smtClean="0"/>
          </a:p>
        </p:txBody>
      </p:sp>
      <p:pic>
        <p:nvPicPr>
          <p:cNvPr id="10" name="Picture 2" descr="A young boy carrying a bundle on his head walks along a two-metre high mound of discarded clothing as cows pick through 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4680" y="3230088"/>
            <a:ext cx="4071935" cy="244316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64680" y="5673250"/>
            <a:ext cx="428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Source: Guardian.org </a:t>
            </a:r>
            <a:r>
              <a:rPr lang="en-GB" dirty="0" err="1" smtClean="0"/>
              <a:t>Muntaka</a:t>
            </a:r>
            <a:r>
              <a:rPr lang="en-GB" dirty="0" smtClean="0"/>
              <a:t> </a:t>
            </a:r>
            <a:r>
              <a:rPr lang="en-GB" dirty="0" err="1" smtClean="0"/>
              <a:t>Chasant</a:t>
            </a:r>
            <a:r>
              <a:rPr lang="en-GB" dirty="0" smtClean="0"/>
              <a:t>/Rex</a:t>
            </a:r>
            <a:endParaRPr lang="en-GB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857065"/>
            <a:ext cx="5453743" cy="137302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Circular </a:t>
            </a:r>
            <a:r>
              <a:rPr lang="en-GB" dirty="0" smtClean="0">
                <a:solidFill>
                  <a:srgbClr val="00B050"/>
                </a:solidFill>
              </a:rPr>
              <a:t>Regenerative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u="sng" dirty="0" smtClean="0">
                <a:solidFill>
                  <a:srgbClr val="00B050"/>
                </a:solidFill>
              </a:rPr>
              <a:t>Contribute assets and fees </a:t>
            </a:r>
            <a:r>
              <a:rPr lang="en-GB" u="sng" dirty="0" smtClean="0">
                <a:solidFill>
                  <a:srgbClr val="00B050"/>
                </a:solidFill>
              </a:rPr>
              <a:t>to</a:t>
            </a:r>
          </a:p>
          <a:p>
            <a:pPr>
              <a:buNone/>
            </a:pPr>
            <a:r>
              <a:rPr lang="en-GB" dirty="0" smtClean="0">
                <a:solidFill>
                  <a:srgbClr val="00B050"/>
                </a:solidFill>
              </a:rPr>
              <a:t>        </a:t>
            </a:r>
            <a:r>
              <a:rPr lang="en-GB" u="sng" dirty="0" smtClean="0">
                <a:solidFill>
                  <a:srgbClr val="00B050"/>
                </a:solidFill>
              </a:rPr>
              <a:t>Commons </a:t>
            </a:r>
            <a:r>
              <a:rPr lang="en-GB" u="sng" dirty="0" smtClean="0">
                <a:solidFill>
                  <a:srgbClr val="00B050"/>
                </a:solidFill>
              </a:rPr>
              <a:t>Wealth Funds</a:t>
            </a:r>
            <a:endParaRPr lang="en-GB" u="sng" dirty="0">
              <a:solidFill>
                <a:srgbClr val="00B050"/>
              </a:solidFill>
            </a:endParaRPr>
          </a:p>
        </p:txBody>
      </p:sp>
      <p:pic>
        <p:nvPicPr>
          <p:cNvPr id="13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1077" y="3230088"/>
            <a:ext cx="1980111" cy="2640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6491" cy="1325563"/>
          </a:xfrm>
        </p:spPr>
        <p:txBody>
          <a:bodyPr/>
          <a:lstStyle/>
          <a:p>
            <a:r>
              <a:rPr lang="en-GB" dirty="0" smtClean="0"/>
              <a:t>Fees, Dividends and Assets rather than Taxation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400" b="1" dirty="0" smtClean="0">
                <a:solidFill>
                  <a:srgbClr val="0070C0"/>
                </a:solidFill>
              </a:rPr>
              <a:t>Principle:</a:t>
            </a:r>
          </a:p>
          <a:p>
            <a:pPr>
              <a:buNone/>
            </a:pPr>
            <a:r>
              <a:rPr lang="en-GB" sz="3400" b="1" dirty="0" smtClean="0">
                <a:solidFill>
                  <a:srgbClr val="0070C0"/>
                </a:solidFill>
              </a:rPr>
              <a:t>Use, burden, harm and extraction of Commons will lead to behavioural fees, dividend and asset </a:t>
            </a:r>
            <a:r>
              <a:rPr lang="en-GB" sz="3400" b="1" dirty="0" smtClean="0">
                <a:solidFill>
                  <a:srgbClr val="0070C0"/>
                </a:solidFill>
              </a:rPr>
              <a:t>sharing</a:t>
            </a:r>
          </a:p>
          <a:p>
            <a:r>
              <a:rPr lang="en-GB" dirty="0" smtClean="0"/>
              <a:t>Examples:</a:t>
            </a:r>
          </a:p>
          <a:p>
            <a:pPr>
              <a:buNone/>
            </a:pPr>
            <a:r>
              <a:rPr lang="en-GB" dirty="0" smtClean="0"/>
              <a:t>Land Value Fee</a:t>
            </a:r>
            <a:r>
              <a:rPr lang="en-GB" dirty="0" smtClean="0"/>
              <a:t>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Financial Transaction </a:t>
            </a:r>
            <a:r>
              <a:rPr lang="en-GB" dirty="0" smtClean="0"/>
              <a:t>Fee</a:t>
            </a:r>
          </a:p>
          <a:p>
            <a:pPr>
              <a:buNone/>
            </a:pPr>
            <a:r>
              <a:rPr lang="en-GB" dirty="0" smtClean="0"/>
              <a:t>Carbon Fee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Single Use Item (Plastic) Fee</a:t>
            </a:r>
          </a:p>
          <a:p>
            <a:pPr>
              <a:buNone/>
            </a:pPr>
            <a:r>
              <a:rPr lang="en-GB" dirty="0" smtClean="0"/>
              <a:t>Pollution (Synthetic Fertilizer Fee)</a:t>
            </a:r>
          </a:p>
          <a:p>
            <a:pPr>
              <a:buNone/>
            </a:pPr>
            <a:r>
              <a:rPr lang="en-GB" dirty="0" smtClean="0"/>
              <a:t>Inheritance Assets</a:t>
            </a:r>
          </a:p>
          <a:p>
            <a:pPr>
              <a:buNone/>
            </a:pPr>
            <a:r>
              <a:rPr lang="en-GB" dirty="0" smtClean="0"/>
              <a:t>Mineral Extraction Assets</a:t>
            </a:r>
            <a:endParaRPr lang="en-GB" dirty="0"/>
          </a:p>
        </p:txBody>
      </p:sp>
      <p:pic>
        <p:nvPicPr>
          <p:cNvPr id="11" name="Picture 2" descr="H:\UBILeeds\Activities\WestYorkshireCombinedAuthority\IMG_20230622_1044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0749" y="1362487"/>
            <a:ext cx="3264502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 Transition 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Compensate</a:t>
            </a:r>
            <a:r>
              <a:rPr lang="en-GB" dirty="0" smtClean="0"/>
              <a:t> Societies for </a:t>
            </a:r>
            <a:r>
              <a:rPr lang="en-GB" dirty="0" smtClean="0">
                <a:solidFill>
                  <a:srgbClr val="FF0000"/>
                </a:solidFill>
              </a:rPr>
              <a:t>Harm</a:t>
            </a:r>
            <a:r>
              <a:rPr lang="en-GB" dirty="0" smtClean="0"/>
              <a:t> caused by </a:t>
            </a:r>
            <a:r>
              <a:rPr lang="en-GB" dirty="0" smtClean="0">
                <a:solidFill>
                  <a:srgbClr val="FF0000"/>
                </a:solidFill>
              </a:rPr>
              <a:t>slavery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colonialism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past </a:t>
            </a:r>
            <a:r>
              <a:rPr lang="en-GB" dirty="0" err="1" smtClean="0">
                <a:solidFill>
                  <a:srgbClr val="FF0000"/>
                </a:solidFill>
              </a:rPr>
              <a:t>extractivism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pollution</a:t>
            </a:r>
            <a:r>
              <a:rPr lang="en-GB" dirty="0" smtClean="0"/>
              <a:t> (e.g. CO2)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Share </a:t>
            </a:r>
            <a:r>
              <a:rPr lang="en-GB" dirty="0" smtClean="0"/>
              <a:t>with Societies </a:t>
            </a:r>
            <a:r>
              <a:rPr lang="en-GB" dirty="0" smtClean="0">
                <a:solidFill>
                  <a:srgbClr val="00B050"/>
                </a:solidFill>
              </a:rPr>
              <a:t>Dividends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B050"/>
                </a:solidFill>
              </a:rPr>
              <a:t>Asset creation </a:t>
            </a:r>
            <a:r>
              <a:rPr lang="en-GB" dirty="0" smtClean="0"/>
              <a:t>because of </a:t>
            </a:r>
            <a:r>
              <a:rPr lang="en-GB" dirty="0" smtClean="0">
                <a:solidFill>
                  <a:srgbClr val="FF0000"/>
                </a:solidFill>
              </a:rPr>
              <a:t>past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present </a:t>
            </a:r>
            <a:r>
              <a:rPr lang="en-GB" dirty="0" smtClean="0"/>
              <a:t>and</a:t>
            </a:r>
            <a:r>
              <a:rPr lang="en-GB" dirty="0" smtClean="0">
                <a:solidFill>
                  <a:srgbClr val="FF0000"/>
                </a:solidFill>
              </a:rPr>
              <a:t> future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private exploitation</a:t>
            </a:r>
            <a:r>
              <a:rPr lang="en-GB" dirty="0" smtClean="0"/>
              <a:t> of land, capital and use of legal Commons and public infrastructure 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Behavioural Fees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265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Behavioural fees </a:t>
            </a:r>
            <a:r>
              <a:rPr lang="en-GB" dirty="0" smtClean="0"/>
              <a:t>(similar to Environmental, </a:t>
            </a:r>
            <a:r>
              <a:rPr lang="en-GB" dirty="0" err="1" smtClean="0"/>
              <a:t>Pigovian</a:t>
            </a:r>
            <a:r>
              <a:rPr lang="en-GB" dirty="0" smtClean="0"/>
              <a:t>, Excise taxes) on so-called ‘</a:t>
            </a:r>
            <a:r>
              <a:rPr lang="en-GB" dirty="0" smtClean="0">
                <a:solidFill>
                  <a:srgbClr val="FF0000"/>
                </a:solidFill>
              </a:rPr>
              <a:t>free use</a:t>
            </a:r>
            <a:r>
              <a:rPr lang="en-GB" dirty="0" smtClean="0"/>
              <a:t>’ </a:t>
            </a:r>
            <a:r>
              <a:rPr lang="en-GB" dirty="0" smtClean="0"/>
              <a:t>of our </a:t>
            </a:r>
            <a:r>
              <a:rPr lang="en-GB" dirty="0" smtClean="0">
                <a:solidFill>
                  <a:srgbClr val="00B050"/>
                </a:solidFill>
              </a:rPr>
              <a:t>Commons</a:t>
            </a:r>
            <a:r>
              <a:rPr lang="en-GB" dirty="0" smtClean="0"/>
              <a:t> by firms (legal entities) </a:t>
            </a:r>
            <a:r>
              <a:rPr lang="en-GB" dirty="0" smtClean="0"/>
              <a:t>and </a:t>
            </a:r>
            <a:r>
              <a:rPr lang="en-GB" dirty="0" smtClean="0"/>
              <a:t>individuals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Local and national adaptation for a </a:t>
            </a:r>
            <a:r>
              <a:rPr lang="en-GB" dirty="0" smtClean="0"/>
              <a:t>just approach </a:t>
            </a:r>
          </a:p>
          <a:p>
            <a:r>
              <a:rPr lang="en-GB" dirty="0" smtClean="0"/>
              <a:t>Current </a:t>
            </a:r>
            <a:r>
              <a:rPr lang="en-GB" dirty="0" smtClean="0"/>
              <a:t>examples: </a:t>
            </a:r>
            <a:r>
              <a:rPr lang="en-GB" dirty="0" smtClean="0"/>
              <a:t>parking, congestion and emission fees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578030" y="2612571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B232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Delivering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AB232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Commons Wealth Funds versus State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8641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Commons Wealth </a:t>
            </a:r>
            <a:r>
              <a:rPr lang="en-GB" sz="3600" dirty="0" smtClean="0"/>
              <a:t>Funds</a:t>
            </a:r>
            <a:endParaRPr lang="en-GB" sz="3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22553"/>
            <a:ext cx="5157787" cy="3684588"/>
          </a:xfrm>
        </p:spPr>
        <p:txBody>
          <a:bodyPr/>
          <a:lstStyle/>
          <a:p>
            <a:r>
              <a:rPr lang="en-GB" dirty="0" smtClean="0"/>
              <a:t>Autonomous BI institutions</a:t>
            </a:r>
          </a:p>
          <a:p>
            <a:r>
              <a:rPr lang="en-GB" dirty="0" smtClean="0"/>
              <a:t>Requires initial state legislation</a:t>
            </a:r>
          </a:p>
          <a:p>
            <a:r>
              <a:rPr lang="en-GB" dirty="0" smtClean="0"/>
              <a:t>Democratic governance structure</a:t>
            </a:r>
          </a:p>
          <a:p>
            <a:r>
              <a:rPr lang="en-GB" dirty="0" smtClean="0"/>
              <a:t>Transparency and Accountability</a:t>
            </a:r>
          </a:p>
          <a:p>
            <a:r>
              <a:rPr lang="en-GB" dirty="0" smtClean="0"/>
              <a:t>Several Funds (Trusts) provide additional resilience and protection against corruption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8641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State</a:t>
            </a:r>
            <a:endParaRPr lang="en-GB" sz="3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22553"/>
            <a:ext cx="5183188" cy="3684588"/>
          </a:xfrm>
        </p:spPr>
        <p:txBody>
          <a:bodyPr/>
          <a:lstStyle/>
          <a:p>
            <a:r>
              <a:rPr lang="en-GB" dirty="0" smtClean="0"/>
              <a:t>Reliance on lasting political will </a:t>
            </a:r>
          </a:p>
          <a:p>
            <a:r>
              <a:rPr lang="en-GB" dirty="0" smtClean="0"/>
              <a:t>Risk of competing political options, e.g. Health versus Basic Income</a:t>
            </a:r>
          </a:p>
          <a:p>
            <a:r>
              <a:rPr lang="en-GB" dirty="0" smtClean="0"/>
              <a:t>Hypothecation of taxes for BI required</a:t>
            </a:r>
          </a:p>
          <a:p>
            <a:r>
              <a:rPr lang="en-GB" dirty="0" smtClean="0"/>
              <a:t>Risks of political manipulation</a:t>
            </a:r>
          </a:p>
          <a:p>
            <a:r>
              <a:rPr lang="en-GB" dirty="0" smtClean="0"/>
              <a:t>Risks of corruption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Combine Public Services and Basic Income</a:t>
            </a:r>
            <a:endParaRPr lang="en-GB" dirty="0"/>
          </a:p>
        </p:txBody>
      </p:sp>
      <p:pic>
        <p:nvPicPr>
          <p:cNvPr id="13" name="Picture 2" descr="H:\Pictures\Friedwald012013\DSCF0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90220" y="2297834"/>
            <a:ext cx="4095271" cy="3071454"/>
          </a:xfrm>
          <a:prstGeom prst="rect">
            <a:avLst/>
          </a:prstGeom>
          <a:noFill/>
        </p:spPr>
      </p:pic>
      <p:sp>
        <p:nvSpPr>
          <p:cNvPr id="14" name="Content Placeholder 5"/>
          <p:cNvSpPr>
            <a:spLocks noGrp="1"/>
          </p:cNvSpPr>
          <p:nvPr>
            <p:ph sz="half" idx="1"/>
          </p:nvPr>
        </p:nvSpPr>
        <p:spPr>
          <a:xfrm>
            <a:off x="1580130" y="1785925"/>
            <a:ext cx="4281518" cy="75722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600" dirty="0" smtClean="0"/>
              <a:t>Example: Transport</a:t>
            </a:r>
            <a:endParaRPr lang="en-GB" sz="3600" dirty="0" smtClean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580130" y="3071810"/>
            <a:ext cx="4038600" cy="22145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 dirty="0" smtClean="0"/>
              <a:t>Advantage</a:t>
            </a: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600" dirty="0" smtClean="0"/>
              <a:t>Flexibility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DF4CE-4FF6-524C-8303-5361F95C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017892-EC0E-8C4A-9F64-F15183407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Propose green and just Basic Income financing institutions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677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Well-being and Security</a:t>
            </a:r>
            <a:endParaRPr lang="en-GB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838200" y="138941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Basic Income will</a:t>
            </a:r>
          </a:p>
          <a:p>
            <a:r>
              <a:rPr lang="en-GB" dirty="0" smtClean="0"/>
              <a:t>Assure </a:t>
            </a:r>
            <a:r>
              <a:rPr lang="en-GB" dirty="0" smtClean="0">
                <a:solidFill>
                  <a:srgbClr val="00B050"/>
                </a:solidFill>
              </a:rPr>
              <a:t>Social </a:t>
            </a:r>
            <a:r>
              <a:rPr lang="en-GB" dirty="0" smtClean="0">
                <a:solidFill>
                  <a:srgbClr val="00B050"/>
                </a:solidFill>
              </a:rPr>
              <a:t>S</a:t>
            </a:r>
            <a:r>
              <a:rPr lang="en-GB" dirty="0" smtClean="0">
                <a:solidFill>
                  <a:srgbClr val="00B050"/>
                </a:solidFill>
              </a:rPr>
              <a:t>ecurity </a:t>
            </a:r>
            <a:r>
              <a:rPr lang="en-GB" dirty="0" smtClean="0">
                <a:solidFill>
                  <a:srgbClr val="00B050"/>
                </a:solidFill>
              </a:rPr>
              <a:t>for All </a:t>
            </a:r>
          </a:p>
          <a:p>
            <a:r>
              <a:rPr lang="en-GB" dirty="0" smtClean="0"/>
              <a:t>Be framed as a </a:t>
            </a:r>
            <a:r>
              <a:rPr lang="en-GB" dirty="0" smtClean="0">
                <a:solidFill>
                  <a:srgbClr val="00B050"/>
                </a:solidFill>
              </a:rPr>
              <a:t>dividend and compensation </a:t>
            </a:r>
            <a:r>
              <a:rPr lang="en-GB" dirty="0" smtClean="0"/>
              <a:t>for the use of our </a:t>
            </a:r>
            <a:r>
              <a:rPr lang="en-GB" dirty="0" smtClean="0">
                <a:solidFill>
                  <a:srgbClr val="00B050"/>
                </a:solidFill>
              </a:rPr>
              <a:t>Commons</a:t>
            </a:r>
            <a:r>
              <a:rPr lang="en-GB" dirty="0" smtClean="0"/>
              <a:t> </a:t>
            </a:r>
          </a:p>
          <a:p>
            <a:r>
              <a:rPr lang="en-GB" dirty="0" smtClean="0"/>
              <a:t>Be </a:t>
            </a:r>
            <a:r>
              <a:rPr lang="en-GB" dirty="0" smtClean="0"/>
              <a:t>an </a:t>
            </a:r>
            <a:r>
              <a:rPr lang="en-GB" dirty="0" smtClean="0"/>
              <a:t>ingredient for a just and rapid transition to a </a:t>
            </a:r>
            <a:r>
              <a:rPr lang="en-GB" dirty="0" smtClean="0">
                <a:solidFill>
                  <a:srgbClr val="00B050"/>
                </a:solidFill>
              </a:rPr>
              <a:t>Grandchildren-friendly Society </a:t>
            </a:r>
            <a:r>
              <a:rPr lang="en-GB" dirty="0" smtClean="0"/>
              <a:t>with an embedded Green Economy.</a:t>
            </a:r>
          </a:p>
          <a:p>
            <a:r>
              <a:rPr lang="en-GB" dirty="0" smtClean="0"/>
              <a:t>Contribute to an </a:t>
            </a:r>
            <a:r>
              <a:rPr lang="en-GB" dirty="0" err="1" smtClean="0">
                <a:solidFill>
                  <a:srgbClr val="00B050"/>
                </a:solidFill>
              </a:rPr>
              <a:t>emancipatory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>
                <a:solidFill>
                  <a:srgbClr val="00B050"/>
                </a:solidFill>
              </a:rPr>
              <a:t>Social Structure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00B050"/>
                </a:solidFill>
              </a:rPr>
              <a:t>Institutions</a:t>
            </a:r>
            <a:r>
              <a:rPr lang="en-GB" dirty="0" smtClean="0"/>
              <a:t> </a:t>
            </a:r>
          </a:p>
          <a:p>
            <a:r>
              <a:rPr lang="en-GB" dirty="0" smtClean="0"/>
              <a:t>Transform the actual </a:t>
            </a:r>
            <a:r>
              <a:rPr lang="en-GB" dirty="0" smtClean="0">
                <a:solidFill>
                  <a:srgbClr val="C00000"/>
                </a:solidFill>
              </a:rPr>
              <a:t>Master – Servants </a:t>
            </a:r>
            <a:r>
              <a:rPr lang="en-GB" dirty="0" smtClean="0"/>
              <a:t>to </a:t>
            </a:r>
            <a:r>
              <a:rPr lang="en-GB" dirty="0" smtClean="0"/>
              <a:t>a  </a:t>
            </a:r>
            <a:r>
              <a:rPr lang="en-GB" dirty="0" smtClean="0">
                <a:solidFill>
                  <a:srgbClr val="00B050"/>
                </a:solidFill>
              </a:rPr>
              <a:t>Citizens </a:t>
            </a:r>
            <a:r>
              <a:rPr lang="en-GB" dirty="0" smtClean="0">
                <a:solidFill>
                  <a:srgbClr val="00B050"/>
                </a:solidFill>
              </a:rPr>
              <a:t>– </a:t>
            </a:r>
            <a:r>
              <a:rPr lang="en-GB" dirty="0" smtClean="0">
                <a:solidFill>
                  <a:srgbClr val="00B050"/>
                </a:solidFill>
              </a:rPr>
              <a:t>Citizens</a:t>
            </a:r>
            <a:r>
              <a:rPr lang="en-GB" dirty="0" smtClean="0"/>
              <a:t>  </a:t>
            </a:r>
            <a:r>
              <a:rPr lang="en-GB" dirty="0" smtClean="0"/>
              <a:t>social relationships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of Collective Actions </a:t>
            </a:r>
            <a:br>
              <a:rPr lang="en-GB" dirty="0" smtClean="0"/>
            </a:br>
            <a:r>
              <a:rPr lang="en-GB" dirty="0" err="1" smtClean="0"/>
              <a:t>Elinor</a:t>
            </a:r>
            <a:r>
              <a:rPr lang="en-GB" dirty="0" smtClean="0"/>
              <a:t> </a:t>
            </a:r>
            <a:r>
              <a:rPr lang="en-GB" dirty="0" err="1" smtClean="0"/>
              <a:t>Ostrom</a:t>
            </a:r>
            <a:r>
              <a:rPr lang="en-GB" dirty="0" smtClean="0"/>
              <a:t> (1933-2012)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Common Pool Resource Institutions</a:t>
            </a:r>
          </a:p>
          <a:p>
            <a:r>
              <a:rPr lang="en-GB" dirty="0" smtClean="0"/>
              <a:t>Self-organisation and self-governance</a:t>
            </a:r>
          </a:p>
          <a:p>
            <a:r>
              <a:rPr lang="en-GB" dirty="0" smtClean="0"/>
              <a:t>Appropriation and provision of resources</a:t>
            </a:r>
          </a:p>
          <a:p>
            <a:r>
              <a:rPr lang="en-GB" dirty="0" smtClean="0"/>
              <a:t>Focus on local organisations but also multiple layers of nested organisations for larger common pool resources</a:t>
            </a:r>
          </a:p>
          <a:p>
            <a:pPr>
              <a:buNone/>
            </a:pPr>
            <a:r>
              <a:rPr lang="en-GB" dirty="0" smtClean="0"/>
              <a:t>Source: </a:t>
            </a:r>
            <a:r>
              <a:rPr lang="en-GB" i="1" dirty="0" err="1" smtClean="0"/>
              <a:t>Ostrom</a:t>
            </a:r>
            <a:r>
              <a:rPr lang="en-GB" i="1" dirty="0" smtClean="0"/>
              <a:t>, </a:t>
            </a:r>
            <a:r>
              <a:rPr lang="en-GB" i="1" dirty="0" err="1" smtClean="0"/>
              <a:t>Elinor</a:t>
            </a:r>
            <a:r>
              <a:rPr lang="en-GB" i="1" dirty="0" smtClean="0"/>
              <a:t> (1990). Governing the Commons: The Evolution of Institutions for Collective Action. Cambridge: Cambridge University Press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Details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err="1" smtClean="0"/>
              <a:t>Reinhard</a:t>
            </a:r>
            <a:r>
              <a:rPr lang="en-GB" dirty="0" smtClean="0"/>
              <a:t> Huss</a:t>
            </a:r>
          </a:p>
          <a:p>
            <a:pPr>
              <a:buNone/>
            </a:pPr>
            <a:r>
              <a:rPr lang="en-GB" dirty="0" smtClean="0"/>
              <a:t>Email: </a:t>
            </a:r>
            <a:r>
              <a:rPr lang="en-GB" dirty="0" smtClean="0">
                <a:hlinkClick r:id="rId2"/>
              </a:rPr>
              <a:t>r.huss@posteo.net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Websites: </a:t>
            </a:r>
          </a:p>
          <a:p>
            <a:pPr>
              <a:buNone/>
            </a:pPr>
            <a:r>
              <a:rPr lang="en-GB" dirty="0" smtClean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ubilableeds.co.uk/</a:t>
            </a: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4"/>
              </a:rPr>
              <a:t>https</a:t>
            </a:r>
            <a:r>
              <a:rPr lang="en-GB" dirty="0" smtClean="0">
                <a:hlinkClick r:id="rId4"/>
              </a:rPr>
              <a:t>://www.ubilabnetwork.org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5"/>
              </a:rPr>
              <a:t>https</a:t>
            </a:r>
            <a:r>
              <a:rPr lang="en-GB" dirty="0" smtClean="0">
                <a:hlinkClick r:id="rId5"/>
              </a:rPr>
              <a:t>://basicincome.org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Bibliography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Basic Income Earth Network (BIEN). 2023. About Basic Income. Website: </a:t>
            </a:r>
            <a:r>
              <a:rPr lang="en-GB" dirty="0" smtClean="0">
                <a:hlinkClick r:id="rId2"/>
              </a:rPr>
              <a:t>https://basicincome.org/about-basic-income/</a:t>
            </a:r>
            <a:r>
              <a:rPr lang="en-GB" dirty="0" smtClean="0"/>
              <a:t> </a:t>
            </a:r>
          </a:p>
          <a:p>
            <a:r>
              <a:rPr lang="en-GB" dirty="0" smtClean="0"/>
              <a:t>Kim DD et al., Perspective and Costing in </a:t>
            </a:r>
            <a:r>
              <a:rPr lang="en-GB" dirty="0" err="1" smtClean="0"/>
              <a:t>Cost‑Effectiveness</a:t>
            </a:r>
            <a:r>
              <a:rPr lang="en-GB" dirty="0" smtClean="0"/>
              <a:t> Analysis 1974–2018, </a:t>
            </a:r>
            <a:r>
              <a:rPr lang="en-GB" i="1" dirty="0" err="1" smtClean="0"/>
              <a:t>PharmacoEconomics</a:t>
            </a:r>
            <a:r>
              <a:rPr lang="en-GB" dirty="0" smtClean="0"/>
              <a:t> (2020) 38:1135–1145, </a:t>
            </a:r>
            <a:r>
              <a:rPr lang="en-GB" dirty="0" smtClean="0">
                <a:hlinkClick r:id="rId3"/>
              </a:rPr>
              <a:t>https://doi.org/10.1007/s40273-020-00942-2</a:t>
            </a:r>
            <a:endParaRPr lang="en-GB" dirty="0" smtClean="0"/>
          </a:p>
          <a:p>
            <a:r>
              <a:rPr lang="en-GB" dirty="0" err="1" smtClean="0"/>
              <a:t>Ostrom</a:t>
            </a:r>
            <a:r>
              <a:rPr lang="en-GB" dirty="0" smtClean="0"/>
              <a:t>, </a:t>
            </a:r>
            <a:r>
              <a:rPr lang="en-GB" dirty="0" err="1" smtClean="0"/>
              <a:t>Elinor</a:t>
            </a:r>
            <a:r>
              <a:rPr lang="en-GB" dirty="0" smtClean="0"/>
              <a:t> (1990). </a:t>
            </a:r>
            <a:r>
              <a:rPr lang="en-GB" i="1" dirty="0" smtClean="0"/>
              <a:t>Governing the Commons: The Evolution of Institutions for Collective Action</a:t>
            </a:r>
            <a:r>
              <a:rPr lang="en-GB" dirty="0" smtClean="0"/>
              <a:t>. Cambridge: Cambridge University Press </a:t>
            </a:r>
          </a:p>
          <a:p>
            <a:r>
              <a:rPr lang="en-GB" dirty="0" err="1" smtClean="0"/>
              <a:t>Raworth</a:t>
            </a:r>
            <a:r>
              <a:rPr lang="en-GB" dirty="0" smtClean="0"/>
              <a:t>, Kate. 2017. Doughnut Economics – Seven Ways to Think Like a 21</a:t>
            </a:r>
            <a:r>
              <a:rPr lang="en-GB" baseline="30000" dirty="0" smtClean="0"/>
              <a:t>st</a:t>
            </a:r>
            <a:r>
              <a:rPr lang="en-GB" dirty="0" smtClean="0"/>
              <a:t> Century Economist. London. Random House.</a:t>
            </a:r>
          </a:p>
          <a:p>
            <a:r>
              <a:rPr lang="en-GB" dirty="0" smtClean="0"/>
              <a:t>Standing G. 2019. </a:t>
            </a:r>
            <a:r>
              <a:rPr lang="en-GB" i="1" dirty="0" smtClean="0"/>
              <a:t>Plunder of the Commons. A manifesto for Sharing Public Wealth. </a:t>
            </a:r>
            <a:r>
              <a:rPr lang="en-GB" dirty="0" smtClean="0"/>
              <a:t>UK: Penguin Pelican Book.</a:t>
            </a:r>
          </a:p>
          <a:p>
            <a:r>
              <a:rPr lang="en-GB" dirty="0" smtClean="0"/>
              <a:t>Standing G. 2022. </a:t>
            </a:r>
            <a:r>
              <a:rPr lang="en-GB" i="1" dirty="0" smtClean="0"/>
              <a:t>The Blue Commons. Rescuing the Economy of the Sea. </a:t>
            </a:r>
            <a:r>
              <a:rPr lang="en-GB" dirty="0" smtClean="0"/>
              <a:t>UK: Penguin Pelican Book.</a:t>
            </a:r>
          </a:p>
          <a:p>
            <a:r>
              <a:rPr lang="en-GB" dirty="0" smtClean="0"/>
              <a:t>Van </a:t>
            </a:r>
            <a:r>
              <a:rPr lang="en-GB" dirty="0" err="1" smtClean="0"/>
              <a:t>Parijs</a:t>
            </a:r>
            <a:r>
              <a:rPr lang="en-GB" dirty="0" smtClean="0"/>
              <a:t> P and </a:t>
            </a:r>
            <a:r>
              <a:rPr lang="en-GB" dirty="0" err="1" smtClean="0"/>
              <a:t>Vanderborght</a:t>
            </a:r>
            <a:r>
              <a:rPr lang="en-GB" dirty="0" smtClean="0"/>
              <a:t> Y. 2017. </a:t>
            </a:r>
            <a:r>
              <a:rPr lang="en-GB" i="1" dirty="0" smtClean="0"/>
              <a:t>Basic Income – A Radical Proposal for a Free Society and a Sane Economy.</a:t>
            </a:r>
            <a:r>
              <a:rPr lang="en-GB" dirty="0" smtClean="0"/>
              <a:t> Cambridge, Massachusetts: Harvard University Press.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Meaning of Basic Income (BI)</a:t>
            </a:r>
          </a:p>
          <a:p>
            <a:r>
              <a:rPr lang="en-GB" dirty="0" smtClean="0"/>
              <a:t>Framing</a:t>
            </a:r>
          </a:p>
          <a:p>
            <a:r>
              <a:rPr lang="en-GB" dirty="0" smtClean="0"/>
              <a:t>Financing </a:t>
            </a:r>
          </a:p>
          <a:p>
            <a:r>
              <a:rPr lang="en-GB" dirty="0" smtClean="0"/>
              <a:t>Delivery</a:t>
            </a:r>
          </a:p>
          <a:p>
            <a:r>
              <a:rPr lang="en-GB" dirty="0" smtClean="0"/>
              <a:t>Conclusions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Basic Income?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A Social Security Floor for All</a:t>
            </a:r>
          </a:p>
          <a:p>
            <a:r>
              <a:rPr lang="en-GB" dirty="0" smtClean="0"/>
              <a:t>Universal (with some challenges as long as it is not global)</a:t>
            </a:r>
          </a:p>
          <a:p>
            <a:r>
              <a:rPr lang="en-GB" dirty="0" smtClean="0"/>
              <a:t>Unconditional</a:t>
            </a:r>
          </a:p>
          <a:p>
            <a:r>
              <a:rPr lang="en-GB" dirty="0" smtClean="0"/>
              <a:t>Cash</a:t>
            </a:r>
          </a:p>
          <a:p>
            <a:r>
              <a:rPr lang="en-GB" dirty="0" smtClean="0"/>
              <a:t>Individual</a:t>
            </a:r>
          </a:p>
          <a:p>
            <a:r>
              <a:rPr lang="en-GB" dirty="0" smtClean="0"/>
              <a:t>Periodic and Permanent</a:t>
            </a:r>
          </a:p>
          <a:p>
            <a:pPr>
              <a:buNone/>
            </a:pPr>
            <a:r>
              <a:rPr lang="en-GB" dirty="0" smtClean="0"/>
              <a:t>(BIEN definition)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43277"/>
          <a:stretch>
            <a:fillRect/>
          </a:stretch>
        </p:blipFill>
        <p:spPr bwMode="auto">
          <a:xfrm>
            <a:off x="6864537" y="1690688"/>
            <a:ext cx="4393345" cy="40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1972387" y="245819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B232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Framing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AB232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25"/>
          </a:xfrm>
        </p:spPr>
        <p:txBody>
          <a:bodyPr/>
          <a:lstStyle/>
          <a:p>
            <a:pPr algn="ctr"/>
            <a:r>
              <a:rPr lang="en-GB" dirty="0" smtClean="0"/>
              <a:t>Who owns this place?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8" y="4876095"/>
            <a:ext cx="11091554" cy="10871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dirty="0" smtClean="0">
                <a:solidFill>
                  <a:srgbClr val="00B050"/>
                </a:solidFill>
              </a:rPr>
              <a:t>Earth is our collective inheritance and responsibility and should be treated accordingly and lead to moral and legal liability.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 r="2148" b="44293"/>
          <a:stretch>
            <a:fillRect/>
          </a:stretch>
        </p:blipFill>
        <p:spPr bwMode="auto">
          <a:xfrm>
            <a:off x="3811980" y="1079396"/>
            <a:ext cx="4251366" cy="363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wrong with conventional Economics?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894" y="1350415"/>
            <a:ext cx="4916384" cy="473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43792"/>
            <a:ext cx="5691249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D</a:t>
            </a:r>
            <a:r>
              <a:rPr lang="en-GB" dirty="0" smtClean="0"/>
              <a:t>iagram highlights many problems!</a:t>
            </a:r>
          </a:p>
          <a:p>
            <a:r>
              <a:rPr lang="en-GB" dirty="0" smtClean="0"/>
              <a:t>Relevance for Basic Income:</a:t>
            </a:r>
          </a:p>
          <a:p>
            <a:pPr>
              <a:buNone/>
            </a:pPr>
            <a:r>
              <a:rPr lang="en-GB" dirty="0" smtClean="0"/>
              <a:t>Household is simplified!</a:t>
            </a:r>
          </a:p>
          <a:p>
            <a:pPr>
              <a:buNone/>
            </a:pPr>
            <a:r>
              <a:rPr lang="en-GB" dirty="0" smtClean="0"/>
              <a:t>Commons does not exist!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False </a:t>
            </a:r>
            <a:r>
              <a:rPr lang="en-GB" dirty="0" smtClean="0"/>
              <a:t>antagonism between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state </a:t>
            </a:r>
            <a:r>
              <a:rPr lang="en-GB" dirty="0" smtClean="0"/>
              <a:t>and market or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bureaucracy </a:t>
            </a:r>
            <a:r>
              <a:rPr lang="en-GB" dirty="0" smtClean="0"/>
              <a:t>and </a:t>
            </a:r>
            <a:r>
              <a:rPr lang="en-GB" dirty="0" err="1" smtClean="0"/>
              <a:t>neoliberalism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misleading Framing?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0660"/>
            <a:ext cx="3876304" cy="43513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GB" u="sng" dirty="0" smtClean="0"/>
              <a:t>Costs</a:t>
            </a: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Cost Perspective?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Societal costs are Zero! </a:t>
            </a:r>
            <a:r>
              <a:rPr lang="en-GB" dirty="0" smtClean="0">
                <a:solidFill>
                  <a:srgbClr val="00B050"/>
                </a:solidFill>
              </a:rPr>
              <a:t>Redistribution!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324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270000"/>
            <a:ext cx="3613150" cy="43513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u="sng" dirty="0" smtClean="0"/>
              <a:t>Affordability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Definition?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Percentage of Gross Domestic Product</a:t>
            </a:r>
            <a:endParaRPr lang="en-GB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763990" y="1270660"/>
            <a:ext cx="3023248" cy="43506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Feasibility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dirty="0" smtClean="0"/>
              <a:t>Meaning?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dirty="0" smtClean="0"/>
              <a:t>Political Will or           Public Demand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621998"/>
            <a:ext cx="29760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Family Basic Income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Money versus Free-Riding 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891352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GB" b="1" dirty="0" smtClean="0">
                <a:solidFill>
                  <a:srgbClr val="00B050"/>
                </a:solidFill>
              </a:rPr>
              <a:t>Free </a:t>
            </a:r>
            <a:r>
              <a:rPr lang="en-GB" b="1" dirty="0" smtClean="0">
                <a:solidFill>
                  <a:srgbClr val="00B050"/>
                </a:solidFill>
              </a:rPr>
              <a:t>Money</a:t>
            </a:r>
          </a:p>
          <a:p>
            <a:pPr algn="ctr"/>
            <a:endParaRPr lang="en-GB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38200" y="3929066"/>
            <a:ext cx="5181600" cy="20323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Life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of Waste, Pollution, Resource depletion or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Burden on our Future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891352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GB" b="1" dirty="0" smtClean="0"/>
              <a:t>Right to Subsistence </a:t>
            </a:r>
          </a:p>
          <a:p>
            <a:pPr algn="ctr">
              <a:buNone/>
            </a:pPr>
            <a:r>
              <a:rPr lang="en-GB" b="1" dirty="0" smtClean="0"/>
              <a:t>in a Full World</a:t>
            </a:r>
            <a:endParaRPr lang="en-GB" b="1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172200" y="3929066"/>
            <a:ext cx="5181600" cy="20323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anchor="ctr"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Compensation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Free-Riding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our Commons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938</Words>
  <Application>Microsoft Macintosh PowerPoint</Application>
  <PresentationFormat>Custom</PresentationFormat>
  <Paragraphs>182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Objective</vt:lpstr>
      <vt:lpstr>Outline</vt:lpstr>
      <vt:lpstr>What is a Basic Income?</vt:lpstr>
      <vt:lpstr>Slide 5</vt:lpstr>
      <vt:lpstr>Who owns this place?</vt:lpstr>
      <vt:lpstr>What is wrong with conventional Economics?</vt:lpstr>
      <vt:lpstr>What is the misleading Framing?</vt:lpstr>
      <vt:lpstr>Free Money versus Free-Riding </vt:lpstr>
      <vt:lpstr>Slide 10</vt:lpstr>
      <vt:lpstr>Public Services and Basic Income</vt:lpstr>
      <vt:lpstr>Commons Compensation Scheme</vt:lpstr>
      <vt:lpstr>Transition to Green Economy</vt:lpstr>
      <vt:lpstr>Fees, Dividends and Assets rather than Taxation</vt:lpstr>
      <vt:lpstr>Just Transition </vt:lpstr>
      <vt:lpstr>Behavioural Fees</vt:lpstr>
      <vt:lpstr>Slide 17</vt:lpstr>
      <vt:lpstr>Commons Wealth Funds versus State</vt:lpstr>
      <vt:lpstr>Combine Public Services and Basic Income</vt:lpstr>
      <vt:lpstr>Well-being and Security</vt:lpstr>
      <vt:lpstr>Conclusions</vt:lpstr>
      <vt:lpstr>Theory of Collective Actions  Elinor Ostrom (1933-2012)</vt:lpstr>
      <vt:lpstr>Contact Details</vt:lpstr>
      <vt:lpstr>Selected 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Moses Kas</dc:creator>
  <cp:lastModifiedBy>Reinhard Huss</cp:lastModifiedBy>
  <cp:revision>5</cp:revision>
  <dcterms:created xsi:type="dcterms:W3CDTF">2023-11-06T09:07:33Z</dcterms:created>
  <dcterms:modified xsi:type="dcterms:W3CDTF">2023-11-08T14:56:55Z</dcterms:modified>
</cp:coreProperties>
</file>