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2" r:id="rId3"/>
    <p:sldId id="257" r:id="rId4"/>
    <p:sldId id="260" r:id="rId5"/>
    <p:sldId id="264" r:id="rId6"/>
    <p:sldId id="265" r:id="rId7"/>
    <p:sldId id="266" r:id="rId8"/>
    <p:sldId id="275" r:id="rId9"/>
    <p:sldId id="263" r:id="rId10"/>
    <p:sldId id="258" r:id="rId11"/>
    <p:sldId id="276" r:id="rId12"/>
    <p:sldId id="262" r:id="rId13"/>
    <p:sldId id="277" r:id="rId14"/>
    <p:sldId id="273" r:id="rId15"/>
    <p:sldId id="274" r:id="rId16"/>
    <p:sldId id="261"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23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4"/>
  </p:normalViewPr>
  <p:slideViewPr>
    <p:cSldViewPr snapToGrid="0" snapToObjects="1">
      <p:cViewPr varScale="1">
        <p:scale>
          <a:sx n="78" d="100"/>
          <a:sy n="78" d="100"/>
        </p:scale>
        <p:origin x="850" y="62"/>
      </p:cViewPr>
      <p:guideLst/>
    </p:cSldViewPr>
  </p:slideViewPr>
  <p:notesTextViewPr>
    <p:cViewPr>
      <p:scale>
        <a:sx n="1" d="1"/>
        <a:sy n="1" d="1"/>
      </p:scale>
      <p:origin x="0" y="0"/>
    </p:cViewPr>
  </p:notesTextViewPr>
  <p:notesViewPr>
    <p:cSldViewPr snapToGrid="0" snapToObjects="1">
      <p:cViewPr>
        <p:scale>
          <a:sx n="162" d="100"/>
          <a:sy n="162" d="100"/>
        </p:scale>
        <p:origin x="1066" y="-277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FF787-3644-457F-8ED1-019F325F4FA5}" type="datetimeFigureOut">
              <a:rPr lang="en-ZA" smtClean="0"/>
              <a:t>2023/11/08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CBABE-4260-4FA4-8F53-29C6AC936F01}" type="slidenum">
              <a:rPr lang="en-ZA" smtClean="0"/>
              <a:t>‹#›</a:t>
            </a:fld>
            <a:endParaRPr lang="en-ZA"/>
          </a:p>
        </p:txBody>
      </p:sp>
    </p:spTree>
    <p:extLst>
      <p:ext uri="{BB962C8B-B14F-4D97-AF65-F5344CB8AC3E}">
        <p14:creationId xmlns:p14="http://schemas.microsoft.com/office/powerpoint/2010/main" val="262201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1</a:t>
            </a:fld>
            <a:endParaRPr lang="en-ZA"/>
          </a:p>
        </p:txBody>
      </p:sp>
    </p:spTree>
    <p:extLst>
      <p:ext uri="{BB962C8B-B14F-4D97-AF65-F5344CB8AC3E}">
        <p14:creationId xmlns:p14="http://schemas.microsoft.com/office/powerpoint/2010/main" val="381343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3</a:t>
            </a:fld>
            <a:endParaRPr lang="en-ZA"/>
          </a:p>
        </p:txBody>
      </p:sp>
    </p:spTree>
    <p:extLst>
      <p:ext uri="{BB962C8B-B14F-4D97-AF65-F5344CB8AC3E}">
        <p14:creationId xmlns:p14="http://schemas.microsoft.com/office/powerpoint/2010/main" val="228856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4</a:t>
            </a:fld>
            <a:endParaRPr lang="en-ZA"/>
          </a:p>
        </p:txBody>
      </p:sp>
    </p:spTree>
    <p:extLst>
      <p:ext uri="{BB962C8B-B14F-4D97-AF65-F5344CB8AC3E}">
        <p14:creationId xmlns:p14="http://schemas.microsoft.com/office/powerpoint/2010/main" val="194606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5</a:t>
            </a:fld>
            <a:endParaRPr lang="en-ZA"/>
          </a:p>
        </p:txBody>
      </p:sp>
    </p:spTree>
    <p:extLst>
      <p:ext uri="{BB962C8B-B14F-4D97-AF65-F5344CB8AC3E}">
        <p14:creationId xmlns:p14="http://schemas.microsoft.com/office/powerpoint/2010/main" val="338564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members do not perceive the “ value for money” due to for example poor quality of service, inadequate benefits or the mismatch between benefits and priority needs their willingness to join a scheme might be limited even  if they could afford to pay contributions. </a:t>
            </a:r>
          </a:p>
        </p:txBody>
      </p:sp>
      <p:sp>
        <p:nvSpPr>
          <p:cNvPr id="4" name="Slide Number Placeholder 3"/>
          <p:cNvSpPr>
            <a:spLocks noGrp="1"/>
          </p:cNvSpPr>
          <p:nvPr>
            <p:ph type="sldNum" sz="quarter" idx="5"/>
          </p:nvPr>
        </p:nvSpPr>
        <p:spPr/>
        <p:txBody>
          <a:bodyPr/>
          <a:lstStyle/>
          <a:p>
            <a:fld id="{565CBABE-4260-4FA4-8F53-29C6AC936F01}" type="slidenum">
              <a:rPr lang="en-ZA" smtClean="0"/>
              <a:t>6</a:t>
            </a:fld>
            <a:endParaRPr lang="en-ZA"/>
          </a:p>
        </p:txBody>
      </p:sp>
    </p:spTree>
    <p:extLst>
      <p:ext uri="{BB962C8B-B14F-4D97-AF65-F5344CB8AC3E}">
        <p14:creationId xmlns:p14="http://schemas.microsoft.com/office/powerpoint/2010/main" val="267699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 Contribution payment schedules or methods may not be in line with the characteristics and income patterns of informal sector workers.</a:t>
            </a:r>
          </a:p>
        </p:txBody>
      </p:sp>
      <p:sp>
        <p:nvSpPr>
          <p:cNvPr id="4" name="Slide Number Placeholder 3"/>
          <p:cNvSpPr>
            <a:spLocks noGrp="1"/>
          </p:cNvSpPr>
          <p:nvPr>
            <p:ph type="sldNum" sz="quarter" idx="5"/>
          </p:nvPr>
        </p:nvSpPr>
        <p:spPr/>
        <p:txBody>
          <a:bodyPr/>
          <a:lstStyle/>
          <a:p>
            <a:fld id="{565CBABE-4260-4FA4-8F53-29C6AC936F01}" type="slidenum">
              <a:rPr lang="en-ZA" smtClean="0"/>
              <a:t>7</a:t>
            </a:fld>
            <a:endParaRPr lang="en-ZA"/>
          </a:p>
        </p:txBody>
      </p:sp>
    </p:spTree>
    <p:extLst>
      <p:ext uri="{BB962C8B-B14F-4D97-AF65-F5344CB8AC3E}">
        <p14:creationId xmlns:p14="http://schemas.microsoft.com/office/powerpoint/2010/main" val="31014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9</a:t>
            </a:fld>
            <a:endParaRPr lang="en-ZA"/>
          </a:p>
        </p:txBody>
      </p:sp>
    </p:spTree>
    <p:extLst>
      <p:ext uri="{BB962C8B-B14F-4D97-AF65-F5344CB8AC3E}">
        <p14:creationId xmlns:p14="http://schemas.microsoft.com/office/powerpoint/2010/main" val="113342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10</a:t>
            </a:fld>
            <a:endParaRPr lang="en-ZA"/>
          </a:p>
        </p:txBody>
      </p:sp>
    </p:spTree>
    <p:extLst>
      <p:ext uri="{BB962C8B-B14F-4D97-AF65-F5344CB8AC3E}">
        <p14:creationId xmlns:p14="http://schemas.microsoft.com/office/powerpoint/2010/main" val="3265023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565CBABE-4260-4FA4-8F53-29C6AC936F01}" type="slidenum">
              <a:rPr lang="en-ZA" smtClean="0"/>
              <a:t>12</a:t>
            </a:fld>
            <a:endParaRPr lang="en-ZA"/>
          </a:p>
        </p:txBody>
      </p:sp>
    </p:spTree>
    <p:extLst>
      <p:ext uri="{BB962C8B-B14F-4D97-AF65-F5344CB8AC3E}">
        <p14:creationId xmlns:p14="http://schemas.microsoft.com/office/powerpoint/2010/main" val="395487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8AC8-2CF0-E040-86F8-2DED979E54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1AC40C-7F03-3740-9E88-956663D93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8D537F-ED25-8746-8566-269973D614AB}"/>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5" name="Footer Placeholder 4">
            <a:extLst>
              <a:ext uri="{FF2B5EF4-FFF2-40B4-BE49-F238E27FC236}">
                <a16:creationId xmlns:a16="http://schemas.microsoft.com/office/drawing/2014/main" id="{67DE247A-C31C-7543-9382-3CA35649FC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AA916-98C5-3348-90D9-83698A98E026}"/>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211886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1E96-4D2E-2A45-92EF-3AAD6FC2CD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63A2B4-1BB4-1641-8692-E2CABCC84B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6B0DF-4D62-CD42-9024-E9D8951F33B9}"/>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5" name="Footer Placeholder 4">
            <a:extLst>
              <a:ext uri="{FF2B5EF4-FFF2-40B4-BE49-F238E27FC236}">
                <a16:creationId xmlns:a16="http://schemas.microsoft.com/office/drawing/2014/main" id="{FDF8D7F1-F15C-DD42-A2CE-DFFAAA99EF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2B8228-D739-C24C-8733-22EF3161044F}"/>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3541204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CC5A3-567B-6748-BECC-1055DDD01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C94394-086F-2F4D-9147-DCB9E0A0EF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7B745-50C0-7F4F-81E0-598647BC5AEE}"/>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5" name="Footer Placeholder 4">
            <a:extLst>
              <a:ext uri="{FF2B5EF4-FFF2-40B4-BE49-F238E27FC236}">
                <a16:creationId xmlns:a16="http://schemas.microsoft.com/office/drawing/2014/main" id="{D826BEEE-C864-0A42-A9E4-8ADCD974F4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5E82B-7C14-464C-BF89-D9B42998354C}"/>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7008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020C4-4D7C-E246-9A49-1D9F5E4B7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2509E-2223-7941-9F03-4CB3FC4856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784C8-ECFF-374A-9B29-4CF571546D50}"/>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5" name="Footer Placeholder 4">
            <a:extLst>
              <a:ext uri="{FF2B5EF4-FFF2-40B4-BE49-F238E27FC236}">
                <a16:creationId xmlns:a16="http://schemas.microsoft.com/office/drawing/2014/main" id="{CCDF8CC7-922A-8D46-B153-ED4DA2A96E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34AEFB-1D07-E241-8228-7BEEF61B6E46}"/>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195615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F2CD-05A9-104B-A54D-DC0A9486E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7F7C1D-C474-AC47-832D-E9A2BB8D1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71925B-43F9-784D-92EA-BD115F6E519E}"/>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5" name="Footer Placeholder 4">
            <a:extLst>
              <a:ext uri="{FF2B5EF4-FFF2-40B4-BE49-F238E27FC236}">
                <a16:creationId xmlns:a16="http://schemas.microsoft.com/office/drawing/2014/main" id="{8168A947-545D-F442-820A-4CB7AC340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728E19-3A00-2F4A-AE84-84B079A905C4}"/>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181700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BB48-15DE-3349-B9A5-1501F4958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81F2C0-CA5B-9043-B2E8-6A4F427B00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15CC6-3DD3-9A42-AE5D-22BD0363AB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2C158-3B61-9047-BBF3-72E3B98D5D55}"/>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6" name="Footer Placeholder 5">
            <a:extLst>
              <a:ext uri="{FF2B5EF4-FFF2-40B4-BE49-F238E27FC236}">
                <a16:creationId xmlns:a16="http://schemas.microsoft.com/office/drawing/2014/main" id="{C42D0D54-5461-AD4B-86A7-E194EEAC8A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7BDF87-F294-ED4D-B1E0-8C5B6E998079}"/>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352731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49F-BE77-9B43-A16D-0EBA0CCB17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54329-A49C-354E-966B-E7CF4B4633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4E7CB90-D3DE-AE40-9706-C9303438AC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BB92B-F1E9-CC4A-AC79-0541C6FEA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786507-8D9C-B641-A602-ECC7ADED32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68A6EA-2136-074A-9168-BD1160EC74E6}"/>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8" name="Footer Placeholder 7">
            <a:extLst>
              <a:ext uri="{FF2B5EF4-FFF2-40B4-BE49-F238E27FC236}">
                <a16:creationId xmlns:a16="http://schemas.microsoft.com/office/drawing/2014/main" id="{C59BC159-731B-484A-BF3F-7C87EF913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C7B3E5-1582-6F46-9210-9F1D25BF1FE0}"/>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421729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98F5-4549-4A4F-A8B7-9665E45CFB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2ECF3B-AF6F-274E-988E-DED70888E920}"/>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4" name="Footer Placeholder 3">
            <a:extLst>
              <a:ext uri="{FF2B5EF4-FFF2-40B4-BE49-F238E27FC236}">
                <a16:creationId xmlns:a16="http://schemas.microsoft.com/office/drawing/2014/main" id="{8E209596-674F-354F-9AD7-C4074A6C9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74D4715-39D6-2B48-AF20-B993C933BD9E}"/>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126375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BEB44-8346-B74C-91E3-44D740A863CD}"/>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3" name="Footer Placeholder 2">
            <a:extLst>
              <a:ext uri="{FF2B5EF4-FFF2-40B4-BE49-F238E27FC236}">
                <a16:creationId xmlns:a16="http://schemas.microsoft.com/office/drawing/2014/main" id="{4F23494F-C86F-3949-B592-56C9C236E7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F945C8-7A0E-C24D-9EDE-CD8DD597428A}"/>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91599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0AD1-6A1A-3243-9CEA-414B13A54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39755E-39FC-4A40-82D7-0F3775715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A052DF-9500-AB40-A1E3-B3E324C2C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C582E-2A94-E040-8098-E9B3B5F42A28}"/>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6" name="Footer Placeholder 5">
            <a:extLst>
              <a:ext uri="{FF2B5EF4-FFF2-40B4-BE49-F238E27FC236}">
                <a16:creationId xmlns:a16="http://schemas.microsoft.com/office/drawing/2014/main" id="{9E2F709E-CCB0-FC4B-B8B8-4399CA377B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A97749-176D-D646-9566-A0B22ECBC36F}"/>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265556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A9AD-2138-B649-89B9-975FC51C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86ACE-AA07-1E48-8F6A-87DE20C35C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319037-908B-854A-B452-66192E658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72F0A1-A0BF-8E47-8E22-E6E346E06C87}"/>
              </a:ext>
            </a:extLst>
          </p:cNvPr>
          <p:cNvSpPr>
            <a:spLocks noGrp="1"/>
          </p:cNvSpPr>
          <p:nvPr>
            <p:ph type="dt" sz="half" idx="10"/>
          </p:nvPr>
        </p:nvSpPr>
        <p:spPr>
          <a:xfrm>
            <a:off x="838200" y="6356350"/>
            <a:ext cx="2743200" cy="365125"/>
          </a:xfrm>
          <a:prstGeom prst="rect">
            <a:avLst/>
          </a:prstGeom>
        </p:spPr>
        <p:txBody>
          <a:bodyPr/>
          <a:lstStyle/>
          <a:p>
            <a:fld id="{9290A627-2480-F349-B4B3-1412D128E880}" type="datetimeFigureOut">
              <a:rPr lang="en-US" smtClean="0"/>
              <a:t>11/8/2023</a:t>
            </a:fld>
            <a:endParaRPr lang="en-US"/>
          </a:p>
        </p:txBody>
      </p:sp>
      <p:sp>
        <p:nvSpPr>
          <p:cNvPr id="6" name="Footer Placeholder 5">
            <a:extLst>
              <a:ext uri="{FF2B5EF4-FFF2-40B4-BE49-F238E27FC236}">
                <a16:creationId xmlns:a16="http://schemas.microsoft.com/office/drawing/2014/main" id="{33F94686-8968-424A-A1F6-9D2DB3929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A71FF-382C-0447-BD32-A7303A69FF8B}"/>
              </a:ext>
            </a:extLst>
          </p:cNvPr>
          <p:cNvSpPr>
            <a:spLocks noGrp="1"/>
          </p:cNvSpPr>
          <p:nvPr>
            <p:ph type="sldNum" sz="quarter" idx="12"/>
          </p:nvPr>
        </p:nvSpPr>
        <p:spPr>
          <a:xfrm>
            <a:off x="8610600" y="6356350"/>
            <a:ext cx="2743200" cy="365125"/>
          </a:xfrm>
          <a:prstGeom prst="rect">
            <a:avLst/>
          </a:prstGeom>
        </p:spPr>
        <p:txBody>
          <a:bodyPr/>
          <a:lstStyle/>
          <a:p>
            <a:fld id="{78C826AA-9E89-4945-89FF-619B31078DDC}" type="slidenum">
              <a:rPr lang="en-US" smtClean="0"/>
              <a:t>‹#›</a:t>
            </a:fld>
            <a:endParaRPr lang="en-US"/>
          </a:p>
        </p:txBody>
      </p:sp>
    </p:spTree>
    <p:extLst>
      <p:ext uri="{BB962C8B-B14F-4D97-AF65-F5344CB8AC3E}">
        <p14:creationId xmlns:p14="http://schemas.microsoft.com/office/powerpoint/2010/main" val="351506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DAF335-6A05-5B41-A1CB-E0A597898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50CB8E-F6EB-EE4F-BFB7-DB93E4CD9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6E645D62-1ECA-F44B-9738-0F8D77E79616}"/>
              </a:ext>
            </a:extLst>
          </p:cNvPr>
          <p:cNvPicPr>
            <a:picLocks noChangeAspect="1"/>
          </p:cNvPicPr>
          <p:nvPr userDrawn="1"/>
        </p:nvPicPr>
        <p:blipFill rotWithShape="1">
          <a:blip r:embed="rId13"/>
          <a:srcRect t="12719" r="2250" b="67221"/>
          <a:stretch/>
        </p:blipFill>
        <p:spPr>
          <a:xfrm>
            <a:off x="0" y="-13653"/>
            <a:ext cx="12192000" cy="155893"/>
          </a:xfrm>
          <a:prstGeom prst="rect">
            <a:avLst/>
          </a:prstGeom>
        </p:spPr>
      </p:pic>
      <p:pic>
        <p:nvPicPr>
          <p:cNvPr id="14" name="Picture 13">
            <a:extLst>
              <a:ext uri="{FF2B5EF4-FFF2-40B4-BE49-F238E27FC236}">
                <a16:creationId xmlns:a16="http://schemas.microsoft.com/office/drawing/2014/main" id="{C79B1953-9289-E045-999A-6475FF57E180}"/>
              </a:ext>
            </a:extLst>
          </p:cNvPr>
          <p:cNvPicPr>
            <a:picLocks noChangeAspect="1"/>
          </p:cNvPicPr>
          <p:nvPr userDrawn="1"/>
        </p:nvPicPr>
        <p:blipFill rotWithShape="1">
          <a:blip r:embed="rId14"/>
          <a:srcRect t="15447" b="46376"/>
          <a:stretch/>
        </p:blipFill>
        <p:spPr>
          <a:xfrm>
            <a:off x="0" y="6055360"/>
            <a:ext cx="12192000" cy="802640"/>
          </a:xfrm>
          <a:prstGeom prst="rect">
            <a:avLst/>
          </a:prstGeom>
        </p:spPr>
      </p:pic>
    </p:spTree>
    <p:extLst>
      <p:ext uri="{BB962C8B-B14F-4D97-AF65-F5344CB8AC3E}">
        <p14:creationId xmlns:p14="http://schemas.microsoft.com/office/powerpoint/2010/main" val="189493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rgbClr val="AB232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FC1011-0A66-934F-869A-337C08435D5D}"/>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A32F957-705A-7148-86C4-36B1A93558BC}"/>
              </a:ext>
            </a:extLst>
          </p:cNvPr>
          <p:cNvSpPr txBox="1"/>
          <p:nvPr/>
        </p:nvSpPr>
        <p:spPr>
          <a:xfrm>
            <a:off x="903889" y="2564525"/>
            <a:ext cx="10384221" cy="1323439"/>
          </a:xfrm>
          <a:prstGeom prst="rect">
            <a:avLst/>
          </a:prstGeom>
          <a:noFill/>
        </p:spPr>
        <p:txBody>
          <a:bodyPr wrap="square" rtlCol="0">
            <a:spAutoFit/>
          </a:bodyPr>
          <a:lstStyle/>
          <a:p>
            <a:pPr algn="ctr"/>
            <a:r>
              <a:rPr lang="en-ZA" sz="4000" dirty="0">
                <a:solidFill>
                  <a:schemeClr val="bg1">
                    <a:lumMod val="95000"/>
                  </a:schemeClr>
                </a:solidFill>
              </a:rPr>
              <a:t>Social Security Policy responses to realities of the informal economy</a:t>
            </a:r>
            <a:endParaRPr lang="en-US" sz="4000" b="1" dirty="0">
              <a:solidFill>
                <a:schemeClr val="bg1">
                  <a:lumMod val="9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CF8F2A-C555-4049-BAF6-A37538CA1F70}"/>
              </a:ext>
            </a:extLst>
          </p:cNvPr>
          <p:cNvSpPr txBox="1"/>
          <p:nvPr/>
        </p:nvSpPr>
        <p:spPr>
          <a:xfrm>
            <a:off x="903888" y="4205701"/>
            <a:ext cx="10384221"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NICOLA YON</a:t>
            </a:r>
          </a:p>
        </p:txBody>
      </p:sp>
    </p:spTree>
    <p:extLst>
      <p:ext uri="{BB962C8B-B14F-4D97-AF65-F5344CB8AC3E}">
        <p14:creationId xmlns:p14="http://schemas.microsoft.com/office/powerpoint/2010/main" val="423089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8" name="Rectangle 21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184CA-F126-433C-91F1-C81998CCD0AC}"/>
              </a:ext>
            </a:extLst>
          </p:cNvPr>
          <p:cNvSpPr>
            <a:spLocks noGrp="1"/>
          </p:cNvSpPr>
          <p:nvPr>
            <p:ph type="title"/>
          </p:nvPr>
        </p:nvSpPr>
        <p:spPr>
          <a:xfrm>
            <a:off x="589009" y="502400"/>
            <a:ext cx="3367171" cy="1818064"/>
          </a:xfrm>
        </p:spPr>
        <p:txBody>
          <a:bodyPr>
            <a:normAutofit/>
          </a:bodyPr>
          <a:lstStyle/>
          <a:p>
            <a:pPr algn="ctr"/>
            <a:r>
              <a:rPr lang="en-ZA" sz="2800" dirty="0"/>
              <a:t>So, what can be done for them? </a:t>
            </a:r>
            <a:r>
              <a:rPr lang="en-ZA" sz="2800" dirty="0" err="1"/>
              <a:t>ctd</a:t>
            </a:r>
            <a:endParaRPr lang="en-ZA" sz="2800" dirty="0"/>
          </a:p>
        </p:txBody>
      </p:sp>
      <p:pic>
        <p:nvPicPr>
          <p:cNvPr id="7" name="Picture 6">
            <a:extLst>
              <a:ext uri="{FF2B5EF4-FFF2-40B4-BE49-F238E27FC236}">
                <a16:creationId xmlns:a16="http://schemas.microsoft.com/office/drawing/2014/main" id="{486BA435-89C3-8884-B859-88F6BE3CD94B}"/>
              </a:ext>
            </a:extLst>
          </p:cNvPr>
          <p:cNvPicPr>
            <a:picLocks noChangeAspect="1"/>
          </p:cNvPicPr>
          <p:nvPr/>
        </p:nvPicPr>
        <p:blipFill rotWithShape="1">
          <a:blip r:embed="rId3"/>
          <a:srcRect t="1022" b="21180"/>
          <a:stretch/>
        </p:blipFill>
        <p:spPr>
          <a:xfrm>
            <a:off x="4555236" y="6"/>
            <a:ext cx="7636763" cy="2762724"/>
          </a:xfrm>
          <a:prstGeom prst="rect">
            <a:avLst/>
          </a:prstGeom>
        </p:spPr>
      </p:pic>
      <p:sp>
        <p:nvSpPr>
          <p:cNvPr id="217" name="Rectangle 2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4643C544-9EB0-0D76-E645-3A115D03E332}"/>
              </a:ext>
            </a:extLst>
          </p:cNvPr>
          <p:cNvPicPr>
            <a:picLocks noChangeAspect="1"/>
          </p:cNvPicPr>
          <p:nvPr/>
        </p:nvPicPr>
        <p:blipFill rotWithShape="1">
          <a:blip r:embed="rId4"/>
          <a:srcRect t="31681" r="2" b="10047"/>
          <a:stretch/>
        </p:blipFill>
        <p:spPr>
          <a:xfrm flipH="1">
            <a:off x="-1" y="2826737"/>
            <a:ext cx="4565779" cy="4031263"/>
          </a:xfrm>
          <a:prstGeom prst="rect">
            <a:avLst/>
          </a:prstGeom>
        </p:spPr>
      </p:pic>
      <p:sp>
        <p:nvSpPr>
          <p:cNvPr id="18" name="Content Placeholder 2">
            <a:extLst>
              <a:ext uri="{FF2B5EF4-FFF2-40B4-BE49-F238E27FC236}">
                <a16:creationId xmlns:a16="http://schemas.microsoft.com/office/drawing/2014/main" id="{71136409-9F16-3573-5C51-55CB47078334}"/>
              </a:ext>
            </a:extLst>
          </p:cNvPr>
          <p:cNvSpPr>
            <a:spLocks noGrp="1"/>
          </p:cNvSpPr>
          <p:nvPr>
            <p:ph idx="1"/>
          </p:nvPr>
        </p:nvSpPr>
        <p:spPr>
          <a:xfrm>
            <a:off x="4619244" y="2826737"/>
            <a:ext cx="7494098" cy="4035494"/>
          </a:xfrm>
        </p:spPr>
        <p:txBody>
          <a:bodyPr anchor="ctr">
            <a:normAutofit/>
          </a:bodyPr>
          <a:lstStyle/>
          <a:p>
            <a:pPr algn="just"/>
            <a:r>
              <a:rPr lang="en-ZA" sz="2200" dirty="0"/>
              <a:t>Expand or adapt existing schemes to include them- this strategy although usually targeted at but not limited to categories of workers who are closer to the formal  economy and have some contributory capacity. Initiatives can include- reducing legal barriers-extending legal coverage to specific occupations such as domestic workers (Philippines and Uruguay); modifying eligibility conditions on the minimum period of employment (as in Netherlands and Viet Nam),  extending mandatory social insurance to the self –employed (Indonesia, Japan, Korea, Philippines).</a:t>
            </a:r>
          </a:p>
          <a:p>
            <a:pPr algn="just"/>
            <a:r>
              <a:rPr lang="en-ZA" sz="2200" dirty="0"/>
              <a:t>Follow a gradual extension strategy- one sector/ group at a time-step by step.</a:t>
            </a:r>
          </a:p>
        </p:txBody>
      </p:sp>
      <p:sp>
        <p:nvSpPr>
          <p:cNvPr id="219" name="Rectangle 21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16934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B36C-448D-CFC7-3FC4-52E0DE3FC6FB}"/>
              </a:ext>
            </a:extLst>
          </p:cNvPr>
          <p:cNvSpPr>
            <a:spLocks noGrp="1"/>
          </p:cNvSpPr>
          <p:nvPr>
            <p:ph type="title"/>
          </p:nvPr>
        </p:nvSpPr>
        <p:spPr/>
        <p:txBody>
          <a:bodyPr/>
          <a:lstStyle/>
          <a:p>
            <a:r>
              <a:rPr lang="en-ZA" sz="3600" dirty="0"/>
              <a:t>So, what can be done for them? </a:t>
            </a:r>
            <a:r>
              <a:rPr lang="en-ZA" sz="3600" dirty="0" err="1"/>
              <a:t>ctd</a:t>
            </a:r>
            <a:endParaRPr lang="en-ZA" dirty="0"/>
          </a:p>
        </p:txBody>
      </p:sp>
      <p:sp>
        <p:nvSpPr>
          <p:cNvPr id="3" name="Content Placeholder 2">
            <a:extLst>
              <a:ext uri="{FF2B5EF4-FFF2-40B4-BE49-F238E27FC236}">
                <a16:creationId xmlns:a16="http://schemas.microsoft.com/office/drawing/2014/main" id="{7ABD8345-D9EB-3AAB-25DC-3C7DEA60C596}"/>
              </a:ext>
            </a:extLst>
          </p:cNvPr>
          <p:cNvSpPr>
            <a:spLocks noGrp="1"/>
          </p:cNvSpPr>
          <p:nvPr>
            <p:ph idx="1"/>
          </p:nvPr>
        </p:nvSpPr>
        <p:spPr/>
        <p:txBody>
          <a:bodyPr>
            <a:normAutofit lnSpcReduction="10000"/>
          </a:bodyPr>
          <a:lstStyle/>
          <a:p>
            <a:pPr algn="just"/>
            <a:r>
              <a:rPr lang="en-ZA" dirty="0"/>
              <a:t>Establish separate (new) schemes-these include specific contributory schemes that target specific groups </a:t>
            </a:r>
            <a:r>
              <a:rPr lang="en-ZA" dirty="0" err="1"/>
              <a:t>e.g</a:t>
            </a:r>
            <a:r>
              <a:rPr lang="en-ZA" dirty="0"/>
              <a:t> Algeria and Belgium. Sector and occupation specific schemes e.g. China and India created schemes specifically for construction workers that address they unique needs and barriers.</a:t>
            </a:r>
          </a:p>
          <a:p>
            <a:pPr algn="just"/>
            <a:r>
              <a:rPr lang="en-ZA" dirty="0"/>
              <a:t>Enhance organization and representation of the informal economy e.g. Cambodia the Independent Democracy of Informal Economy Association a union representing informal workers (street vendors, taxi drivers, tuk-tuk drivers etc) advocates for workers rights to social protection benefits and assists workers in accessing the National Social Security Fund’s ID card for free health (Oxfam, 2018). </a:t>
            </a:r>
          </a:p>
        </p:txBody>
      </p:sp>
    </p:spTree>
    <p:extLst>
      <p:ext uri="{BB962C8B-B14F-4D97-AF65-F5344CB8AC3E}">
        <p14:creationId xmlns:p14="http://schemas.microsoft.com/office/powerpoint/2010/main" val="160808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81BB-A526-EA76-3538-CA4855C9FCCF}"/>
              </a:ext>
            </a:extLst>
          </p:cNvPr>
          <p:cNvSpPr>
            <a:spLocks noGrp="1"/>
          </p:cNvSpPr>
          <p:nvPr>
            <p:ph type="title"/>
          </p:nvPr>
        </p:nvSpPr>
        <p:spPr>
          <a:xfrm>
            <a:off x="897725" y="117987"/>
            <a:ext cx="4125686" cy="1327355"/>
          </a:xfrm>
        </p:spPr>
        <p:txBody>
          <a:bodyPr anchor="b">
            <a:normAutofit/>
          </a:bodyPr>
          <a:lstStyle/>
          <a:p>
            <a:r>
              <a:rPr lang="en-ZA" sz="3200" dirty="0"/>
              <a:t>So, what can be done for them? </a:t>
            </a:r>
            <a:r>
              <a:rPr lang="en-ZA" sz="3200" dirty="0" err="1"/>
              <a:t>ctd</a:t>
            </a:r>
            <a:endParaRPr lang="en-ZA" sz="3200" dirty="0"/>
          </a:p>
        </p:txBody>
      </p:sp>
      <p:grpSp>
        <p:nvGrpSpPr>
          <p:cNvPr id="44" name="Group 18">
            <a:extLst>
              <a:ext uri="{FF2B5EF4-FFF2-40B4-BE49-F238E27FC236}">
                <a16:creationId xmlns:a16="http://schemas.microsoft.com/office/drawing/2014/main" id="{DB846FBD-0218-BACB-D240-85A86476B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99792">
            <a:off x="10230600" y="358354"/>
            <a:ext cx="1180482" cy="1780772"/>
            <a:chOff x="11748101" y="3114058"/>
            <a:chExt cx="1284318" cy="1937410"/>
          </a:xfrm>
        </p:grpSpPr>
        <p:sp>
          <p:nvSpPr>
            <p:cNvPr id="20" name="Freeform: Shape 19">
              <a:extLst>
                <a:ext uri="{FF2B5EF4-FFF2-40B4-BE49-F238E27FC236}">
                  <a16:creationId xmlns:a16="http://schemas.microsoft.com/office/drawing/2014/main" id="{9C5E6924-8680-80F6-0334-0986C33DF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748101" y="3114058"/>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D4AAD1CE-23DE-FA29-96E2-34DE52AA0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748101" y="3114058"/>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3CC53CF3-A2F4-3BB1-75D0-CC21BF023163}"/>
              </a:ext>
            </a:extLst>
          </p:cNvPr>
          <p:cNvSpPr>
            <a:spLocks noGrp="1"/>
          </p:cNvSpPr>
          <p:nvPr>
            <p:ph idx="1"/>
          </p:nvPr>
        </p:nvSpPr>
        <p:spPr>
          <a:xfrm>
            <a:off x="897725" y="1445343"/>
            <a:ext cx="4140533" cy="4726858"/>
          </a:xfrm>
        </p:spPr>
        <p:txBody>
          <a:bodyPr>
            <a:normAutofit fontScale="55000" lnSpcReduction="20000"/>
          </a:bodyPr>
          <a:lstStyle/>
          <a:p>
            <a:pPr algn="just"/>
            <a:r>
              <a:rPr lang="en-ZA" sz="4000" dirty="0">
                <a:solidFill>
                  <a:schemeClr val="tx2"/>
                </a:solidFill>
              </a:rPr>
              <a:t>Introduce comprehensive and integrated extension strategies in line with national priorities.</a:t>
            </a:r>
          </a:p>
          <a:p>
            <a:pPr algn="just"/>
            <a:r>
              <a:rPr lang="en-ZA" sz="4000" dirty="0">
                <a:solidFill>
                  <a:schemeClr val="tx2"/>
                </a:solidFill>
              </a:rPr>
              <a:t>Tailor schemes, programmes and policy measures to the needs of the informal workers.</a:t>
            </a:r>
          </a:p>
          <a:p>
            <a:pPr algn="just"/>
            <a:r>
              <a:rPr lang="en-ZA" sz="4000" dirty="0">
                <a:solidFill>
                  <a:schemeClr val="tx2"/>
                </a:solidFill>
              </a:rPr>
              <a:t>Introduce Financial Incentives- government can provide subsidies for social insurance contributions or financing the benefits of low income or other vulnerable workers e.g. Brazil, Thailand and Uruguay.</a:t>
            </a:r>
          </a:p>
          <a:p>
            <a:pPr algn="just"/>
            <a:r>
              <a:rPr lang="en-ZA" sz="4000" dirty="0">
                <a:solidFill>
                  <a:schemeClr val="tx2"/>
                </a:solidFill>
              </a:rPr>
              <a:t>Most importantly bear in mind that there is no one size fits all. Bench marking is good, but a country’s national context should be considered.</a:t>
            </a:r>
          </a:p>
          <a:p>
            <a:endParaRPr lang="en-ZA" sz="1500" dirty="0">
              <a:solidFill>
                <a:schemeClr val="tx2"/>
              </a:solidFill>
            </a:endParaRPr>
          </a:p>
        </p:txBody>
      </p:sp>
      <p:pic>
        <p:nvPicPr>
          <p:cNvPr id="10" name="Picture 9" descr="A person measuring a suit jacket&#10;&#10;Description automatically generated">
            <a:extLst>
              <a:ext uri="{FF2B5EF4-FFF2-40B4-BE49-F238E27FC236}">
                <a16:creationId xmlns:a16="http://schemas.microsoft.com/office/drawing/2014/main" id="{D2B88EE7-16CA-7D72-2E50-504FB24C969F}"/>
              </a:ext>
            </a:extLst>
          </p:cNvPr>
          <p:cNvPicPr>
            <a:picLocks noChangeAspect="1"/>
          </p:cNvPicPr>
          <p:nvPr/>
        </p:nvPicPr>
        <p:blipFill rotWithShape="1">
          <a:blip r:embed="rId3"/>
          <a:srcRect l="39963" r="11374"/>
          <a:stretch/>
        </p:blipFill>
        <p:spPr>
          <a:xfrm flipH="1">
            <a:off x="5858647" y="1066800"/>
            <a:ext cx="2756669" cy="3398894"/>
          </a:xfrm>
          <a:prstGeom prst="rect">
            <a:avLst/>
          </a:prstGeom>
        </p:spPr>
      </p:pic>
      <p:sp>
        <p:nvSpPr>
          <p:cNvPr id="23" name="Freeform: Shape 22">
            <a:extLst>
              <a:ext uri="{FF2B5EF4-FFF2-40B4-BE49-F238E27FC236}">
                <a16:creationId xmlns:a16="http://schemas.microsoft.com/office/drawing/2014/main" id="{40C68385-847A-D2AB-91D9-ECD0EA7AC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909430" flipH="1">
            <a:off x="7173734" y="5546476"/>
            <a:ext cx="406320" cy="370916"/>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618490 w 4786397"/>
              <a:gd name="connsiteY0" fmla="*/ 334011 h 4492102"/>
              <a:gd name="connsiteX1" fmla="*/ 3990493 w 4786397"/>
              <a:gd name="connsiteY1" fmla="*/ 118959 h 4492102"/>
              <a:gd name="connsiteX2" fmla="*/ 4762261 w 4786397"/>
              <a:gd name="connsiteY2" fmla="*/ 1434061 h 4492102"/>
              <a:gd name="connsiteX3" fmla="*/ 4477383 w 4786397"/>
              <a:gd name="connsiteY3" fmla="*/ 3337242 h 4492102"/>
              <a:gd name="connsiteX4" fmla="*/ 3446218 w 4786397"/>
              <a:gd name="connsiteY4" fmla="*/ 4373010 h 4492102"/>
              <a:gd name="connsiteX5" fmla="*/ 1100888 w 4786397"/>
              <a:gd name="connsiteY5" fmla="*/ 4185391 h 4492102"/>
              <a:gd name="connsiteX6" fmla="*/ 59712 w 4786397"/>
              <a:gd name="connsiteY6" fmla="*/ 2523820 h 4492102"/>
              <a:gd name="connsiteX7" fmla="*/ 618490 w 4786397"/>
              <a:gd name="connsiteY7" fmla="*/ 334011 h 4492102"/>
              <a:gd name="connsiteX0" fmla="*/ 618490 w 4880845"/>
              <a:gd name="connsiteY0" fmla="*/ 334011 h 4207111"/>
              <a:gd name="connsiteX1" fmla="*/ 3990493 w 4880845"/>
              <a:gd name="connsiteY1" fmla="*/ 118959 h 4207111"/>
              <a:gd name="connsiteX2" fmla="*/ 4762261 w 4880845"/>
              <a:gd name="connsiteY2" fmla="*/ 1434061 h 4207111"/>
              <a:gd name="connsiteX3" fmla="*/ 4477383 w 4880845"/>
              <a:gd name="connsiteY3" fmla="*/ 3337242 h 4207111"/>
              <a:gd name="connsiteX4" fmla="*/ 1100888 w 4880845"/>
              <a:gd name="connsiteY4" fmla="*/ 4185391 h 4207111"/>
              <a:gd name="connsiteX5" fmla="*/ 59712 w 4880845"/>
              <a:gd name="connsiteY5" fmla="*/ 2523820 h 4207111"/>
              <a:gd name="connsiteX6" fmla="*/ 618490 w 4880845"/>
              <a:gd name="connsiteY6" fmla="*/ 334011 h 4207111"/>
              <a:gd name="connsiteX0" fmla="*/ 618490 w 4708128"/>
              <a:gd name="connsiteY0" fmla="*/ 334011 h 4207111"/>
              <a:gd name="connsiteX1" fmla="*/ 3990493 w 4708128"/>
              <a:gd name="connsiteY1" fmla="*/ 118959 h 4207111"/>
              <a:gd name="connsiteX2" fmla="*/ 4477383 w 4708128"/>
              <a:gd name="connsiteY2" fmla="*/ 3337242 h 4207111"/>
              <a:gd name="connsiteX3" fmla="*/ 1100888 w 4708128"/>
              <a:gd name="connsiteY3" fmla="*/ 4185391 h 4207111"/>
              <a:gd name="connsiteX4" fmla="*/ 59712 w 4708128"/>
              <a:gd name="connsiteY4" fmla="*/ 2523820 h 4207111"/>
              <a:gd name="connsiteX5" fmla="*/ 618490 w 4708128"/>
              <a:gd name="connsiteY5" fmla="*/ 334011 h 4207111"/>
              <a:gd name="connsiteX0" fmla="*/ 618490 w 4659985"/>
              <a:gd name="connsiteY0" fmla="*/ 334011 h 4457960"/>
              <a:gd name="connsiteX1" fmla="*/ 3990493 w 4659985"/>
              <a:gd name="connsiteY1" fmla="*/ 118959 h 4457960"/>
              <a:gd name="connsiteX2" fmla="*/ 4477383 w 4659985"/>
              <a:gd name="connsiteY2" fmla="*/ 3337242 h 4457960"/>
              <a:gd name="connsiteX3" fmla="*/ 1750735 w 4659985"/>
              <a:gd name="connsiteY3" fmla="*/ 4436235 h 4457960"/>
              <a:gd name="connsiteX4" fmla="*/ 59712 w 4659985"/>
              <a:gd name="connsiteY4" fmla="*/ 2523820 h 4457960"/>
              <a:gd name="connsiteX5" fmla="*/ 618490 w 4659985"/>
              <a:gd name="connsiteY5" fmla="*/ 334011 h 4457960"/>
              <a:gd name="connsiteX0" fmla="*/ 577306 w 4618801"/>
              <a:gd name="connsiteY0" fmla="*/ 304401 h 4428350"/>
              <a:gd name="connsiteX1" fmla="*/ 3949309 w 4618801"/>
              <a:gd name="connsiteY1" fmla="*/ 89349 h 4428350"/>
              <a:gd name="connsiteX2" fmla="*/ 4436199 w 4618801"/>
              <a:gd name="connsiteY2" fmla="*/ 3307632 h 4428350"/>
              <a:gd name="connsiteX3" fmla="*/ 1709551 w 4618801"/>
              <a:gd name="connsiteY3" fmla="*/ 4406625 h 4428350"/>
              <a:gd name="connsiteX4" fmla="*/ 18528 w 4618801"/>
              <a:gd name="connsiteY4" fmla="*/ 2494210 h 4428350"/>
              <a:gd name="connsiteX5" fmla="*/ 577306 w 4618801"/>
              <a:gd name="connsiteY5" fmla="*/ 304401 h 44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801" h="4428350">
                <a:moveTo>
                  <a:pt x="577306" y="304401"/>
                </a:moveTo>
                <a:cubicBezTo>
                  <a:pt x="692934" y="18127"/>
                  <a:pt x="3258681" y="-93993"/>
                  <a:pt x="3949309" y="89349"/>
                </a:cubicBezTo>
                <a:cubicBezTo>
                  <a:pt x="4592458" y="589887"/>
                  <a:pt x="4809492" y="2588086"/>
                  <a:pt x="4436199" y="3307632"/>
                </a:cubicBezTo>
                <a:cubicBezTo>
                  <a:pt x="4062906" y="4027178"/>
                  <a:pt x="2445829" y="4542195"/>
                  <a:pt x="1709551" y="4406625"/>
                </a:cubicBezTo>
                <a:cubicBezTo>
                  <a:pt x="1145133" y="4098427"/>
                  <a:pt x="130365" y="3123445"/>
                  <a:pt x="18528" y="2494210"/>
                </a:cubicBezTo>
                <a:cubicBezTo>
                  <a:pt x="-109257" y="1817128"/>
                  <a:pt x="461678" y="590675"/>
                  <a:pt x="577306" y="304401"/>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B7697A67-F159-44A2-2800-CAC8595B6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0883" y="5272157"/>
            <a:ext cx="1738975" cy="1026349"/>
            <a:chOff x="-1370270" y="6441918"/>
            <a:chExt cx="1738975" cy="1026349"/>
          </a:xfrm>
        </p:grpSpPr>
        <p:sp>
          <p:nvSpPr>
            <p:cNvPr id="26" name="Freeform: Shape 25">
              <a:extLst>
                <a:ext uri="{FF2B5EF4-FFF2-40B4-BE49-F238E27FC236}">
                  <a16:creationId xmlns:a16="http://schemas.microsoft.com/office/drawing/2014/main" id="{0F5449AF-1E03-292F-6544-3103A6898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63277" flipH="1">
              <a:off x="-1370270" y="6441918"/>
              <a:ext cx="1738975" cy="1026349"/>
            </a:xfrm>
            <a:custGeom>
              <a:avLst/>
              <a:gdLst>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43869 w 2592689"/>
                <a:gd name="connsiteY4" fmla="*/ 724262 h 1389243"/>
                <a:gd name="connsiteX5" fmla="*/ 0 w 2592689"/>
                <a:gd name="connsiteY5" fmla="*/ 878602 h 1389243"/>
                <a:gd name="connsiteX6" fmla="*/ 14804 w 2592689"/>
                <a:gd name="connsiteY6" fmla="*/ 887592 h 1389243"/>
                <a:gd name="connsiteX7" fmla="*/ 631429 w 2592689"/>
                <a:gd name="connsiteY7" fmla="*/ 1006152 h 1389243"/>
                <a:gd name="connsiteX8" fmla="*/ 1972514 w 2592689"/>
                <a:gd name="connsiteY8" fmla="*/ 1278740 h 1389243"/>
                <a:gd name="connsiteX9" fmla="*/ 2525176 w 2592689"/>
                <a:gd name="connsiteY9" fmla="*/ 1388401 h 1389243"/>
                <a:gd name="connsiteX10" fmla="*/ 2584792 w 2592689"/>
                <a:gd name="connsiteY10" fmla="*/ 1342281 h 1389243"/>
                <a:gd name="connsiteX11" fmla="*/ 2377192 w 2592689"/>
                <a:gd name="connsiteY11" fmla="*/ 694622 h 1389243"/>
                <a:gd name="connsiteX12" fmla="*/ 1876703 w 2592689"/>
                <a:gd name="connsiteY12"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14804 w 2592689"/>
                <a:gd name="connsiteY5" fmla="*/ 887592 h 1389243"/>
                <a:gd name="connsiteX6" fmla="*/ 631429 w 2592689"/>
                <a:gd name="connsiteY6" fmla="*/ 1006152 h 1389243"/>
                <a:gd name="connsiteX7" fmla="*/ 1972514 w 2592689"/>
                <a:gd name="connsiteY7" fmla="*/ 1278740 h 1389243"/>
                <a:gd name="connsiteX8" fmla="*/ 2525176 w 2592689"/>
                <a:gd name="connsiteY8" fmla="*/ 1388401 h 1389243"/>
                <a:gd name="connsiteX9" fmla="*/ 2584792 w 2592689"/>
                <a:gd name="connsiteY9" fmla="*/ 1342281 h 1389243"/>
                <a:gd name="connsiteX10" fmla="*/ 2377192 w 2592689"/>
                <a:gd name="connsiteY10" fmla="*/ 694622 h 1389243"/>
                <a:gd name="connsiteX11" fmla="*/ 1876703 w 2592689"/>
                <a:gd name="connsiteY11"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31429 w 2592689"/>
                <a:gd name="connsiteY5" fmla="*/ 1004199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31429 w 2592689"/>
                <a:gd name="connsiteY5" fmla="*/ 1004199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85897 w 2592689"/>
                <a:gd name="connsiteY5" fmla="*/ 1027852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792913 w 2508899"/>
                <a:gd name="connsiteY0" fmla="*/ 147236 h 1387290"/>
                <a:gd name="connsiteX1" fmla="*/ 1578131 w 2508899"/>
                <a:gd name="connsiteY1" fmla="*/ 36685 h 1387290"/>
                <a:gd name="connsiteX2" fmla="*/ 520593 w 2508899"/>
                <a:gd name="connsiteY2" fmla="*/ 143577 h 1387290"/>
                <a:gd name="connsiteX3" fmla="*/ 7493 w 2508899"/>
                <a:gd name="connsiteY3" fmla="*/ 648926 h 1387290"/>
                <a:gd name="connsiteX4" fmla="*/ 43589 w 2508899"/>
                <a:gd name="connsiteY4" fmla="*/ 893764 h 1387290"/>
                <a:gd name="connsiteX5" fmla="*/ 602107 w 2508899"/>
                <a:gd name="connsiteY5" fmla="*/ 1027852 h 1387290"/>
                <a:gd name="connsiteX6" fmla="*/ 1888724 w 2508899"/>
                <a:gd name="connsiteY6" fmla="*/ 1276787 h 1387290"/>
                <a:gd name="connsiteX7" fmla="*/ 2441386 w 2508899"/>
                <a:gd name="connsiteY7" fmla="*/ 1386448 h 1387290"/>
                <a:gd name="connsiteX8" fmla="*/ 2501002 w 2508899"/>
                <a:gd name="connsiteY8" fmla="*/ 1340328 h 1387290"/>
                <a:gd name="connsiteX9" fmla="*/ 2293402 w 2508899"/>
                <a:gd name="connsiteY9" fmla="*/ 692669 h 1387290"/>
                <a:gd name="connsiteX10" fmla="*/ 1792913 w 2508899"/>
                <a:gd name="connsiteY10" fmla="*/ 147236 h 1387290"/>
                <a:gd name="connsiteX0" fmla="*/ 1749324 w 2465310"/>
                <a:gd name="connsiteY0" fmla="*/ 145431 h 1385485"/>
                <a:gd name="connsiteX1" fmla="*/ 1534542 w 2465310"/>
                <a:gd name="connsiteY1" fmla="*/ 34880 h 1385485"/>
                <a:gd name="connsiteX2" fmla="*/ 477004 w 2465310"/>
                <a:gd name="connsiteY2" fmla="*/ 141772 h 1385485"/>
                <a:gd name="connsiteX3" fmla="*/ 100552 w 2465310"/>
                <a:gd name="connsiteY3" fmla="*/ 581580 h 1385485"/>
                <a:gd name="connsiteX4" fmla="*/ 0 w 2465310"/>
                <a:gd name="connsiteY4" fmla="*/ 891959 h 1385485"/>
                <a:gd name="connsiteX5" fmla="*/ 558518 w 2465310"/>
                <a:gd name="connsiteY5" fmla="*/ 1026047 h 1385485"/>
                <a:gd name="connsiteX6" fmla="*/ 1845135 w 2465310"/>
                <a:gd name="connsiteY6" fmla="*/ 1274982 h 1385485"/>
                <a:gd name="connsiteX7" fmla="*/ 2397797 w 2465310"/>
                <a:gd name="connsiteY7" fmla="*/ 1384643 h 1385485"/>
                <a:gd name="connsiteX8" fmla="*/ 2457413 w 2465310"/>
                <a:gd name="connsiteY8" fmla="*/ 1338523 h 1385485"/>
                <a:gd name="connsiteX9" fmla="*/ 2249813 w 2465310"/>
                <a:gd name="connsiteY9" fmla="*/ 690864 h 1385485"/>
                <a:gd name="connsiteX10" fmla="*/ 1749324 w 2465310"/>
                <a:gd name="connsiteY10" fmla="*/ 145431 h 1385485"/>
                <a:gd name="connsiteX0" fmla="*/ 1749324 w 2465310"/>
                <a:gd name="connsiteY0" fmla="*/ 110555 h 1350609"/>
                <a:gd name="connsiteX1" fmla="*/ 1534542 w 2465310"/>
                <a:gd name="connsiteY1" fmla="*/ 4 h 1350609"/>
                <a:gd name="connsiteX2" fmla="*/ 540506 w 2465310"/>
                <a:gd name="connsiteY2" fmla="*/ 108845 h 1350609"/>
                <a:gd name="connsiteX3" fmla="*/ 100552 w 2465310"/>
                <a:gd name="connsiteY3" fmla="*/ 546704 h 1350609"/>
                <a:gd name="connsiteX4" fmla="*/ 0 w 2465310"/>
                <a:gd name="connsiteY4" fmla="*/ 857083 h 1350609"/>
                <a:gd name="connsiteX5" fmla="*/ 558518 w 2465310"/>
                <a:gd name="connsiteY5" fmla="*/ 991171 h 1350609"/>
                <a:gd name="connsiteX6" fmla="*/ 1845135 w 2465310"/>
                <a:gd name="connsiteY6" fmla="*/ 1240106 h 1350609"/>
                <a:gd name="connsiteX7" fmla="*/ 2397797 w 2465310"/>
                <a:gd name="connsiteY7" fmla="*/ 1349767 h 1350609"/>
                <a:gd name="connsiteX8" fmla="*/ 2457413 w 2465310"/>
                <a:gd name="connsiteY8" fmla="*/ 1303647 h 1350609"/>
                <a:gd name="connsiteX9" fmla="*/ 2249813 w 2465310"/>
                <a:gd name="connsiteY9" fmla="*/ 655988 h 1350609"/>
                <a:gd name="connsiteX10" fmla="*/ 1749324 w 2465310"/>
                <a:gd name="connsiteY10" fmla="*/ 110555 h 1350609"/>
                <a:gd name="connsiteX0" fmla="*/ 1791809 w 2465310"/>
                <a:gd name="connsiteY0" fmla="*/ 147458 h 1351544"/>
                <a:gd name="connsiteX1" fmla="*/ 1534542 w 2465310"/>
                <a:gd name="connsiteY1" fmla="*/ 939 h 1351544"/>
                <a:gd name="connsiteX2" fmla="*/ 540506 w 2465310"/>
                <a:gd name="connsiteY2" fmla="*/ 109780 h 1351544"/>
                <a:gd name="connsiteX3" fmla="*/ 100552 w 2465310"/>
                <a:gd name="connsiteY3" fmla="*/ 547639 h 1351544"/>
                <a:gd name="connsiteX4" fmla="*/ 0 w 2465310"/>
                <a:gd name="connsiteY4" fmla="*/ 858018 h 1351544"/>
                <a:gd name="connsiteX5" fmla="*/ 558518 w 2465310"/>
                <a:gd name="connsiteY5" fmla="*/ 992106 h 1351544"/>
                <a:gd name="connsiteX6" fmla="*/ 1845135 w 2465310"/>
                <a:gd name="connsiteY6" fmla="*/ 1241041 h 1351544"/>
                <a:gd name="connsiteX7" fmla="*/ 2397797 w 2465310"/>
                <a:gd name="connsiteY7" fmla="*/ 1350702 h 1351544"/>
                <a:gd name="connsiteX8" fmla="*/ 2457413 w 2465310"/>
                <a:gd name="connsiteY8" fmla="*/ 1304582 h 1351544"/>
                <a:gd name="connsiteX9" fmla="*/ 2249813 w 2465310"/>
                <a:gd name="connsiteY9" fmla="*/ 656923 h 1351544"/>
                <a:gd name="connsiteX10" fmla="*/ 1791809 w 2465310"/>
                <a:gd name="connsiteY10" fmla="*/ 147458 h 1351544"/>
                <a:gd name="connsiteX0" fmla="*/ 1791809 w 2465310"/>
                <a:gd name="connsiteY0" fmla="*/ 156752 h 1360838"/>
                <a:gd name="connsiteX1" fmla="*/ 1289068 w 2465310"/>
                <a:gd name="connsiteY1" fmla="*/ 762 h 1360838"/>
                <a:gd name="connsiteX2" fmla="*/ 540506 w 2465310"/>
                <a:gd name="connsiteY2" fmla="*/ 119074 h 1360838"/>
                <a:gd name="connsiteX3" fmla="*/ 100552 w 2465310"/>
                <a:gd name="connsiteY3" fmla="*/ 556933 h 1360838"/>
                <a:gd name="connsiteX4" fmla="*/ 0 w 2465310"/>
                <a:gd name="connsiteY4" fmla="*/ 867312 h 1360838"/>
                <a:gd name="connsiteX5" fmla="*/ 558518 w 2465310"/>
                <a:gd name="connsiteY5" fmla="*/ 1001400 h 1360838"/>
                <a:gd name="connsiteX6" fmla="*/ 1845135 w 2465310"/>
                <a:gd name="connsiteY6" fmla="*/ 1250335 h 1360838"/>
                <a:gd name="connsiteX7" fmla="*/ 2397797 w 2465310"/>
                <a:gd name="connsiteY7" fmla="*/ 1359996 h 1360838"/>
                <a:gd name="connsiteX8" fmla="*/ 2457413 w 2465310"/>
                <a:gd name="connsiteY8" fmla="*/ 1313876 h 1360838"/>
                <a:gd name="connsiteX9" fmla="*/ 2249813 w 2465310"/>
                <a:gd name="connsiteY9" fmla="*/ 666217 h 1360838"/>
                <a:gd name="connsiteX10" fmla="*/ 1791809 w 2465310"/>
                <a:gd name="connsiteY10" fmla="*/ 156752 h 1360838"/>
                <a:gd name="connsiteX0" fmla="*/ 1791809 w 2465310"/>
                <a:gd name="connsiteY0" fmla="*/ 156785 h 1360871"/>
                <a:gd name="connsiteX1" fmla="*/ 1289068 w 2465310"/>
                <a:gd name="connsiteY1" fmla="*/ 795 h 1360871"/>
                <a:gd name="connsiteX2" fmla="*/ 540506 w 2465310"/>
                <a:gd name="connsiteY2" fmla="*/ 119107 h 1360871"/>
                <a:gd name="connsiteX3" fmla="*/ 116325 w 2465310"/>
                <a:gd name="connsiteY3" fmla="*/ 567570 h 1360871"/>
                <a:gd name="connsiteX4" fmla="*/ 0 w 2465310"/>
                <a:gd name="connsiteY4" fmla="*/ 867345 h 1360871"/>
                <a:gd name="connsiteX5" fmla="*/ 558518 w 2465310"/>
                <a:gd name="connsiteY5" fmla="*/ 1001433 h 1360871"/>
                <a:gd name="connsiteX6" fmla="*/ 1845135 w 2465310"/>
                <a:gd name="connsiteY6" fmla="*/ 1250368 h 1360871"/>
                <a:gd name="connsiteX7" fmla="*/ 2397797 w 2465310"/>
                <a:gd name="connsiteY7" fmla="*/ 1360029 h 1360871"/>
                <a:gd name="connsiteX8" fmla="*/ 2457413 w 2465310"/>
                <a:gd name="connsiteY8" fmla="*/ 1313909 h 1360871"/>
                <a:gd name="connsiteX9" fmla="*/ 2249813 w 2465310"/>
                <a:gd name="connsiteY9" fmla="*/ 666250 h 1360871"/>
                <a:gd name="connsiteX10" fmla="*/ 1791809 w 2465310"/>
                <a:gd name="connsiteY10" fmla="*/ 156785 h 1360871"/>
                <a:gd name="connsiteX0" fmla="*/ 1791809 w 2465310"/>
                <a:gd name="connsiteY0" fmla="*/ 156226 h 1360312"/>
                <a:gd name="connsiteX1" fmla="*/ 1289068 w 2465310"/>
                <a:gd name="connsiteY1" fmla="*/ 236 h 1360312"/>
                <a:gd name="connsiteX2" fmla="*/ 573834 w 2465310"/>
                <a:gd name="connsiteY2" fmla="*/ 133319 h 1360312"/>
                <a:gd name="connsiteX3" fmla="*/ 116325 w 2465310"/>
                <a:gd name="connsiteY3" fmla="*/ 567011 h 1360312"/>
                <a:gd name="connsiteX4" fmla="*/ 0 w 2465310"/>
                <a:gd name="connsiteY4" fmla="*/ 866786 h 1360312"/>
                <a:gd name="connsiteX5" fmla="*/ 558518 w 2465310"/>
                <a:gd name="connsiteY5" fmla="*/ 1000874 h 1360312"/>
                <a:gd name="connsiteX6" fmla="*/ 1845135 w 2465310"/>
                <a:gd name="connsiteY6" fmla="*/ 1249809 h 1360312"/>
                <a:gd name="connsiteX7" fmla="*/ 2397797 w 2465310"/>
                <a:gd name="connsiteY7" fmla="*/ 1359470 h 1360312"/>
                <a:gd name="connsiteX8" fmla="*/ 2457413 w 2465310"/>
                <a:gd name="connsiteY8" fmla="*/ 1313350 h 1360312"/>
                <a:gd name="connsiteX9" fmla="*/ 2249813 w 2465310"/>
                <a:gd name="connsiteY9" fmla="*/ 665691 h 1360312"/>
                <a:gd name="connsiteX10" fmla="*/ 1791809 w 2465310"/>
                <a:gd name="connsiteY10" fmla="*/ 156226 h 1360312"/>
                <a:gd name="connsiteX0" fmla="*/ 1791809 w 2465310"/>
                <a:gd name="connsiteY0" fmla="*/ 156208 h 1360294"/>
                <a:gd name="connsiteX1" fmla="*/ 1289068 w 2465310"/>
                <a:gd name="connsiteY1" fmla="*/ 218 h 1360294"/>
                <a:gd name="connsiteX2" fmla="*/ 573834 w 2465310"/>
                <a:gd name="connsiteY2" fmla="*/ 133301 h 1360294"/>
                <a:gd name="connsiteX3" fmla="*/ 160346 w 2465310"/>
                <a:gd name="connsiteY3" fmla="*/ 543149 h 1360294"/>
                <a:gd name="connsiteX4" fmla="*/ 0 w 2465310"/>
                <a:gd name="connsiteY4" fmla="*/ 866768 h 1360294"/>
                <a:gd name="connsiteX5" fmla="*/ 558518 w 2465310"/>
                <a:gd name="connsiteY5" fmla="*/ 1000856 h 1360294"/>
                <a:gd name="connsiteX6" fmla="*/ 1845135 w 2465310"/>
                <a:gd name="connsiteY6" fmla="*/ 1249791 h 1360294"/>
                <a:gd name="connsiteX7" fmla="*/ 2397797 w 2465310"/>
                <a:gd name="connsiteY7" fmla="*/ 1359452 h 1360294"/>
                <a:gd name="connsiteX8" fmla="*/ 2457413 w 2465310"/>
                <a:gd name="connsiteY8" fmla="*/ 1313332 h 1360294"/>
                <a:gd name="connsiteX9" fmla="*/ 2249813 w 2465310"/>
                <a:gd name="connsiteY9" fmla="*/ 665673 h 1360294"/>
                <a:gd name="connsiteX10" fmla="*/ 1791809 w 2465310"/>
                <a:gd name="connsiteY10" fmla="*/ 156208 h 13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310" h="1360294">
                  <a:moveTo>
                    <a:pt x="1791809" y="156208"/>
                  </a:moveTo>
                  <a:cubicBezTo>
                    <a:pt x="1722919" y="107395"/>
                    <a:pt x="1492064" y="4036"/>
                    <a:pt x="1289068" y="218"/>
                  </a:cubicBezTo>
                  <a:cubicBezTo>
                    <a:pt x="1086072" y="-3600"/>
                    <a:pt x="761954" y="42812"/>
                    <a:pt x="573834" y="133301"/>
                  </a:cubicBezTo>
                  <a:cubicBezTo>
                    <a:pt x="385714" y="223790"/>
                    <a:pt x="245588" y="369978"/>
                    <a:pt x="160346" y="543149"/>
                  </a:cubicBezTo>
                  <a:cubicBezTo>
                    <a:pt x="127821" y="610238"/>
                    <a:pt x="16277" y="812828"/>
                    <a:pt x="0" y="866768"/>
                  </a:cubicBezTo>
                  <a:cubicBezTo>
                    <a:pt x="180638" y="909597"/>
                    <a:pt x="348042" y="958339"/>
                    <a:pt x="558518" y="1000856"/>
                  </a:cubicBezTo>
                  <a:lnTo>
                    <a:pt x="1845135" y="1249791"/>
                  </a:lnTo>
                  <a:cubicBezTo>
                    <a:pt x="1845135" y="1249791"/>
                    <a:pt x="2320113" y="1356846"/>
                    <a:pt x="2397797" y="1359452"/>
                  </a:cubicBezTo>
                  <a:cubicBezTo>
                    <a:pt x="2475483" y="1362058"/>
                    <a:pt x="2471098" y="1361522"/>
                    <a:pt x="2457413" y="1313332"/>
                  </a:cubicBezTo>
                  <a:cubicBezTo>
                    <a:pt x="2443727" y="1265143"/>
                    <a:pt x="2403624" y="882946"/>
                    <a:pt x="2249813" y="665673"/>
                  </a:cubicBezTo>
                  <a:cubicBezTo>
                    <a:pt x="2134455" y="502718"/>
                    <a:pt x="1998480" y="302649"/>
                    <a:pt x="1791809" y="156208"/>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371CF23-D524-D663-2EBA-1EB47A2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63277" flipH="1">
              <a:off x="-1370270" y="6441918"/>
              <a:ext cx="1738975" cy="1026349"/>
            </a:xfrm>
            <a:custGeom>
              <a:avLst/>
              <a:gdLst>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43869 w 2592689"/>
                <a:gd name="connsiteY4" fmla="*/ 724262 h 1389243"/>
                <a:gd name="connsiteX5" fmla="*/ 0 w 2592689"/>
                <a:gd name="connsiteY5" fmla="*/ 878602 h 1389243"/>
                <a:gd name="connsiteX6" fmla="*/ 14804 w 2592689"/>
                <a:gd name="connsiteY6" fmla="*/ 887592 h 1389243"/>
                <a:gd name="connsiteX7" fmla="*/ 631429 w 2592689"/>
                <a:gd name="connsiteY7" fmla="*/ 1006152 h 1389243"/>
                <a:gd name="connsiteX8" fmla="*/ 1972514 w 2592689"/>
                <a:gd name="connsiteY8" fmla="*/ 1278740 h 1389243"/>
                <a:gd name="connsiteX9" fmla="*/ 2525176 w 2592689"/>
                <a:gd name="connsiteY9" fmla="*/ 1388401 h 1389243"/>
                <a:gd name="connsiteX10" fmla="*/ 2584792 w 2592689"/>
                <a:gd name="connsiteY10" fmla="*/ 1342281 h 1389243"/>
                <a:gd name="connsiteX11" fmla="*/ 2377192 w 2592689"/>
                <a:gd name="connsiteY11" fmla="*/ 694622 h 1389243"/>
                <a:gd name="connsiteX12" fmla="*/ 1876703 w 2592689"/>
                <a:gd name="connsiteY12"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14804 w 2592689"/>
                <a:gd name="connsiteY5" fmla="*/ 887592 h 1389243"/>
                <a:gd name="connsiteX6" fmla="*/ 631429 w 2592689"/>
                <a:gd name="connsiteY6" fmla="*/ 1006152 h 1389243"/>
                <a:gd name="connsiteX7" fmla="*/ 1972514 w 2592689"/>
                <a:gd name="connsiteY7" fmla="*/ 1278740 h 1389243"/>
                <a:gd name="connsiteX8" fmla="*/ 2525176 w 2592689"/>
                <a:gd name="connsiteY8" fmla="*/ 1388401 h 1389243"/>
                <a:gd name="connsiteX9" fmla="*/ 2584792 w 2592689"/>
                <a:gd name="connsiteY9" fmla="*/ 1342281 h 1389243"/>
                <a:gd name="connsiteX10" fmla="*/ 2377192 w 2592689"/>
                <a:gd name="connsiteY10" fmla="*/ 694622 h 1389243"/>
                <a:gd name="connsiteX11" fmla="*/ 1876703 w 2592689"/>
                <a:gd name="connsiteY11"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9189 h 1389243"/>
                <a:gd name="connsiteX1" fmla="*/ 1661921 w 2592689"/>
                <a:gd name="connsiteY1" fmla="*/ 38638 h 1389243"/>
                <a:gd name="connsiteX2" fmla="*/ 604383 w 2592689"/>
                <a:gd name="connsiteY2" fmla="*/ 145530 h 1389243"/>
                <a:gd name="connsiteX3" fmla="*/ 48832 w 2592689"/>
                <a:gd name="connsiteY3" fmla="*/ 716782 h 1389243"/>
                <a:gd name="connsiteX4" fmla="*/ 0 w 2592689"/>
                <a:gd name="connsiteY4" fmla="*/ 878602 h 1389243"/>
                <a:gd name="connsiteX5" fmla="*/ 631429 w 2592689"/>
                <a:gd name="connsiteY5" fmla="*/ 1006152 h 1389243"/>
                <a:gd name="connsiteX6" fmla="*/ 1972514 w 2592689"/>
                <a:gd name="connsiteY6" fmla="*/ 1278740 h 1389243"/>
                <a:gd name="connsiteX7" fmla="*/ 2525176 w 2592689"/>
                <a:gd name="connsiteY7" fmla="*/ 1388401 h 1389243"/>
                <a:gd name="connsiteX8" fmla="*/ 2584792 w 2592689"/>
                <a:gd name="connsiteY8" fmla="*/ 1342281 h 1389243"/>
                <a:gd name="connsiteX9" fmla="*/ 2377192 w 2592689"/>
                <a:gd name="connsiteY9" fmla="*/ 694622 h 1389243"/>
                <a:gd name="connsiteX10" fmla="*/ 1876703 w 2592689"/>
                <a:gd name="connsiteY10" fmla="*/ 149189 h 1389243"/>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31429 w 2592689"/>
                <a:gd name="connsiteY5" fmla="*/ 1004199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31429 w 2592689"/>
                <a:gd name="connsiteY5" fmla="*/ 1004199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876703 w 2592689"/>
                <a:gd name="connsiteY0" fmla="*/ 147236 h 1387290"/>
                <a:gd name="connsiteX1" fmla="*/ 1661921 w 2592689"/>
                <a:gd name="connsiteY1" fmla="*/ 36685 h 1387290"/>
                <a:gd name="connsiteX2" fmla="*/ 604383 w 2592689"/>
                <a:gd name="connsiteY2" fmla="*/ 143577 h 1387290"/>
                <a:gd name="connsiteX3" fmla="*/ 91283 w 2592689"/>
                <a:gd name="connsiteY3" fmla="*/ 648926 h 1387290"/>
                <a:gd name="connsiteX4" fmla="*/ 0 w 2592689"/>
                <a:gd name="connsiteY4" fmla="*/ 876649 h 1387290"/>
                <a:gd name="connsiteX5" fmla="*/ 685897 w 2592689"/>
                <a:gd name="connsiteY5" fmla="*/ 1027852 h 1387290"/>
                <a:gd name="connsiteX6" fmla="*/ 1972514 w 2592689"/>
                <a:gd name="connsiteY6" fmla="*/ 1276787 h 1387290"/>
                <a:gd name="connsiteX7" fmla="*/ 2525176 w 2592689"/>
                <a:gd name="connsiteY7" fmla="*/ 1386448 h 1387290"/>
                <a:gd name="connsiteX8" fmla="*/ 2584792 w 2592689"/>
                <a:gd name="connsiteY8" fmla="*/ 1340328 h 1387290"/>
                <a:gd name="connsiteX9" fmla="*/ 2377192 w 2592689"/>
                <a:gd name="connsiteY9" fmla="*/ 692669 h 1387290"/>
                <a:gd name="connsiteX10" fmla="*/ 1876703 w 2592689"/>
                <a:gd name="connsiteY10" fmla="*/ 147236 h 1387290"/>
                <a:gd name="connsiteX0" fmla="*/ 1792913 w 2508899"/>
                <a:gd name="connsiteY0" fmla="*/ 147236 h 1387290"/>
                <a:gd name="connsiteX1" fmla="*/ 1578131 w 2508899"/>
                <a:gd name="connsiteY1" fmla="*/ 36685 h 1387290"/>
                <a:gd name="connsiteX2" fmla="*/ 520593 w 2508899"/>
                <a:gd name="connsiteY2" fmla="*/ 143577 h 1387290"/>
                <a:gd name="connsiteX3" fmla="*/ 7493 w 2508899"/>
                <a:gd name="connsiteY3" fmla="*/ 648926 h 1387290"/>
                <a:gd name="connsiteX4" fmla="*/ 43589 w 2508899"/>
                <a:gd name="connsiteY4" fmla="*/ 893764 h 1387290"/>
                <a:gd name="connsiteX5" fmla="*/ 602107 w 2508899"/>
                <a:gd name="connsiteY5" fmla="*/ 1027852 h 1387290"/>
                <a:gd name="connsiteX6" fmla="*/ 1888724 w 2508899"/>
                <a:gd name="connsiteY6" fmla="*/ 1276787 h 1387290"/>
                <a:gd name="connsiteX7" fmla="*/ 2441386 w 2508899"/>
                <a:gd name="connsiteY7" fmla="*/ 1386448 h 1387290"/>
                <a:gd name="connsiteX8" fmla="*/ 2501002 w 2508899"/>
                <a:gd name="connsiteY8" fmla="*/ 1340328 h 1387290"/>
                <a:gd name="connsiteX9" fmla="*/ 2293402 w 2508899"/>
                <a:gd name="connsiteY9" fmla="*/ 692669 h 1387290"/>
                <a:gd name="connsiteX10" fmla="*/ 1792913 w 2508899"/>
                <a:gd name="connsiteY10" fmla="*/ 147236 h 1387290"/>
                <a:gd name="connsiteX0" fmla="*/ 1749324 w 2465310"/>
                <a:gd name="connsiteY0" fmla="*/ 145431 h 1385485"/>
                <a:gd name="connsiteX1" fmla="*/ 1534542 w 2465310"/>
                <a:gd name="connsiteY1" fmla="*/ 34880 h 1385485"/>
                <a:gd name="connsiteX2" fmla="*/ 477004 w 2465310"/>
                <a:gd name="connsiteY2" fmla="*/ 141772 h 1385485"/>
                <a:gd name="connsiteX3" fmla="*/ 100552 w 2465310"/>
                <a:gd name="connsiteY3" fmla="*/ 581580 h 1385485"/>
                <a:gd name="connsiteX4" fmla="*/ 0 w 2465310"/>
                <a:gd name="connsiteY4" fmla="*/ 891959 h 1385485"/>
                <a:gd name="connsiteX5" fmla="*/ 558518 w 2465310"/>
                <a:gd name="connsiteY5" fmla="*/ 1026047 h 1385485"/>
                <a:gd name="connsiteX6" fmla="*/ 1845135 w 2465310"/>
                <a:gd name="connsiteY6" fmla="*/ 1274982 h 1385485"/>
                <a:gd name="connsiteX7" fmla="*/ 2397797 w 2465310"/>
                <a:gd name="connsiteY7" fmla="*/ 1384643 h 1385485"/>
                <a:gd name="connsiteX8" fmla="*/ 2457413 w 2465310"/>
                <a:gd name="connsiteY8" fmla="*/ 1338523 h 1385485"/>
                <a:gd name="connsiteX9" fmla="*/ 2249813 w 2465310"/>
                <a:gd name="connsiteY9" fmla="*/ 690864 h 1385485"/>
                <a:gd name="connsiteX10" fmla="*/ 1749324 w 2465310"/>
                <a:gd name="connsiteY10" fmla="*/ 145431 h 1385485"/>
                <a:gd name="connsiteX0" fmla="*/ 1749324 w 2465310"/>
                <a:gd name="connsiteY0" fmla="*/ 110555 h 1350609"/>
                <a:gd name="connsiteX1" fmla="*/ 1534542 w 2465310"/>
                <a:gd name="connsiteY1" fmla="*/ 4 h 1350609"/>
                <a:gd name="connsiteX2" fmla="*/ 540506 w 2465310"/>
                <a:gd name="connsiteY2" fmla="*/ 108845 h 1350609"/>
                <a:gd name="connsiteX3" fmla="*/ 100552 w 2465310"/>
                <a:gd name="connsiteY3" fmla="*/ 546704 h 1350609"/>
                <a:gd name="connsiteX4" fmla="*/ 0 w 2465310"/>
                <a:gd name="connsiteY4" fmla="*/ 857083 h 1350609"/>
                <a:gd name="connsiteX5" fmla="*/ 558518 w 2465310"/>
                <a:gd name="connsiteY5" fmla="*/ 991171 h 1350609"/>
                <a:gd name="connsiteX6" fmla="*/ 1845135 w 2465310"/>
                <a:gd name="connsiteY6" fmla="*/ 1240106 h 1350609"/>
                <a:gd name="connsiteX7" fmla="*/ 2397797 w 2465310"/>
                <a:gd name="connsiteY7" fmla="*/ 1349767 h 1350609"/>
                <a:gd name="connsiteX8" fmla="*/ 2457413 w 2465310"/>
                <a:gd name="connsiteY8" fmla="*/ 1303647 h 1350609"/>
                <a:gd name="connsiteX9" fmla="*/ 2249813 w 2465310"/>
                <a:gd name="connsiteY9" fmla="*/ 655988 h 1350609"/>
                <a:gd name="connsiteX10" fmla="*/ 1749324 w 2465310"/>
                <a:gd name="connsiteY10" fmla="*/ 110555 h 1350609"/>
                <a:gd name="connsiteX0" fmla="*/ 1791809 w 2465310"/>
                <a:gd name="connsiteY0" fmla="*/ 147458 h 1351544"/>
                <a:gd name="connsiteX1" fmla="*/ 1534542 w 2465310"/>
                <a:gd name="connsiteY1" fmla="*/ 939 h 1351544"/>
                <a:gd name="connsiteX2" fmla="*/ 540506 w 2465310"/>
                <a:gd name="connsiteY2" fmla="*/ 109780 h 1351544"/>
                <a:gd name="connsiteX3" fmla="*/ 100552 w 2465310"/>
                <a:gd name="connsiteY3" fmla="*/ 547639 h 1351544"/>
                <a:gd name="connsiteX4" fmla="*/ 0 w 2465310"/>
                <a:gd name="connsiteY4" fmla="*/ 858018 h 1351544"/>
                <a:gd name="connsiteX5" fmla="*/ 558518 w 2465310"/>
                <a:gd name="connsiteY5" fmla="*/ 992106 h 1351544"/>
                <a:gd name="connsiteX6" fmla="*/ 1845135 w 2465310"/>
                <a:gd name="connsiteY6" fmla="*/ 1241041 h 1351544"/>
                <a:gd name="connsiteX7" fmla="*/ 2397797 w 2465310"/>
                <a:gd name="connsiteY7" fmla="*/ 1350702 h 1351544"/>
                <a:gd name="connsiteX8" fmla="*/ 2457413 w 2465310"/>
                <a:gd name="connsiteY8" fmla="*/ 1304582 h 1351544"/>
                <a:gd name="connsiteX9" fmla="*/ 2249813 w 2465310"/>
                <a:gd name="connsiteY9" fmla="*/ 656923 h 1351544"/>
                <a:gd name="connsiteX10" fmla="*/ 1791809 w 2465310"/>
                <a:gd name="connsiteY10" fmla="*/ 147458 h 1351544"/>
                <a:gd name="connsiteX0" fmla="*/ 1791809 w 2465310"/>
                <a:gd name="connsiteY0" fmla="*/ 156752 h 1360838"/>
                <a:gd name="connsiteX1" fmla="*/ 1289068 w 2465310"/>
                <a:gd name="connsiteY1" fmla="*/ 762 h 1360838"/>
                <a:gd name="connsiteX2" fmla="*/ 540506 w 2465310"/>
                <a:gd name="connsiteY2" fmla="*/ 119074 h 1360838"/>
                <a:gd name="connsiteX3" fmla="*/ 100552 w 2465310"/>
                <a:gd name="connsiteY3" fmla="*/ 556933 h 1360838"/>
                <a:gd name="connsiteX4" fmla="*/ 0 w 2465310"/>
                <a:gd name="connsiteY4" fmla="*/ 867312 h 1360838"/>
                <a:gd name="connsiteX5" fmla="*/ 558518 w 2465310"/>
                <a:gd name="connsiteY5" fmla="*/ 1001400 h 1360838"/>
                <a:gd name="connsiteX6" fmla="*/ 1845135 w 2465310"/>
                <a:gd name="connsiteY6" fmla="*/ 1250335 h 1360838"/>
                <a:gd name="connsiteX7" fmla="*/ 2397797 w 2465310"/>
                <a:gd name="connsiteY7" fmla="*/ 1359996 h 1360838"/>
                <a:gd name="connsiteX8" fmla="*/ 2457413 w 2465310"/>
                <a:gd name="connsiteY8" fmla="*/ 1313876 h 1360838"/>
                <a:gd name="connsiteX9" fmla="*/ 2249813 w 2465310"/>
                <a:gd name="connsiteY9" fmla="*/ 666217 h 1360838"/>
                <a:gd name="connsiteX10" fmla="*/ 1791809 w 2465310"/>
                <a:gd name="connsiteY10" fmla="*/ 156752 h 1360838"/>
                <a:gd name="connsiteX0" fmla="*/ 1791809 w 2465310"/>
                <a:gd name="connsiteY0" fmla="*/ 156785 h 1360871"/>
                <a:gd name="connsiteX1" fmla="*/ 1289068 w 2465310"/>
                <a:gd name="connsiteY1" fmla="*/ 795 h 1360871"/>
                <a:gd name="connsiteX2" fmla="*/ 540506 w 2465310"/>
                <a:gd name="connsiteY2" fmla="*/ 119107 h 1360871"/>
                <a:gd name="connsiteX3" fmla="*/ 116325 w 2465310"/>
                <a:gd name="connsiteY3" fmla="*/ 567570 h 1360871"/>
                <a:gd name="connsiteX4" fmla="*/ 0 w 2465310"/>
                <a:gd name="connsiteY4" fmla="*/ 867345 h 1360871"/>
                <a:gd name="connsiteX5" fmla="*/ 558518 w 2465310"/>
                <a:gd name="connsiteY5" fmla="*/ 1001433 h 1360871"/>
                <a:gd name="connsiteX6" fmla="*/ 1845135 w 2465310"/>
                <a:gd name="connsiteY6" fmla="*/ 1250368 h 1360871"/>
                <a:gd name="connsiteX7" fmla="*/ 2397797 w 2465310"/>
                <a:gd name="connsiteY7" fmla="*/ 1360029 h 1360871"/>
                <a:gd name="connsiteX8" fmla="*/ 2457413 w 2465310"/>
                <a:gd name="connsiteY8" fmla="*/ 1313909 h 1360871"/>
                <a:gd name="connsiteX9" fmla="*/ 2249813 w 2465310"/>
                <a:gd name="connsiteY9" fmla="*/ 666250 h 1360871"/>
                <a:gd name="connsiteX10" fmla="*/ 1791809 w 2465310"/>
                <a:gd name="connsiteY10" fmla="*/ 156785 h 1360871"/>
                <a:gd name="connsiteX0" fmla="*/ 1791809 w 2465310"/>
                <a:gd name="connsiteY0" fmla="*/ 156226 h 1360312"/>
                <a:gd name="connsiteX1" fmla="*/ 1289068 w 2465310"/>
                <a:gd name="connsiteY1" fmla="*/ 236 h 1360312"/>
                <a:gd name="connsiteX2" fmla="*/ 573834 w 2465310"/>
                <a:gd name="connsiteY2" fmla="*/ 133319 h 1360312"/>
                <a:gd name="connsiteX3" fmla="*/ 116325 w 2465310"/>
                <a:gd name="connsiteY3" fmla="*/ 567011 h 1360312"/>
                <a:gd name="connsiteX4" fmla="*/ 0 w 2465310"/>
                <a:gd name="connsiteY4" fmla="*/ 866786 h 1360312"/>
                <a:gd name="connsiteX5" fmla="*/ 558518 w 2465310"/>
                <a:gd name="connsiteY5" fmla="*/ 1000874 h 1360312"/>
                <a:gd name="connsiteX6" fmla="*/ 1845135 w 2465310"/>
                <a:gd name="connsiteY6" fmla="*/ 1249809 h 1360312"/>
                <a:gd name="connsiteX7" fmla="*/ 2397797 w 2465310"/>
                <a:gd name="connsiteY7" fmla="*/ 1359470 h 1360312"/>
                <a:gd name="connsiteX8" fmla="*/ 2457413 w 2465310"/>
                <a:gd name="connsiteY8" fmla="*/ 1313350 h 1360312"/>
                <a:gd name="connsiteX9" fmla="*/ 2249813 w 2465310"/>
                <a:gd name="connsiteY9" fmla="*/ 665691 h 1360312"/>
                <a:gd name="connsiteX10" fmla="*/ 1791809 w 2465310"/>
                <a:gd name="connsiteY10" fmla="*/ 156226 h 1360312"/>
                <a:gd name="connsiteX0" fmla="*/ 1791809 w 2465310"/>
                <a:gd name="connsiteY0" fmla="*/ 156208 h 1360294"/>
                <a:gd name="connsiteX1" fmla="*/ 1289068 w 2465310"/>
                <a:gd name="connsiteY1" fmla="*/ 218 h 1360294"/>
                <a:gd name="connsiteX2" fmla="*/ 573834 w 2465310"/>
                <a:gd name="connsiteY2" fmla="*/ 133301 h 1360294"/>
                <a:gd name="connsiteX3" fmla="*/ 160346 w 2465310"/>
                <a:gd name="connsiteY3" fmla="*/ 543149 h 1360294"/>
                <a:gd name="connsiteX4" fmla="*/ 0 w 2465310"/>
                <a:gd name="connsiteY4" fmla="*/ 866768 h 1360294"/>
                <a:gd name="connsiteX5" fmla="*/ 558518 w 2465310"/>
                <a:gd name="connsiteY5" fmla="*/ 1000856 h 1360294"/>
                <a:gd name="connsiteX6" fmla="*/ 1845135 w 2465310"/>
                <a:gd name="connsiteY6" fmla="*/ 1249791 h 1360294"/>
                <a:gd name="connsiteX7" fmla="*/ 2397797 w 2465310"/>
                <a:gd name="connsiteY7" fmla="*/ 1359452 h 1360294"/>
                <a:gd name="connsiteX8" fmla="*/ 2457413 w 2465310"/>
                <a:gd name="connsiteY8" fmla="*/ 1313332 h 1360294"/>
                <a:gd name="connsiteX9" fmla="*/ 2249813 w 2465310"/>
                <a:gd name="connsiteY9" fmla="*/ 665673 h 1360294"/>
                <a:gd name="connsiteX10" fmla="*/ 1791809 w 2465310"/>
                <a:gd name="connsiteY10" fmla="*/ 156208 h 13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310" h="1360294">
                  <a:moveTo>
                    <a:pt x="1791809" y="156208"/>
                  </a:moveTo>
                  <a:cubicBezTo>
                    <a:pt x="1722919" y="107395"/>
                    <a:pt x="1492064" y="4036"/>
                    <a:pt x="1289068" y="218"/>
                  </a:cubicBezTo>
                  <a:cubicBezTo>
                    <a:pt x="1086072" y="-3600"/>
                    <a:pt x="761954" y="42812"/>
                    <a:pt x="573834" y="133301"/>
                  </a:cubicBezTo>
                  <a:cubicBezTo>
                    <a:pt x="385714" y="223790"/>
                    <a:pt x="245588" y="369978"/>
                    <a:pt x="160346" y="543149"/>
                  </a:cubicBezTo>
                  <a:cubicBezTo>
                    <a:pt x="127821" y="610238"/>
                    <a:pt x="16277" y="812828"/>
                    <a:pt x="0" y="866768"/>
                  </a:cubicBezTo>
                  <a:cubicBezTo>
                    <a:pt x="180638" y="909597"/>
                    <a:pt x="348042" y="958339"/>
                    <a:pt x="558518" y="1000856"/>
                  </a:cubicBezTo>
                  <a:lnTo>
                    <a:pt x="1845135" y="1249791"/>
                  </a:lnTo>
                  <a:cubicBezTo>
                    <a:pt x="1845135" y="1249791"/>
                    <a:pt x="2320113" y="1356846"/>
                    <a:pt x="2397797" y="1359452"/>
                  </a:cubicBezTo>
                  <a:cubicBezTo>
                    <a:pt x="2475483" y="1362058"/>
                    <a:pt x="2471098" y="1361522"/>
                    <a:pt x="2457413" y="1313332"/>
                  </a:cubicBezTo>
                  <a:cubicBezTo>
                    <a:pt x="2443727" y="1265143"/>
                    <a:pt x="2403624" y="882946"/>
                    <a:pt x="2249813" y="665673"/>
                  </a:cubicBezTo>
                  <a:cubicBezTo>
                    <a:pt x="2134455" y="502718"/>
                    <a:pt x="1998480" y="302649"/>
                    <a:pt x="1791809" y="156208"/>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4" name="Picture 13" descr="A person in a suit standing in a large shoe&#10;&#10;Description automatically generated">
            <a:extLst>
              <a:ext uri="{FF2B5EF4-FFF2-40B4-BE49-F238E27FC236}">
                <a16:creationId xmlns:a16="http://schemas.microsoft.com/office/drawing/2014/main" id="{C42856D8-7F25-969D-7C2A-EAA4726C4C0A}"/>
              </a:ext>
            </a:extLst>
          </p:cNvPr>
          <p:cNvPicPr>
            <a:picLocks noChangeAspect="1"/>
          </p:cNvPicPr>
          <p:nvPr/>
        </p:nvPicPr>
        <p:blipFill rotWithShape="1">
          <a:blip r:embed="rId4"/>
          <a:srcRect l="4974" r="1" b="1"/>
          <a:stretch/>
        </p:blipFill>
        <p:spPr>
          <a:xfrm>
            <a:off x="8825731" y="2392306"/>
            <a:ext cx="2756669" cy="3402752"/>
          </a:xfrm>
          <a:prstGeom prst="rect">
            <a:avLst/>
          </a:prstGeom>
        </p:spPr>
      </p:pic>
    </p:spTree>
    <p:extLst>
      <p:ext uri="{BB962C8B-B14F-4D97-AF65-F5344CB8AC3E}">
        <p14:creationId xmlns:p14="http://schemas.microsoft.com/office/powerpoint/2010/main" val="378180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39D5-32B2-A887-B345-0C43511D0423}"/>
              </a:ext>
            </a:extLst>
          </p:cNvPr>
          <p:cNvSpPr>
            <a:spLocks noGrp="1"/>
          </p:cNvSpPr>
          <p:nvPr>
            <p:ph type="title"/>
          </p:nvPr>
        </p:nvSpPr>
        <p:spPr/>
        <p:txBody>
          <a:bodyPr/>
          <a:lstStyle/>
          <a:p>
            <a:r>
              <a:rPr lang="en-ZA" dirty="0"/>
              <a:t>So, what can be done for them? </a:t>
            </a:r>
            <a:r>
              <a:rPr lang="en-ZA" dirty="0" err="1"/>
              <a:t>ctd</a:t>
            </a:r>
            <a:endParaRPr lang="en-ZA" dirty="0"/>
          </a:p>
        </p:txBody>
      </p:sp>
      <p:sp>
        <p:nvSpPr>
          <p:cNvPr id="3" name="Content Placeholder 2">
            <a:extLst>
              <a:ext uri="{FF2B5EF4-FFF2-40B4-BE49-F238E27FC236}">
                <a16:creationId xmlns:a16="http://schemas.microsoft.com/office/drawing/2014/main" id="{481B7424-BA36-702D-BB49-B9BB08F22583}"/>
              </a:ext>
            </a:extLst>
          </p:cNvPr>
          <p:cNvSpPr>
            <a:spLocks noGrp="1"/>
          </p:cNvSpPr>
          <p:nvPr>
            <p:ph idx="1"/>
          </p:nvPr>
        </p:nvSpPr>
        <p:spPr/>
        <p:txBody>
          <a:bodyPr/>
          <a:lstStyle/>
          <a:p>
            <a:pPr algn="just"/>
            <a:r>
              <a:rPr lang="en-ZA" dirty="0"/>
              <a:t>Simplify administrative procedures and step up access to administrative services</a:t>
            </a:r>
          </a:p>
          <a:p>
            <a:pPr algn="just"/>
            <a:r>
              <a:rPr lang="en-ZA" dirty="0"/>
              <a:t>Foster complementary interventions beyond social protection – labour legislation and regulation, formalization of enterprises, tax policies and promoting organization and representation</a:t>
            </a:r>
          </a:p>
          <a:p>
            <a:pPr algn="just"/>
            <a:r>
              <a:rPr lang="en-ZA" dirty="0"/>
              <a:t>Intensify awareness raising and share information</a:t>
            </a:r>
          </a:p>
          <a:p>
            <a:pPr algn="just"/>
            <a:r>
              <a:rPr lang="en-ZA" dirty="0"/>
              <a:t>Promote trust in social protection systems</a:t>
            </a:r>
          </a:p>
          <a:p>
            <a:pPr algn="just"/>
            <a:r>
              <a:rPr lang="en-ZA" dirty="0"/>
              <a:t>Combine the extension of contributory coverage with the establishment of national social protection floor</a:t>
            </a:r>
          </a:p>
        </p:txBody>
      </p:sp>
    </p:spTree>
    <p:extLst>
      <p:ext uri="{BB962C8B-B14F-4D97-AF65-F5344CB8AC3E}">
        <p14:creationId xmlns:p14="http://schemas.microsoft.com/office/powerpoint/2010/main" val="3756560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ED6-4F0D-4E25-5ED6-041F15DBE0AA}"/>
              </a:ext>
            </a:extLst>
          </p:cNvPr>
          <p:cNvSpPr>
            <a:spLocks noGrp="1"/>
          </p:cNvSpPr>
          <p:nvPr>
            <p:ph type="title"/>
          </p:nvPr>
        </p:nvSpPr>
        <p:spPr/>
        <p:txBody>
          <a:bodyPr/>
          <a:lstStyle/>
          <a:p>
            <a:r>
              <a:rPr lang="en-ZA"/>
              <a:t>Conclusion</a:t>
            </a:r>
            <a:endParaRPr lang="en-ZA" dirty="0"/>
          </a:p>
        </p:txBody>
      </p:sp>
      <p:sp>
        <p:nvSpPr>
          <p:cNvPr id="3" name="Content Placeholder 2">
            <a:extLst>
              <a:ext uri="{FF2B5EF4-FFF2-40B4-BE49-F238E27FC236}">
                <a16:creationId xmlns:a16="http://schemas.microsoft.com/office/drawing/2014/main" id="{0598402C-F2A0-651D-966A-5737792A3229}"/>
              </a:ext>
            </a:extLst>
          </p:cNvPr>
          <p:cNvSpPr>
            <a:spLocks noGrp="1"/>
          </p:cNvSpPr>
          <p:nvPr>
            <p:ph idx="1"/>
          </p:nvPr>
        </p:nvSpPr>
        <p:spPr/>
        <p:txBody>
          <a:bodyPr/>
          <a:lstStyle/>
          <a:p>
            <a:r>
              <a:rPr lang="en-ZA"/>
              <a:t>The informal economy has moved in and is here to stay </a:t>
            </a:r>
          </a:p>
          <a:p>
            <a:endParaRPr lang="en-ZA"/>
          </a:p>
          <a:p>
            <a:endParaRPr lang="en-ZA"/>
          </a:p>
          <a:p>
            <a:pPr marL="3657600" lvl="8" indent="0">
              <a:buNone/>
            </a:pPr>
            <a:endParaRPr lang="en-ZA"/>
          </a:p>
          <a:p>
            <a:pPr marL="3657600" lvl="8" indent="0">
              <a:buNone/>
            </a:pPr>
            <a:r>
              <a:rPr lang="en-ZA"/>
              <a:t>and will continue to grow.</a:t>
            </a:r>
          </a:p>
          <a:p>
            <a:endParaRPr lang="en-ZA"/>
          </a:p>
          <a:p>
            <a:endParaRPr lang="en-ZA" dirty="0"/>
          </a:p>
        </p:txBody>
      </p:sp>
      <p:pic>
        <p:nvPicPr>
          <p:cNvPr id="7" name="Picture 6">
            <a:extLst>
              <a:ext uri="{FF2B5EF4-FFF2-40B4-BE49-F238E27FC236}">
                <a16:creationId xmlns:a16="http://schemas.microsoft.com/office/drawing/2014/main" id="{CC039102-3068-1689-7D6A-260B90822B60}"/>
              </a:ext>
            </a:extLst>
          </p:cNvPr>
          <p:cNvPicPr>
            <a:picLocks noChangeAspect="1"/>
          </p:cNvPicPr>
          <p:nvPr/>
        </p:nvPicPr>
        <p:blipFill>
          <a:blip r:embed="rId2"/>
          <a:stretch>
            <a:fillRect/>
          </a:stretch>
        </p:blipFill>
        <p:spPr>
          <a:xfrm>
            <a:off x="6990734" y="2212516"/>
            <a:ext cx="4544044" cy="1081546"/>
          </a:xfrm>
          <a:prstGeom prst="rect">
            <a:avLst/>
          </a:prstGeom>
        </p:spPr>
      </p:pic>
      <p:pic>
        <p:nvPicPr>
          <p:cNvPr id="13" name="Picture 12">
            <a:extLst>
              <a:ext uri="{FF2B5EF4-FFF2-40B4-BE49-F238E27FC236}">
                <a16:creationId xmlns:a16="http://schemas.microsoft.com/office/drawing/2014/main" id="{1A5FADC7-A455-187F-BF80-B35BF7530427}"/>
              </a:ext>
            </a:extLst>
          </p:cNvPr>
          <p:cNvPicPr>
            <a:picLocks noChangeAspect="1"/>
          </p:cNvPicPr>
          <p:nvPr/>
        </p:nvPicPr>
        <p:blipFill>
          <a:blip r:embed="rId3"/>
          <a:stretch>
            <a:fillRect/>
          </a:stretch>
        </p:blipFill>
        <p:spPr>
          <a:xfrm>
            <a:off x="543694" y="3429000"/>
            <a:ext cx="3998810" cy="2293373"/>
          </a:xfrm>
          <a:prstGeom prst="rect">
            <a:avLst/>
          </a:prstGeom>
        </p:spPr>
      </p:pic>
      <p:pic>
        <p:nvPicPr>
          <p:cNvPr id="15" name="Picture 14">
            <a:extLst>
              <a:ext uri="{FF2B5EF4-FFF2-40B4-BE49-F238E27FC236}">
                <a16:creationId xmlns:a16="http://schemas.microsoft.com/office/drawing/2014/main" id="{3860928D-46D4-5DDF-10A8-7B6F9FE780A8}"/>
              </a:ext>
            </a:extLst>
          </p:cNvPr>
          <p:cNvPicPr>
            <a:picLocks noChangeAspect="1"/>
          </p:cNvPicPr>
          <p:nvPr/>
        </p:nvPicPr>
        <p:blipFill>
          <a:blip r:embed="rId4"/>
          <a:stretch>
            <a:fillRect/>
          </a:stretch>
        </p:blipFill>
        <p:spPr>
          <a:xfrm>
            <a:off x="6990734" y="3429000"/>
            <a:ext cx="4544043" cy="2185219"/>
          </a:xfrm>
          <a:prstGeom prst="rect">
            <a:avLst/>
          </a:prstGeom>
        </p:spPr>
      </p:pic>
      <p:sp>
        <p:nvSpPr>
          <p:cNvPr id="16" name="Arrow: Right 15">
            <a:extLst>
              <a:ext uri="{FF2B5EF4-FFF2-40B4-BE49-F238E27FC236}">
                <a16:creationId xmlns:a16="http://schemas.microsoft.com/office/drawing/2014/main" id="{F0AA8033-CC8E-949F-2296-C07B4F6D9092}"/>
              </a:ext>
            </a:extLst>
          </p:cNvPr>
          <p:cNvSpPr/>
          <p:nvPr/>
        </p:nvSpPr>
        <p:spPr>
          <a:xfrm>
            <a:off x="4542504" y="4611329"/>
            <a:ext cx="2448229" cy="555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Bent-Up 16">
            <a:extLst>
              <a:ext uri="{FF2B5EF4-FFF2-40B4-BE49-F238E27FC236}">
                <a16:creationId xmlns:a16="http://schemas.microsoft.com/office/drawing/2014/main" id="{58532B70-032B-3E8D-025A-1AB0F505C026}"/>
              </a:ext>
            </a:extLst>
          </p:cNvPr>
          <p:cNvSpPr/>
          <p:nvPr/>
        </p:nvSpPr>
        <p:spPr>
          <a:xfrm rot="5400000">
            <a:off x="3149395" y="567457"/>
            <a:ext cx="829594" cy="4119713"/>
          </a:xfrm>
          <a:prstGeom prst="bentUpArrow">
            <a:avLst>
              <a:gd name="adj1" fmla="val 25000"/>
              <a:gd name="adj2" fmla="val 25000"/>
              <a:gd name="adj3"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2501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AF65FA-34F4-EC68-0A77-C7E5887AFD4B}"/>
              </a:ext>
            </a:extLst>
          </p:cNvPr>
          <p:cNvPicPr>
            <a:picLocks noChangeAspect="1"/>
          </p:cNvPicPr>
          <p:nvPr/>
        </p:nvPicPr>
        <p:blipFill rotWithShape="1">
          <a:blip r:embed="rId2"/>
          <a:srcRect t="4116" r="-2" b="1475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a:extLst>
              <a:ext uri="{FF2B5EF4-FFF2-40B4-BE49-F238E27FC236}">
                <a16:creationId xmlns:a16="http://schemas.microsoft.com/office/drawing/2014/main" id="{11070928-A3BA-0AD1-FBFD-D68250A57237}"/>
              </a:ext>
            </a:extLst>
          </p:cNvPr>
          <p:cNvPicPr>
            <a:picLocks noChangeAspect="1"/>
          </p:cNvPicPr>
          <p:nvPr/>
        </p:nvPicPr>
        <p:blipFill rotWithShape="1">
          <a:blip r:embed="rId3"/>
          <a:srcRect t="13323" r="-2" b="1557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77958FF-C35A-4D09-1614-760BC9EEF752}"/>
              </a:ext>
            </a:extLst>
          </p:cNvPr>
          <p:cNvSpPr>
            <a:spLocks noGrp="1"/>
          </p:cNvSpPr>
          <p:nvPr>
            <p:ph type="title"/>
          </p:nvPr>
        </p:nvSpPr>
        <p:spPr>
          <a:xfrm>
            <a:off x="448056" y="859536"/>
            <a:ext cx="4832802" cy="1243584"/>
          </a:xfrm>
        </p:spPr>
        <p:txBody>
          <a:bodyPr>
            <a:normAutofit/>
          </a:bodyPr>
          <a:lstStyle/>
          <a:p>
            <a:r>
              <a:rPr lang="en-ZA" sz="3400" dirty="0"/>
              <a:t>Conclusion </a:t>
            </a:r>
            <a:r>
              <a:rPr lang="en-ZA" sz="3400" dirty="0" err="1"/>
              <a:t>ctd</a:t>
            </a:r>
            <a:endParaRPr lang="en-ZA" sz="3400" dirty="0"/>
          </a:p>
        </p:txBody>
      </p:sp>
      <p:sp>
        <p:nvSpPr>
          <p:cNvPr id="26"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06A0D09-EC32-66DE-F47E-FDA4D2C5CC5D}"/>
              </a:ext>
            </a:extLst>
          </p:cNvPr>
          <p:cNvSpPr>
            <a:spLocks noGrp="1"/>
          </p:cNvSpPr>
          <p:nvPr>
            <p:ph idx="1"/>
          </p:nvPr>
        </p:nvSpPr>
        <p:spPr>
          <a:xfrm>
            <a:off x="448056" y="2512611"/>
            <a:ext cx="4832803" cy="3664351"/>
          </a:xfrm>
        </p:spPr>
        <p:txBody>
          <a:bodyPr>
            <a:normAutofit/>
          </a:bodyPr>
          <a:lstStyle/>
          <a:p>
            <a:pPr algn="just"/>
            <a:r>
              <a:rPr lang="en-ZA" dirty="0"/>
              <a:t>Let’s give it a seat at the table. </a:t>
            </a:r>
          </a:p>
          <a:p>
            <a:pPr marL="0" indent="0" algn="just">
              <a:buNone/>
            </a:pPr>
            <a:endParaRPr lang="en-ZA" dirty="0"/>
          </a:p>
          <a:p>
            <a:pPr algn="just"/>
            <a:r>
              <a:rPr lang="en-ZA" dirty="0"/>
              <a:t>Let’s Recognize and support its growth and development through the development and implementation of social security policies that speak to its needs.</a:t>
            </a:r>
          </a:p>
          <a:p>
            <a:pPr marL="0" indent="0">
              <a:buNone/>
            </a:pPr>
            <a:endParaRPr lang="en-ZA" sz="2000" dirty="0"/>
          </a:p>
        </p:txBody>
      </p:sp>
    </p:spTree>
    <p:extLst>
      <p:ext uri="{BB962C8B-B14F-4D97-AF65-F5344CB8AC3E}">
        <p14:creationId xmlns:p14="http://schemas.microsoft.com/office/powerpoint/2010/main" val="245304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88C7-0382-F742-D9E4-A5727BEF0878}"/>
              </a:ext>
            </a:extLst>
          </p:cNvPr>
          <p:cNvSpPr>
            <a:spLocks noGrp="1"/>
          </p:cNvSpPr>
          <p:nvPr>
            <p:ph type="title"/>
          </p:nvPr>
        </p:nvSpPr>
        <p:spPr>
          <a:xfrm>
            <a:off x="838200" y="365126"/>
            <a:ext cx="10515600" cy="736088"/>
          </a:xfrm>
        </p:spPr>
        <p:txBody>
          <a:bodyPr/>
          <a:lstStyle/>
          <a:p>
            <a:r>
              <a:rPr lang="en-ZA" dirty="0"/>
              <a:t>Conclusion</a:t>
            </a:r>
          </a:p>
        </p:txBody>
      </p:sp>
      <p:sp>
        <p:nvSpPr>
          <p:cNvPr id="3" name="Content Placeholder 2">
            <a:extLst>
              <a:ext uri="{FF2B5EF4-FFF2-40B4-BE49-F238E27FC236}">
                <a16:creationId xmlns:a16="http://schemas.microsoft.com/office/drawing/2014/main" id="{C3431DB8-1FF1-1605-1732-A8EE1A7B3178}"/>
              </a:ext>
            </a:extLst>
          </p:cNvPr>
          <p:cNvSpPr>
            <a:spLocks noGrp="1"/>
          </p:cNvSpPr>
          <p:nvPr>
            <p:ph idx="1"/>
          </p:nvPr>
        </p:nvSpPr>
        <p:spPr>
          <a:xfrm>
            <a:off x="838200" y="1101214"/>
            <a:ext cx="10515600" cy="5075749"/>
          </a:xfrm>
        </p:spPr>
        <p:txBody>
          <a:bodyPr>
            <a:noAutofit/>
          </a:bodyPr>
          <a:lstStyle/>
          <a:p>
            <a:pPr algn="just"/>
            <a:r>
              <a:rPr lang="en-ZA" sz="2600" dirty="0"/>
              <a:t>There is no one solution for extending coverage. As a result, various governments have instigated a range of approaches and measures adapted to the national context to extend coverage. Strategies are not mutually exclusive but are more nuanced in practice. Many countries have extended social protection coverage using a combination of measures and approaches rather than pursuing a single method. Interventions show success particularly when they are undertaken within an integrated or comprehensive strategy or policy framework.</a:t>
            </a:r>
          </a:p>
          <a:p>
            <a:pPr algn="just"/>
            <a:r>
              <a:rPr lang="en-ZA" sz="2600" dirty="0"/>
              <a:t>Strong social dialogue is essential for the effectiveness of policies –with the participation of employers and workers organizations including representation from the informal economy- “Nothing for them without them.”</a:t>
            </a:r>
          </a:p>
          <a:p>
            <a:pPr marL="0" indent="0" algn="just">
              <a:buNone/>
            </a:pPr>
            <a:r>
              <a:rPr lang="en-ZA" sz="2600" dirty="0"/>
              <a:t> </a:t>
            </a:r>
          </a:p>
        </p:txBody>
      </p:sp>
    </p:spTree>
    <p:extLst>
      <p:ext uri="{BB962C8B-B14F-4D97-AF65-F5344CB8AC3E}">
        <p14:creationId xmlns:p14="http://schemas.microsoft.com/office/powerpoint/2010/main" val="98870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19971-2AC8-74F9-B62B-62E860E67483}"/>
              </a:ext>
            </a:extLst>
          </p:cNvPr>
          <p:cNvPicPr>
            <a:picLocks noChangeAspect="1"/>
          </p:cNvPicPr>
          <p:nvPr/>
        </p:nvPicPr>
        <p:blipFill rotWithShape="1">
          <a:blip r:embed="rId2">
            <a:duotone>
              <a:prstClr val="black"/>
              <a:schemeClr val="tx2">
                <a:tint val="45000"/>
                <a:satMod val="400000"/>
              </a:schemeClr>
            </a:duotone>
            <a:alphaModFix amt="25000"/>
          </a:blip>
          <a:srcRect t="22751" r="1" b="29296"/>
          <a:stretch/>
        </p:blipFill>
        <p:spPr>
          <a:xfrm>
            <a:off x="20" y="1"/>
            <a:ext cx="12191980" cy="6857999"/>
          </a:xfrm>
          <a:prstGeom prst="rect">
            <a:avLst/>
          </a:prstGeom>
        </p:spPr>
      </p:pic>
      <p:sp>
        <p:nvSpPr>
          <p:cNvPr id="2" name="Title 1">
            <a:extLst>
              <a:ext uri="{FF2B5EF4-FFF2-40B4-BE49-F238E27FC236}">
                <a16:creationId xmlns:a16="http://schemas.microsoft.com/office/drawing/2014/main" id="{86697381-CB6D-6E88-FE44-8A4406A9D1F9}"/>
              </a:ext>
            </a:extLst>
          </p:cNvPr>
          <p:cNvSpPr>
            <a:spLocks noGrp="1"/>
          </p:cNvSpPr>
          <p:nvPr>
            <p:ph type="ctrTitle"/>
          </p:nvPr>
        </p:nvSpPr>
        <p:spPr>
          <a:xfrm>
            <a:off x="1524000" y="422787"/>
            <a:ext cx="9144000" cy="4424516"/>
          </a:xfrm>
        </p:spPr>
        <p:txBody>
          <a:bodyPr>
            <a:noAutofit/>
          </a:bodyPr>
          <a:lstStyle/>
          <a:p>
            <a:br>
              <a:rPr lang="en-ZA" sz="3600" dirty="0">
                <a:solidFill>
                  <a:schemeClr val="tx1"/>
                </a:solidFill>
              </a:rPr>
            </a:br>
            <a:br>
              <a:rPr lang="en-ZA" sz="3600" dirty="0">
                <a:solidFill>
                  <a:schemeClr val="tx1"/>
                </a:solidFill>
              </a:rPr>
            </a:br>
            <a:br>
              <a:rPr lang="en-ZA" sz="3600" dirty="0">
                <a:solidFill>
                  <a:schemeClr val="tx1"/>
                </a:solidFill>
              </a:rPr>
            </a:br>
            <a:r>
              <a:rPr lang="en-ZA" sz="4000" dirty="0">
                <a:solidFill>
                  <a:schemeClr val="tx1"/>
                </a:solidFill>
              </a:rPr>
              <a:t>Let's make social security a reality for the informal economy through policies that are </a:t>
            </a:r>
            <a:r>
              <a:rPr lang="en-ZA" sz="4000" dirty="0">
                <a:solidFill>
                  <a:schemeClr val="tx1"/>
                </a:solidFill>
                <a:highlight>
                  <a:srgbClr val="800000"/>
                </a:highlight>
              </a:rPr>
              <a:t>R</a:t>
            </a:r>
            <a:r>
              <a:rPr lang="en-ZA" sz="4000" dirty="0">
                <a:solidFill>
                  <a:schemeClr val="tx1"/>
                </a:solidFill>
              </a:rPr>
              <a:t>esponsive, </a:t>
            </a:r>
            <a:r>
              <a:rPr lang="en-ZA" sz="4000" dirty="0">
                <a:solidFill>
                  <a:schemeClr val="tx1"/>
                </a:solidFill>
                <a:highlight>
                  <a:srgbClr val="800000"/>
                </a:highlight>
              </a:rPr>
              <a:t>I</a:t>
            </a:r>
            <a:r>
              <a:rPr lang="en-ZA" sz="4000" dirty="0">
                <a:solidFill>
                  <a:schemeClr val="tx1"/>
                </a:solidFill>
              </a:rPr>
              <a:t>nclusive and </a:t>
            </a:r>
            <a:r>
              <a:rPr lang="en-ZA" sz="4000" dirty="0">
                <a:solidFill>
                  <a:schemeClr val="tx1"/>
                </a:solidFill>
                <a:highlight>
                  <a:srgbClr val="800000"/>
                </a:highlight>
              </a:rPr>
              <a:t>S</a:t>
            </a:r>
            <a:r>
              <a:rPr lang="en-ZA" sz="4000" dirty="0">
                <a:solidFill>
                  <a:schemeClr val="tx1"/>
                </a:solidFill>
              </a:rPr>
              <a:t>ustainable. </a:t>
            </a:r>
            <a:br>
              <a:rPr lang="en-ZA" sz="4000" dirty="0">
                <a:solidFill>
                  <a:schemeClr val="tx1"/>
                </a:solidFill>
              </a:rPr>
            </a:br>
            <a:r>
              <a:rPr lang="en-ZA" sz="4000" dirty="0">
                <a:solidFill>
                  <a:schemeClr val="tx1"/>
                </a:solidFill>
              </a:rPr>
              <a:t>#Just Transition #Leave no one behind</a:t>
            </a:r>
            <a:br>
              <a:rPr lang="en-ZA" sz="4000" dirty="0">
                <a:solidFill>
                  <a:schemeClr val="tx1"/>
                </a:solidFill>
              </a:rPr>
            </a:br>
            <a:r>
              <a:rPr lang="en-ZA" sz="4000" dirty="0">
                <a:solidFill>
                  <a:schemeClr val="tx1"/>
                </a:solidFill>
              </a:rPr>
              <a:t> Thank You!!!</a:t>
            </a:r>
          </a:p>
        </p:txBody>
      </p:sp>
    </p:spTree>
    <p:extLst>
      <p:ext uri="{BB962C8B-B14F-4D97-AF65-F5344CB8AC3E}">
        <p14:creationId xmlns:p14="http://schemas.microsoft.com/office/powerpoint/2010/main" val="4060393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4886-4088-FF0D-909E-06B23038A1A2}"/>
              </a:ext>
            </a:extLst>
          </p:cNvPr>
          <p:cNvSpPr>
            <a:spLocks noGrp="1"/>
          </p:cNvSpPr>
          <p:nvPr>
            <p:ph type="title"/>
          </p:nvPr>
        </p:nvSpPr>
        <p:spPr>
          <a:xfrm>
            <a:off x="6322144" y="285135"/>
            <a:ext cx="4993555" cy="776749"/>
          </a:xfrm>
        </p:spPr>
        <p:txBody>
          <a:bodyPr anchor="b">
            <a:normAutofit/>
          </a:bodyPr>
          <a:lstStyle/>
          <a:p>
            <a:r>
              <a:rPr lang="en-ZA" sz="3200"/>
              <a:t>The Informal Sector</a:t>
            </a:r>
            <a:endParaRPr lang="en-ZA" sz="3200" dirty="0"/>
          </a:p>
        </p:txBody>
      </p:sp>
      <p:pic>
        <p:nvPicPr>
          <p:cNvPr id="5" name="Picture 4" descr="hand holding ball">
            <a:extLst>
              <a:ext uri="{FF2B5EF4-FFF2-40B4-BE49-F238E27FC236}">
                <a16:creationId xmlns:a16="http://schemas.microsoft.com/office/drawing/2014/main" id="{E8E197C7-99D2-72C4-F684-8F1AD51C09BF}"/>
              </a:ext>
            </a:extLst>
          </p:cNvPr>
          <p:cNvPicPr>
            <a:picLocks noChangeAspect="1"/>
          </p:cNvPicPr>
          <p:nvPr/>
        </p:nvPicPr>
        <p:blipFill rotWithShape="1">
          <a:blip r:embed="rId2"/>
          <a:srcRect l="22321" r="18568"/>
          <a:stretch/>
        </p:blipFill>
        <p:spPr>
          <a:xfrm>
            <a:off x="20" y="10"/>
            <a:ext cx="5869838" cy="6105822"/>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D895A94-36E6-08F5-5201-7B4994FF71C7}"/>
              </a:ext>
            </a:extLst>
          </p:cNvPr>
          <p:cNvSpPr>
            <a:spLocks noGrp="1"/>
          </p:cNvSpPr>
          <p:nvPr>
            <p:ph idx="1"/>
          </p:nvPr>
        </p:nvSpPr>
        <p:spPr>
          <a:xfrm>
            <a:off x="6096000" y="1229032"/>
            <a:ext cx="5545394" cy="4752276"/>
          </a:xfrm>
        </p:spPr>
        <p:txBody>
          <a:bodyPr anchor="t">
            <a:normAutofit fontScale="92500" lnSpcReduction="20000"/>
          </a:bodyPr>
          <a:lstStyle/>
          <a:p>
            <a:pPr algn="just"/>
            <a:r>
              <a:rPr lang="en-ZA" sz="2400" dirty="0"/>
              <a:t>Workers in informal employment make up 61% of the global labour force - more than two billion workers. Nearly 83% of employment in Africa and 85% in Sub-Saharan Africa is informal (ILO,2022). In South Africa, the ILO estimates imply that informal employment represents over 40% of total employment while output of the informal sector is estimated to be almost 30%  (ILO, Informality database)</a:t>
            </a:r>
          </a:p>
          <a:p>
            <a:pPr algn="just"/>
            <a:r>
              <a:rPr lang="en-ZA" sz="2400" dirty="0"/>
              <a:t>In the past, policy narratives in Africa tended to either neglect informal economies or even view them as potentially threatening to formal economies – therefore needing elimination and control rather than support and investment for inclusive structural economic transformation.</a:t>
            </a:r>
          </a:p>
          <a:p>
            <a:pPr marL="0" indent="0">
              <a:buNone/>
            </a:pPr>
            <a:endParaRPr lang="en-ZA" sz="1400" dirty="0"/>
          </a:p>
        </p:txBody>
      </p:sp>
    </p:spTree>
    <p:extLst>
      <p:ext uri="{BB962C8B-B14F-4D97-AF65-F5344CB8AC3E}">
        <p14:creationId xmlns:p14="http://schemas.microsoft.com/office/powerpoint/2010/main" val="268985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F4CE-4FF6-524C-8303-5361F95CA115}"/>
              </a:ext>
            </a:extLst>
          </p:cNvPr>
          <p:cNvSpPr>
            <a:spLocks noGrp="1"/>
          </p:cNvSpPr>
          <p:nvPr>
            <p:ph type="title"/>
          </p:nvPr>
        </p:nvSpPr>
        <p:spPr/>
        <p:txBody>
          <a:bodyPr/>
          <a:lstStyle/>
          <a:p>
            <a:r>
              <a:rPr lang="en-US" dirty="0"/>
              <a:t>The Informal Sector </a:t>
            </a:r>
            <a:r>
              <a:rPr lang="en-US" dirty="0" err="1"/>
              <a:t>ctd</a:t>
            </a:r>
            <a:endParaRPr lang="en-US" dirty="0"/>
          </a:p>
        </p:txBody>
      </p:sp>
      <p:sp>
        <p:nvSpPr>
          <p:cNvPr id="3" name="Content Placeholder 2">
            <a:extLst>
              <a:ext uri="{FF2B5EF4-FFF2-40B4-BE49-F238E27FC236}">
                <a16:creationId xmlns:a16="http://schemas.microsoft.com/office/drawing/2014/main" id="{7F017892-EC0E-8C4A-9F64-F15183407D1D}"/>
              </a:ext>
            </a:extLst>
          </p:cNvPr>
          <p:cNvSpPr>
            <a:spLocks noGrp="1"/>
          </p:cNvSpPr>
          <p:nvPr>
            <p:ph idx="1"/>
          </p:nvPr>
        </p:nvSpPr>
        <p:spPr/>
        <p:txBody>
          <a:bodyPr>
            <a:normAutofit/>
          </a:bodyPr>
          <a:lstStyle/>
          <a:p>
            <a:pPr algn="just"/>
            <a:r>
              <a:rPr lang="en-ZA" dirty="0"/>
              <a:t>Over time an alternative policy narrative began to take root as it dawned on policy makers that the informal economy was here to stay and played a significant role in contributing to African country’s economies. While this narrative still viewed the informal economy as outside formal arrangements, and often found on the edge of high vulnerability to poverty, low earnings, irregular incomes, bad working conditions, and dominated by women it brought significant attention to welfarist policies to ensure safety nets, minimum floors, and access to basic social protection.</a:t>
            </a:r>
            <a:endParaRPr lang="en-US" dirty="0"/>
          </a:p>
          <a:p>
            <a:pPr marL="0" indent="0" algn="just">
              <a:buNone/>
            </a:pPr>
            <a:endParaRPr lang="en-US" dirty="0"/>
          </a:p>
        </p:txBody>
      </p:sp>
    </p:spTree>
    <p:extLst>
      <p:ext uri="{BB962C8B-B14F-4D97-AF65-F5344CB8AC3E}">
        <p14:creationId xmlns:p14="http://schemas.microsoft.com/office/powerpoint/2010/main" val="1776776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87D3-16F3-FD90-F1DE-DD0A9778AFF1}"/>
              </a:ext>
            </a:extLst>
          </p:cNvPr>
          <p:cNvSpPr>
            <a:spLocks noGrp="1"/>
          </p:cNvSpPr>
          <p:nvPr>
            <p:ph type="title"/>
          </p:nvPr>
        </p:nvSpPr>
        <p:spPr>
          <a:xfrm>
            <a:off x="838200" y="365126"/>
            <a:ext cx="10515600" cy="972062"/>
          </a:xfrm>
        </p:spPr>
        <p:txBody>
          <a:bodyPr/>
          <a:lstStyle/>
          <a:p>
            <a:r>
              <a:rPr lang="en-ZA" dirty="0"/>
              <a:t>Why does the informal sector matter?</a:t>
            </a:r>
          </a:p>
        </p:txBody>
      </p:sp>
      <p:sp>
        <p:nvSpPr>
          <p:cNvPr id="3" name="Content Placeholder 2">
            <a:extLst>
              <a:ext uri="{FF2B5EF4-FFF2-40B4-BE49-F238E27FC236}">
                <a16:creationId xmlns:a16="http://schemas.microsoft.com/office/drawing/2014/main" id="{1E4D9585-EE73-CD01-FC0D-42D182930C8D}"/>
              </a:ext>
            </a:extLst>
          </p:cNvPr>
          <p:cNvSpPr>
            <a:spLocks noGrp="1"/>
          </p:cNvSpPr>
          <p:nvPr>
            <p:ph idx="1"/>
          </p:nvPr>
        </p:nvSpPr>
        <p:spPr>
          <a:xfrm>
            <a:off x="838200" y="1514168"/>
            <a:ext cx="10515600" cy="4662795"/>
          </a:xfrm>
        </p:spPr>
        <p:txBody>
          <a:bodyPr/>
          <a:lstStyle/>
          <a:p>
            <a:pPr algn="just"/>
            <a:r>
              <a:rPr lang="en-ZA" dirty="0"/>
              <a:t>Social justice- everyone should benefit from a country’s resources including social protection initiatives. </a:t>
            </a:r>
          </a:p>
          <a:p>
            <a:pPr algn="just"/>
            <a:r>
              <a:rPr lang="en-ZA" dirty="0"/>
              <a:t>Human Right-Everyone should have the right to social protection. (Universal Declaration of Human Rights -1948)</a:t>
            </a:r>
          </a:p>
          <a:p>
            <a:pPr algn="just"/>
            <a:r>
              <a:rPr lang="en-ZA" dirty="0"/>
              <a:t>Decent work-because they operate outside the formal system they are exposed to dangerous and precarious working conditions. </a:t>
            </a:r>
          </a:p>
          <a:p>
            <a:pPr algn="just"/>
            <a:r>
              <a:rPr lang="en-ZA" dirty="0"/>
              <a:t>They contribute to a country’s development through various taxes and therefore deserve to be recognised and benefit from social security initiatives.  </a:t>
            </a:r>
          </a:p>
        </p:txBody>
      </p:sp>
    </p:spTree>
    <p:extLst>
      <p:ext uri="{BB962C8B-B14F-4D97-AF65-F5344CB8AC3E}">
        <p14:creationId xmlns:p14="http://schemas.microsoft.com/office/powerpoint/2010/main" val="221244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1C89-4536-CF94-6484-71E4B627346E}"/>
              </a:ext>
            </a:extLst>
          </p:cNvPr>
          <p:cNvSpPr>
            <a:spLocks noGrp="1"/>
          </p:cNvSpPr>
          <p:nvPr>
            <p:ph type="title"/>
          </p:nvPr>
        </p:nvSpPr>
        <p:spPr/>
        <p:txBody>
          <a:bodyPr/>
          <a:lstStyle/>
          <a:p>
            <a:r>
              <a:rPr lang="en-ZA" dirty="0"/>
              <a:t>What is impeding the extension of coverage to the informal economy?</a:t>
            </a:r>
          </a:p>
        </p:txBody>
      </p:sp>
      <p:sp>
        <p:nvSpPr>
          <p:cNvPr id="3" name="Content Placeholder 2">
            <a:extLst>
              <a:ext uri="{FF2B5EF4-FFF2-40B4-BE49-F238E27FC236}">
                <a16:creationId xmlns:a16="http://schemas.microsoft.com/office/drawing/2014/main" id="{AC3E4F91-A562-06D6-FE80-3B094A4C0D4D}"/>
              </a:ext>
            </a:extLst>
          </p:cNvPr>
          <p:cNvSpPr>
            <a:spLocks noGrp="1"/>
          </p:cNvSpPr>
          <p:nvPr>
            <p:ph idx="1"/>
          </p:nvPr>
        </p:nvSpPr>
        <p:spPr/>
        <p:txBody>
          <a:bodyPr/>
          <a:lstStyle/>
          <a:p>
            <a:pPr algn="just"/>
            <a:r>
              <a:rPr lang="en-ZA" b="1" dirty="0"/>
              <a:t>Reducing Legal barriers</a:t>
            </a:r>
            <a:r>
              <a:rPr lang="en-ZA" dirty="0"/>
              <a:t>- some countries legislation explicitly excludes certain groups of workers from social insurance coverage based on employment status, occupation or sector. Commonly excluded workers encompass domestic workers, migrant workers, own account workers and agricultural, casual and temporary workers. Where the self-employed and typically hard to cover groups are shielded with protection thanks to national legislation, it is mostly on a voluntary basis and these schemes are largely ineffective in achieving broad coverage due to adverse selection.</a:t>
            </a:r>
          </a:p>
        </p:txBody>
      </p:sp>
    </p:spTree>
    <p:extLst>
      <p:ext uri="{BB962C8B-B14F-4D97-AF65-F5344CB8AC3E}">
        <p14:creationId xmlns:p14="http://schemas.microsoft.com/office/powerpoint/2010/main" val="303586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13F8-F9F9-D063-1F72-9DCE1195B913}"/>
              </a:ext>
            </a:extLst>
          </p:cNvPr>
          <p:cNvSpPr>
            <a:spLocks noGrp="1"/>
          </p:cNvSpPr>
          <p:nvPr>
            <p:ph type="title"/>
          </p:nvPr>
        </p:nvSpPr>
        <p:spPr/>
        <p:txBody>
          <a:bodyPr/>
          <a:lstStyle/>
          <a:p>
            <a:r>
              <a:rPr lang="en-ZA" dirty="0"/>
              <a:t>What is impeding the extension of coverage to the informal economy? </a:t>
            </a:r>
            <a:r>
              <a:rPr lang="en-ZA" dirty="0" err="1"/>
              <a:t>ctd</a:t>
            </a:r>
            <a:endParaRPr lang="en-ZA" dirty="0"/>
          </a:p>
        </p:txBody>
      </p:sp>
      <p:sp>
        <p:nvSpPr>
          <p:cNvPr id="3" name="Content Placeholder 2">
            <a:extLst>
              <a:ext uri="{FF2B5EF4-FFF2-40B4-BE49-F238E27FC236}">
                <a16:creationId xmlns:a16="http://schemas.microsoft.com/office/drawing/2014/main" id="{645900C2-CF3C-A664-48F7-6C9B085357ED}"/>
              </a:ext>
            </a:extLst>
          </p:cNvPr>
          <p:cNvSpPr>
            <a:spLocks noGrp="1"/>
          </p:cNvSpPr>
          <p:nvPr>
            <p:ph idx="1"/>
          </p:nvPr>
        </p:nvSpPr>
        <p:spPr/>
        <p:txBody>
          <a:bodyPr>
            <a:normAutofit lnSpcReduction="10000"/>
          </a:bodyPr>
          <a:lstStyle/>
          <a:p>
            <a:pPr algn="just"/>
            <a:r>
              <a:rPr lang="en-ZA" b="1" dirty="0"/>
              <a:t>Weak or ineffective </a:t>
            </a:r>
            <a:r>
              <a:rPr lang="en-ZA" dirty="0"/>
              <a:t>enforcement of applicable labour and social security regulations obstruct the expansion of social protection coverage.</a:t>
            </a:r>
          </a:p>
          <a:p>
            <a:pPr algn="just"/>
            <a:r>
              <a:rPr lang="en-ZA" b="1" dirty="0"/>
              <a:t>Limited institutional capacities </a:t>
            </a:r>
            <a:r>
              <a:rPr lang="en-ZA" dirty="0"/>
              <a:t>and supply side constraints-making it difficult to carry out well intended policies. Insufficient matching of demand and supply –hence in creating social security policies and undertaking social security initiatives the informal economy should be brought it- have they buy in –include them as much as possible.</a:t>
            </a:r>
          </a:p>
          <a:p>
            <a:pPr algn="just"/>
            <a:r>
              <a:rPr lang="en-ZA" b="1" dirty="0"/>
              <a:t>Lack of incentives </a:t>
            </a:r>
            <a:r>
              <a:rPr lang="en-ZA" dirty="0"/>
              <a:t>for formalization and social security registration may discourage workers and employers from operating in the formal economy and joining social security.</a:t>
            </a:r>
          </a:p>
        </p:txBody>
      </p:sp>
    </p:spTree>
    <p:extLst>
      <p:ext uri="{BB962C8B-B14F-4D97-AF65-F5344CB8AC3E}">
        <p14:creationId xmlns:p14="http://schemas.microsoft.com/office/powerpoint/2010/main" val="376354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7555-1C93-3C1B-DA45-38BCEF059C42}"/>
              </a:ext>
            </a:extLst>
          </p:cNvPr>
          <p:cNvSpPr>
            <a:spLocks noGrp="1"/>
          </p:cNvSpPr>
          <p:nvPr>
            <p:ph type="title"/>
          </p:nvPr>
        </p:nvSpPr>
        <p:spPr/>
        <p:txBody>
          <a:bodyPr/>
          <a:lstStyle/>
          <a:p>
            <a:r>
              <a:rPr lang="en-ZA" dirty="0"/>
              <a:t>What is impeding the extension of coverage to the informal economy? </a:t>
            </a:r>
            <a:r>
              <a:rPr lang="en-ZA" dirty="0" err="1"/>
              <a:t>ctd</a:t>
            </a:r>
            <a:endParaRPr lang="en-ZA" dirty="0"/>
          </a:p>
        </p:txBody>
      </p:sp>
      <p:sp>
        <p:nvSpPr>
          <p:cNvPr id="3" name="Content Placeholder 2">
            <a:extLst>
              <a:ext uri="{FF2B5EF4-FFF2-40B4-BE49-F238E27FC236}">
                <a16:creationId xmlns:a16="http://schemas.microsoft.com/office/drawing/2014/main" id="{8697F2B8-CA0D-C8CD-05A4-A652FA625D88}"/>
              </a:ext>
            </a:extLst>
          </p:cNvPr>
          <p:cNvSpPr>
            <a:spLocks noGrp="1"/>
          </p:cNvSpPr>
          <p:nvPr>
            <p:ph idx="1"/>
          </p:nvPr>
        </p:nvSpPr>
        <p:spPr/>
        <p:txBody>
          <a:bodyPr>
            <a:normAutofit fontScale="92500" lnSpcReduction="10000"/>
          </a:bodyPr>
          <a:lstStyle/>
          <a:p>
            <a:pPr algn="just"/>
            <a:r>
              <a:rPr lang="en-ZA" b="1" dirty="0"/>
              <a:t>Limited information and awareness </a:t>
            </a:r>
            <a:r>
              <a:rPr lang="en-ZA" dirty="0"/>
              <a:t>on social protection rights, available schemes and programmes etc.</a:t>
            </a:r>
          </a:p>
          <a:p>
            <a:pPr algn="just"/>
            <a:r>
              <a:rPr lang="en-ZA" b="1" dirty="0"/>
              <a:t>Lack of organization and representation</a:t>
            </a:r>
            <a:r>
              <a:rPr lang="en-ZA" dirty="0"/>
              <a:t>- the informal economy is characterised by the absence of worker’s representation and organization making it difficult for workers to voice and defend their rights-especially persons at the bottom of the informal sector pyramid e.g. subsistence farmers, domestic workers etc.</a:t>
            </a:r>
            <a:r>
              <a:rPr lang="en-ZA" b="1" dirty="0"/>
              <a:t> </a:t>
            </a:r>
          </a:p>
          <a:p>
            <a:pPr algn="just"/>
            <a:r>
              <a:rPr lang="en-ZA" b="1" dirty="0"/>
              <a:t>Burdensome and lengthy administrative procedures and processes</a:t>
            </a:r>
            <a:r>
              <a:rPr lang="en-ZA" dirty="0"/>
              <a:t>-registration, contribution payment, delivery and claiming mechanisms are often designed without considering the characteristics of informal workers. Tend to be lengthy processes that impose a high burden on workers especially those with limited administrative capacity.  </a:t>
            </a:r>
            <a:r>
              <a:rPr lang="en-ZA" b="1" dirty="0"/>
              <a:t> </a:t>
            </a:r>
          </a:p>
        </p:txBody>
      </p:sp>
    </p:spTree>
    <p:extLst>
      <p:ext uri="{BB962C8B-B14F-4D97-AF65-F5344CB8AC3E}">
        <p14:creationId xmlns:p14="http://schemas.microsoft.com/office/powerpoint/2010/main" val="1155390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76E3-B35A-DC2E-6B72-B1C6B5038249}"/>
              </a:ext>
            </a:extLst>
          </p:cNvPr>
          <p:cNvSpPr>
            <a:spLocks noGrp="1"/>
          </p:cNvSpPr>
          <p:nvPr>
            <p:ph type="title"/>
          </p:nvPr>
        </p:nvSpPr>
        <p:spPr/>
        <p:txBody>
          <a:bodyPr/>
          <a:lstStyle/>
          <a:p>
            <a:r>
              <a:rPr lang="en-ZA" dirty="0"/>
              <a:t>What is impeding the extension of coverage to the informal economy? </a:t>
            </a:r>
            <a:r>
              <a:rPr lang="en-ZA" dirty="0" err="1"/>
              <a:t>ctd</a:t>
            </a:r>
            <a:endParaRPr lang="en-ZA" dirty="0"/>
          </a:p>
        </p:txBody>
      </p:sp>
      <p:sp>
        <p:nvSpPr>
          <p:cNvPr id="3" name="Content Placeholder 2">
            <a:extLst>
              <a:ext uri="{FF2B5EF4-FFF2-40B4-BE49-F238E27FC236}">
                <a16:creationId xmlns:a16="http://schemas.microsoft.com/office/drawing/2014/main" id="{12C82629-2532-ACAF-DE1E-56FF44A84A64}"/>
              </a:ext>
            </a:extLst>
          </p:cNvPr>
          <p:cNvSpPr>
            <a:spLocks noGrp="1"/>
          </p:cNvSpPr>
          <p:nvPr>
            <p:ph idx="1"/>
          </p:nvPr>
        </p:nvSpPr>
        <p:spPr/>
        <p:txBody>
          <a:bodyPr/>
          <a:lstStyle/>
          <a:p>
            <a:pPr algn="just"/>
            <a:r>
              <a:rPr lang="en-ZA" b="1" dirty="0"/>
              <a:t>Affordability</a:t>
            </a:r>
            <a:r>
              <a:rPr lang="en-ZA" dirty="0"/>
              <a:t>- many workers and employers in the informal economy have little income or volatile income, live in poverty or are at risk of poverty which limits their capacity to contribute (regularly).</a:t>
            </a:r>
          </a:p>
          <a:p>
            <a:pPr algn="just"/>
            <a:r>
              <a:rPr lang="en-ZA" b="1" dirty="0"/>
              <a:t>Weak governance structures</a:t>
            </a:r>
            <a:r>
              <a:rPr lang="en-ZA" dirty="0"/>
              <a:t>-both at policy design and operational levels which negatively affects efficiency, effectiveness and equity of service delivery and limits trust of participants in the system.</a:t>
            </a:r>
          </a:p>
          <a:p>
            <a:pPr algn="just"/>
            <a:r>
              <a:rPr lang="en-ZA" b="1" dirty="0"/>
              <a:t>Knowledge gaps about workers in informal employment</a:t>
            </a:r>
            <a:r>
              <a:rPr lang="en-ZA" dirty="0"/>
              <a:t>-large gaps in information regarding workers in the informal economy e.g. size, characteristic of employer etc make it challenging to extend social protection to them.</a:t>
            </a:r>
            <a:endParaRPr lang="en-ZA" b="1" dirty="0"/>
          </a:p>
        </p:txBody>
      </p:sp>
    </p:spTree>
    <p:extLst>
      <p:ext uri="{BB962C8B-B14F-4D97-AF65-F5344CB8AC3E}">
        <p14:creationId xmlns:p14="http://schemas.microsoft.com/office/powerpoint/2010/main" val="99730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AB29-2478-32BB-886A-21F952086F46}"/>
              </a:ext>
            </a:extLst>
          </p:cNvPr>
          <p:cNvSpPr>
            <a:spLocks noGrp="1"/>
          </p:cNvSpPr>
          <p:nvPr>
            <p:ph type="title"/>
          </p:nvPr>
        </p:nvSpPr>
        <p:spPr>
          <a:xfrm>
            <a:off x="838200" y="365125"/>
            <a:ext cx="10515600" cy="1021223"/>
          </a:xfrm>
        </p:spPr>
        <p:txBody>
          <a:bodyPr/>
          <a:lstStyle/>
          <a:p>
            <a:r>
              <a:rPr lang="en-ZA" dirty="0"/>
              <a:t>So, what can be done for them?</a:t>
            </a:r>
          </a:p>
        </p:txBody>
      </p:sp>
      <p:sp>
        <p:nvSpPr>
          <p:cNvPr id="3" name="Content Placeholder 2">
            <a:extLst>
              <a:ext uri="{FF2B5EF4-FFF2-40B4-BE49-F238E27FC236}">
                <a16:creationId xmlns:a16="http://schemas.microsoft.com/office/drawing/2014/main" id="{4D55952B-0BD1-15C2-ACD9-552A4B265C8D}"/>
              </a:ext>
            </a:extLst>
          </p:cNvPr>
          <p:cNvSpPr>
            <a:spLocks noGrp="1"/>
          </p:cNvSpPr>
          <p:nvPr>
            <p:ph idx="1"/>
          </p:nvPr>
        </p:nvSpPr>
        <p:spPr>
          <a:xfrm>
            <a:off x="838200" y="1248697"/>
            <a:ext cx="10515600" cy="4928266"/>
          </a:xfrm>
        </p:spPr>
        <p:txBody>
          <a:bodyPr>
            <a:normAutofit fontScale="77500" lnSpcReduction="20000"/>
          </a:bodyPr>
          <a:lstStyle/>
          <a:p>
            <a:pPr algn="just"/>
            <a:r>
              <a:rPr lang="en-ZA" sz="3100" dirty="0"/>
              <a:t>Approaches to ensure social protection in the informal economy include- Contributory initiatives e.g. social insurance such as health, pensions, unemployment etc. Non-contributory initiatives- social assistance, such as conditional and unconditional cash transfers, social pensions, stipends and in-kind transfers.</a:t>
            </a:r>
          </a:p>
          <a:p>
            <a:pPr algn="just"/>
            <a:r>
              <a:rPr lang="en-ZA" sz="3100" dirty="0"/>
              <a:t>Formalize the informal sector-there should be commitments to close coverage and adequacy gaps in social protection to facilitate their transition from the informal to formal economy and create decent work e.g. Malaysia, Brazil, Argentina- promote formalization through an alliance between the tax authority and social security institution-they established a simple and unified collection scheme for small contributors (ILO,2014).</a:t>
            </a:r>
          </a:p>
          <a:p>
            <a:pPr algn="just"/>
            <a:r>
              <a:rPr lang="en-ZA" sz="3100" dirty="0"/>
              <a:t>Promote an inclusive and effective legal and institutional framework that provides adequate protection for all workers, that speaks to their needs-  a majority of countries have laws that to do not cater for those in the informal economy leaving them exposed to harassment  and other vulnerabilities. E.g. Bolivia, China, Philippines- extended the scope of law to include domestic workers and to ensure they protection (ILO, 2013)</a:t>
            </a:r>
          </a:p>
          <a:p>
            <a:pPr marL="0" indent="0" algn="just">
              <a:buNone/>
            </a:pPr>
            <a:endParaRPr lang="en-ZA" dirty="0"/>
          </a:p>
          <a:p>
            <a:pPr marL="0" indent="0" algn="just">
              <a:buNone/>
            </a:pPr>
            <a:endParaRPr lang="en-ZA" dirty="0"/>
          </a:p>
        </p:txBody>
      </p:sp>
    </p:spTree>
    <p:extLst>
      <p:ext uri="{BB962C8B-B14F-4D97-AF65-F5344CB8AC3E}">
        <p14:creationId xmlns:p14="http://schemas.microsoft.com/office/powerpoint/2010/main" val="3488867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1642</Words>
  <Application>Microsoft Office PowerPoint</Application>
  <PresentationFormat>Widescreen</PresentationFormat>
  <Paragraphs>73</Paragraphs>
  <Slides>17</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The Informal Sector</vt:lpstr>
      <vt:lpstr>The Informal Sector ctd</vt:lpstr>
      <vt:lpstr>Why does the informal sector matter?</vt:lpstr>
      <vt:lpstr>What is impeding the extension of coverage to the informal economy?</vt:lpstr>
      <vt:lpstr>What is impeding the extension of coverage to the informal economy? ctd</vt:lpstr>
      <vt:lpstr>What is impeding the extension of coverage to the informal economy? ctd</vt:lpstr>
      <vt:lpstr>What is impeding the extension of coverage to the informal economy? ctd</vt:lpstr>
      <vt:lpstr>So, what can be done for them?</vt:lpstr>
      <vt:lpstr>So, what can be done for them? ctd</vt:lpstr>
      <vt:lpstr>So, what can be done for them? ctd</vt:lpstr>
      <vt:lpstr>So, what can be done for them? ctd</vt:lpstr>
      <vt:lpstr>So, what can be done for them? ctd</vt:lpstr>
      <vt:lpstr>Conclusion</vt:lpstr>
      <vt:lpstr>Conclusion ctd</vt:lpstr>
      <vt:lpstr>Conclusion</vt:lpstr>
      <vt:lpstr>   Let's make social security a reality for the informal economy through policies that are Responsive, Inclusive and Sustainable.  #Just Transition #Leave no one behind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Moses Kas</dc:creator>
  <cp:lastModifiedBy>Nicola Yon</cp:lastModifiedBy>
  <cp:revision>10</cp:revision>
  <dcterms:created xsi:type="dcterms:W3CDTF">2023-11-06T09:07:33Z</dcterms:created>
  <dcterms:modified xsi:type="dcterms:W3CDTF">2023-11-08T18:25:27Z</dcterms:modified>
</cp:coreProperties>
</file>