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819" r:id="rId3"/>
    <p:sldId id="815" r:id="rId4"/>
    <p:sldId id="257" r:id="rId5"/>
    <p:sldId id="797" r:id="rId6"/>
    <p:sldId id="814" r:id="rId7"/>
    <p:sldId id="692" r:id="rId8"/>
    <p:sldId id="607" r:id="rId9"/>
    <p:sldId id="816" r:id="rId10"/>
    <p:sldId id="784" r:id="rId11"/>
    <p:sldId id="759" r:id="rId12"/>
    <p:sldId id="817" r:id="rId13"/>
    <p:sldId id="776" r:id="rId14"/>
    <p:sldId id="81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E2C7EF-90C2-4E28-B1C3-8AA7F3C8973C}">
          <p14:sldIdLst>
            <p14:sldId id="256"/>
            <p14:sldId id="819"/>
            <p14:sldId id="815"/>
            <p14:sldId id="257"/>
            <p14:sldId id="797"/>
            <p14:sldId id="814"/>
            <p14:sldId id="692"/>
            <p14:sldId id="607"/>
            <p14:sldId id="816"/>
            <p14:sldId id="784"/>
            <p14:sldId id="759"/>
            <p14:sldId id="817"/>
            <p14:sldId id="776"/>
            <p14:sldId id="8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C75F24-B50D-92BD-CBD6-812BC03A9EA7}" name="VALERIE PENDO KONDO" initials="VPK" userId="VALERIE PENDO KONDO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e Hoss" initials="JH" lastIdx="1" clrIdx="0">
    <p:extLst>
      <p:ext uri="{19B8F6BF-5375-455C-9EA6-DF929625EA0E}">
        <p15:presenceInfo xmlns:p15="http://schemas.microsoft.com/office/powerpoint/2012/main" userId="Juliane Hoss" providerId="None"/>
      </p:ext>
    </p:extLst>
  </p:cmAuthor>
  <p:cmAuthor id="2" name="Jayson Block" initials="JB" lastIdx="3" clrIdx="1">
    <p:extLst>
      <p:ext uri="{19B8F6BF-5375-455C-9EA6-DF929625EA0E}">
        <p15:presenceInfo xmlns:p15="http://schemas.microsoft.com/office/powerpoint/2012/main" userId="31ba751b6258bd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2F2F2"/>
    <a:srgbClr val="1768C3"/>
    <a:srgbClr val="F8DDCE"/>
    <a:srgbClr val="FFC000"/>
    <a:srgbClr val="FFFFFF"/>
    <a:srgbClr val="BAE28E"/>
    <a:srgbClr val="D2ECB6"/>
    <a:srgbClr val="EDF7E1"/>
    <a:srgbClr val="8FF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3792" autoAdjust="0"/>
  </p:normalViewPr>
  <p:slideViewPr>
    <p:cSldViewPr snapToGrid="0">
      <p:cViewPr varScale="1">
        <p:scale>
          <a:sx n="61" d="100"/>
          <a:sy n="61" d="100"/>
        </p:scale>
        <p:origin x="8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00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5BA-4EBA-BFB4-65F002BA4B9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BA-4EBA-BFB4-65F002BA4B9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BA-4EBA-BFB4-65F002BA4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768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5BA-4EBA-BFB4-65F002BA4B9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BA-4EBA-BFB4-65F002BA4B9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BA-4EBA-BFB4-65F002BA4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5BA-4EBA-BFB4-65F002BA4B9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BA-4EBA-BFB4-65F002BA4B9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BA-4EBA-BFB4-65F002BA4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28774231806381E-3"/>
          <c:y val="0.13536118260143118"/>
          <c:w val="0.9872720211006174"/>
          <c:h val="0.66541356608184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8B1-43D0-8A84-BE927B26F945}"/>
              </c:ext>
            </c:extLst>
          </c:dPt>
          <c:dPt>
            <c:idx val="1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B1-43D0-8A84-BE927B26F94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8B1-43D0-8A84-BE927B26F94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B1-43D0-8A84-BE927B26F94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8B1-43D0-8A84-BE927B26F94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B1-43D0-8A84-BE927B26F9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badi" panose="020B06040201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Unemployment insurance </c:v>
                </c:pt>
                <c:pt idx="1">
                  <c:v> Asset insurance  </c:v>
                </c:pt>
                <c:pt idx="2">
                  <c:v> Health insurance </c:v>
                </c:pt>
                <c:pt idx="3">
                  <c:v> Life insurance </c:v>
                </c:pt>
                <c:pt idx="4">
                  <c:v> Pension or income security for older workers </c:v>
                </c:pt>
                <c:pt idx="5">
                  <c:v> Insurance for losses due to pregnancy or giving birth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0.68931665062560155</c:v>
                </c:pt>
                <c:pt idx="1">
                  <c:v>0.64523580365736288</c:v>
                </c:pt>
                <c:pt idx="2">
                  <c:v>0.61000962463907604</c:v>
                </c:pt>
                <c:pt idx="3">
                  <c:v>0.53936477382098169</c:v>
                </c:pt>
                <c:pt idx="4">
                  <c:v>0.37613089509143405</c:v>
                </c:pt>
                <c:pt idx="5">
                  <c:v>0.38286814244465833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0E-49B8-9A49-807090B42E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4460911"/>
        <c:axId val="1354463823"/>
      </c:barChart>
      <c:catAx>
        <c:axId val="135446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en-US"/>
          </a:p>
        </c:txPr>
        <c:crossAx val="1354463823"/>
        <c:crosses val="autoZero"/>
        <c:auto val="1"/>
        <c:lblAlgn val="ctr"/>
        <c:lblOffset val="100"/>
        <c:noMultiLvlLbl val="0"/>
      </c:catAx>
      <c:valAx>
        <c:axId val="13544638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54460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36DC7-D9A4-42DE-9D41-738EFE1306E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FA3A199C-B9E7-48E9-8B37-D58C7FA3CD2E}">
      <dgm:prSet phldrT="[Text]"/>
      <dgm:spPr>
        <a:solidFill>
          <a:schemeClr val="accent5"/>
        </a:solidFill>
      </dgm:spPr>
      <dgm:t>
        <a:bodyPr/>
        <a:lstStyle/>
        <a:p>
          <a:r>
            <a:rPr lang="de-DE" b="1" dirty="0">
              <a:latin typeface="Abadi" panose="020B0604020104020204" pitchFamily="34" charset="0"/>
            </a:rPr>
            <a:t>Collection </a:t>
          </a:r>
          <a:endParaRPr lang="en-ZA" b="1" dirty="0">
            <a:latin typeface="Abadi" panose="020B0604020104020204" pitchFamily="34" charset="0"/>
          </a:endParaRPr>
        </a:p>
      </dgm:t>
    </dgm:pt>
    <dgm:pt modelId="{AB9A7A07-80DF-4852-A875-CEC1D02C2E26}" type="parTrans" cxnId="{35B6DF15-5A72-4E7B-B4BB-CF30B231B32E}">
      <dgm:prSet/>
      <dgm:spPr/>
      <dgm:t>
        <a:bodyPr/>
        <a:lstStyle/>
        <a:p>
          <a:endParaRPr lang="en-ZA"/>
        </a:p>
      </dgm:t>
    </dgm:pt>
    <dgm:pt modelId="{C8A57823-6F29-45A6-B63F-8270B1171285}" type="sibTrans" cxnId="{35B6DF15-5A72-4E7B-B4BB-CF30B231B32E}">
      <dgm:prSet/>
      <dgm:spPr/>
      <dgm:t>
        <a:bodyPr/>
        <a:lstStyle/>
        <a:p>
          <a:endParaRPr lang="en-ZA"/>
        </a:p>
      </dgm:t>
    </dgm:pt>
    <dgm:pt modelId="{CC71C9CC-A8B5-401F-94B5-F7AEE9677D4C}">
      <dgm:prSet phldrT="[Text]"/>
      <dgm:spPr>
        <a:solidFill>
          <a:schemeClr val="accent4"/>
        </a:solidFill>
      </dgm:spPr>
      <dgm:t>
        <a:bodyPr/>
        <a:lstStyle/>
        <a:p>
          <a:r>
            <a:rPr lang="de-DE" b="1" dirty="0"/>
            <a:t>Payments </a:t>
          </a:r>
          <a:endParaRPr lang="en-ZA" b="1" dirty="0"/>
        </a:p>
      </dgm:t>
    </dgm:pt>
    <dgm:pt modelId="{DEB88530-F17E-41B8-B7E8-4BC5BFB2E627}" type="parTrans" cxnId="{1A7213E5-2897-47AC-AC20-D9BE170031BF}">
      <dgm:prSet/>
      <dgm:spPr/>
      <dgm:t>
        <a:bodyPr/>
        <a:lstStyle/>
        <a:p>
          <a:endParaRPr lang="en-ZA"/>
        </a:p>
      </dgm:t>
    </dgm:pt>
    <dgm:pt modelId="{86975248-C102-478A-8A3E-2BA0DDDC7ADF}" type="sibTrans" cxnId="{1A7213E5-2897-47AC-AC20-D9BE170031BF}">
      <dgm:prSet/>
      <dgm:spPr/>
      <dgm:t>
        <a:bodyPr/>
        <a:lstStyle/>
        <a:p>
          <a:endParaRPr lang="en-ZA"/>
        </a:p>
      </dgm:t>
    </dgm:pt>
    <dgm:pt modelId="{CF8C32EC-D072-4509-A92B-8C61A441AD4B}">
      <dgm:prSet phldrT="[Text]"/>
      <dgm:spPr>
        <a:solidFill>
          <a:srgbClr val="000099"/>
        </a:solidFill>
      </dgm:spPr>
      <dgm:t>
        <a:bodyPr/>
        <a:lstStyle/>
        <a:p>
          <a:r>
            <a:rPr lang="de-DE" b="1" dirty="0">
              <a:latin typeface="Abadi" panose="020B0604020104020204" pitchFamily="34" charset="0"/>
            </a:rPr>
            <a:t>Distribution </a:t>
          </a:r>
          <a:endParaRPr lang="en-ZA" b="1" dirty="0">
            <a:latin typeface="Abadi" panose="020B0604020104020204" pitchFamily="34" charset="0"/>
          </a:endParaRPr>
        </a:p>
      </dgm:t>
    </dgm:pt>
    <dgm:pt modelId="{2FDE5ACD-034D-4153-8845-F6E8396C271C}" type="parTrans" cxnId="{846B657C-F11E-465B-A6F9-3F8BB179C59F}">
      <dgm:prSet/>
      <dgm:spPr/>
      <dgm:t>
        <a:bodyPr/>
        <a:lstStyle/>
        <a:p>
          <a:endParaRPr lang="en-ZA"/>
        </a:p>
      </dgm:t>
    </dgm:pt>
    <dgm:pt modelId="{28DC8F55-8C21-453A-9EB7-FF231368ADD8}" type="sibTrans" cxnId="{846B657C-F11E-465B-A6F9-3F8BB179C59F}">
      <dgm:prSet/>
      <dgm:spPr/>
      <dgm:t>
        <a:bodyPr/>
        <a:lstStyle/>
        <a:p>
          <a:endParaRPr lang="en-ZA"/>
        </a:p>
      </dgm:t>
    </dgm:pt>
    <dgm:pt modelId="{270A2C93-A846-4CB2-83D3-5F13E51E60A9}" type="pres">
      <dgm:prSet presAssocID="{B6E36DC7-D9A4-42DE-9D41-738EFE1306EE}" presName="compositeShape" presStyleCnt="0">
        <dgm:presLayoutVars>
          <dgm:chMax val="7"/>
          <dgm:dir/>
          <dgm:resizeHandles val="exact"/>
        </dgm:presLayoutVars>
      </dgm:prSet>
      <dgm:spPr/>
    </dgm:pt>
    <dgm:pt modelId="{C8E0AF82-819C-4002-A6CA-A24D585BD993}" type="pres">
      <dgm:prSet presAssocID="{B6E36DC7-D9A4-42DE-9D41-738EFE1306EE}" presName="wedge1" presStyleLbl="node1" presStyleIdx="0" presStyleCnt="3"/>
      <dgm:spPr/>
    </dgm:pt>
    <dgm:pt modelId="{1578D6D1-3BF0-43BF-9EF0-0D4A8AF92B96}" type="pres">
      <dgm:prSet presAssocID="{B6E36DC7-D9A4-42DE-9D41-738EFE1306EE}" presName="dummy1a" presStyleCnt="0"/>
      <dgm:spPr/>
    </dgm:pt>
    <dgm:pt modelId="{0FCD9E6A-CEA4-494D-8DEB-CBB8F8266689}" type="pres">
      <dgm:prSet presAssocID="{B6E36DC7-D9A4-42DE-9D41-738EFE1306EE}" presName="dummy1b" presStyleCnt="0"/>
      <dgm:spPr/>
    </dgm:pt>
    <dgm:pt modelId="{57771AC4-EEA3-47A7-917A-4C62A1CD4124}" type="pres">
      <dgm:prSet presAssocID="{B6E36DC7-D9A4-42DE-9D41-738EFE1306E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DF86358-2A1B-4DEB-838B-A6339B3A1B68}" type="pres">
      <dgm:prSet presAssocID="{B6E36DC7-D9A4-42DE-9D41-738EFE1306EE}" presName="wedge2" presStyleLbl="node1" presStyleIdx="1" presStyleCnt="3"/>
      <dgm:spPr/>
    </dgm:pt>
    <dgm:pt modelId="{16A6032E-7256-4A29-AF00-4FD7FAAEFF17}" type="pres">
      <dgm:prSet presAssocID="{B6E36DC7-D9A4-42DE-9D41-738EFE1306EE}" presName="dummy2a" presStyleCnt="0"/>
      <dgm:spPr/>
    </dgm:pt>
    <dgm:pt modelId="{F20FD21E-D947-4BF4-BC4A-AEF1EF211636}" type="pres">
      <dgm:prSet presAssocID="{B6E36DC7-D9A4-42DE-9D41-738EFE1306EE}" presName="dummy2b" presStyleCnt="0"/>
      <dgm:spPr/>
    </dgm:pt>
    <dgm:pt modelId="{39E00454-F9A0-47B4-86DB-54D62DC49EA2}" type="pres">
      <dgm:prSet presAssocID="{B6E36DC7-D9A4-42DE-9D41-738EFE1306E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7C84A73-0AA5-4473-BC6D-BF0FCA0267AB}" type="pres">
      <dgm:prSet presAssocID="{B6E36DC7-D9A4-42DE-9D41-738EFE1306EE}" presName="wedge3" presStyleLbl="node1" presStyleIdx="2" presStyleCnt="3"/>
      <dgm:spPr/>
    </dgm:pt>
    <dgm:pt modelId="{C3A7AAE2-7441-4EB7-B1D1-229ED9C78048}" type="pres">
      <dgm:prSet presAssocID="{B6E36DC7-D9A4-42DE-9D41-738EFE1306EE}" presName="dummy3a" presStyleCnt="0"/>
      <dgm:spPr/>
    </dgm:pt>
    <dgm:pt modelId="{27FB8A7C-96E7-4798-9F5A-2FA11FF27F61}" type="pres">
      <dgm:prSet presAssocID="{B6E36DC7-D9A4-42DE-9D41-738EFE1306EE}" presName="dummy3b" presStyleCnt="0"/>
      <dgm:spPr/>
    </dgm:pt>
    <dgm:pt modelId="{0C87CA9A-3CD7-44AB-87A9-3728F06FCB1C}" type="pres">
      <dgm:prSet presAssocID="{B6E36DC7-D9A4-42DE-9D41-738EFE1306E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6C7828D-F99D-4F85-B63F-DA1A1DABD7DB}" type="pres">
      <dgm:prSet presAssocID="{C8A57823-6F29-45A6-B63F-8270B1171285}" presName="arrowWedge1" presStyleLbl="fgSibTrans2D1" presStyleIdx="0" presStyleCnt="3"/>
      <dgm:spPr>
        <a:solidFill>
          <a:schemeClr val="bg1">
            <a:lumMod val="75000"/>
          </a:schemeClr>
        </a:solidFill>
      </dgm:spPr>
    </dgm:pt>
    <dgm:pt modelId="{5F45D66B-13A6-4DF7-BBDE-468D5D29B129}" type="pres">
      <dgm:prSet presAssocID="{86975248-C102-478A-8A3E-2BA0DDDC7ADF}" presName="arrowWedge2" presStyleLbl="fgSibTrans2D1" presStyleIdx="1" presStyleCnt="3"/>
      <dgm:spPr>
        <a:solidFill>
          <a:schemeClr val="bg1">
            <a:lumMod val="75000"/>
          </a:schemeClr>
        </a:solidFill>
      </dgm:spPr>
    </dgm:pt>
    <dgm:pt modelId="{F4D05102-E187-4FA8-8F6C-70352A74D334}" type="pres">
      <dgm:prSet presAssocID="{28DC8F55-8C21-453A-9EB7-FF231368ADD8}" presName="arrowWedge3" presStyleLbl="fgSibTrans2D1" presStyleIdx="2" presStyleCnt="3"/>
      <dgm:spPr>
        <a:solidFill>
          <a:schemeClr val="bg1">
            <a:lumMod val="75000"/>
          </a:schemeClr>
        </a:solidFill>
      </dgm:spPr>
    </dgm:pt>
  </dgm:ptLst>
  <dgm:cxnLst>
    <dgm:cxn modelId="{C3301607-BDD6-49CE-B638-2078070088CC}" type="presOf" srcId="{FA3A199C-B9E7-48E9-8B37-D58C7FA3CD2E}" destId="{57771AC4-EEA3-47A7-917A-4C62A1CD4124}" srcOrd="1" destOrd="0" presId="urn:microsoft.com/office/officeart/2005/8/layout/cycle8"/>
    <dgm:cxn modelId="{35B6DF15-5A72-4E7B-B4BB-CF30B231B32E}" srcId="{B6E36DC7-D9A4-42DE-9D41-738EFE1306EE}" destId="{FA3A199C-B9E7-48E9-8B37-D58C7FA3CD2E}" srcOrd="0" destOrd="0" parTransId="{AB9A7A07-80DF-4852-A875-CEC1D02C2E26}" sibTransId="{C8A57823-6F29-45A6-B63F-8270B1171285}"/>
    <dgm:cxn modelId="{9323084C-C39D-45BE-A207-6868483D93B5}" type="presOf" srcId="{CC71C9CC-A8B5-401F-94B5-F7AEE9677D4C}" destId="{39E00454-F9A0-47B4-86DB-54D62DC49EA2}" srcOrd="1" destOrd="0" presId="urn:microsoft.com/office/officeart/2005/8/layout/cycle8"/>
    <dgm:cxn modelId="{FD39F379-E063-4235-9C0F-4492AAAEF9DB}" type="presOf" srcId="{CC71C9CC-A8B5-401F-94B5-F7AEE9677D4C}" destId="{ADF86358-2A1B-4DEB-838B-A6339B3A1B68}" srcOrd="0" destOrd="0" presId="urn:microsoft.com/office/officeart/2005/8/layout/cycle8"/>
    <dgm:cxn modelId="{846B657C-F11E-465B-A6F9-3F8BB179C59F}" srcId="{B6E36DC7-D9A4-42DE-9D41-738EFE1306EE}" destId="{CF8C32EC-D072-4509-A92B-8C61A441AD4B}" srcOrd="2" destOrd="0" parTransId="{2FDE5ACD-034D-4153-8845-F6E8396C271C}" sibTransId="{28DC8F55-8C21-453A-9EB7-FF231368ADD8}"/>
    <dgm:cxn modelId="{82EC68A2-41F7-48DE-A859-C25AD9BC042F}" type="presOf" srcId="{CF8C32EC-D072-4509-A92B-8C61A441AD4B}" destId="{67C84A73-0AA5-4473-BC6D-BF0FCA0267AB}" srcOrd="0" destOrd="0" presId="urn:microsoft.com/office/officeart/2005/8/layout/cycle8"/>
    <dgm:cxn modelId="{0B766FA3-46DE-4099-95AE-230E5177742E}" type="presOf" srcId="{B6E36DC7-D9A4-42DE-9D41-738EFE1306EE}" destId="{270A2C93-A846-4CB2-83D3-5F13E51E60A9}" srcOrd="0" destOrd="0" presId="urn:microsoft.com/office/officeart/2005/8/layout/cycle8"/>
    <dgm:cxn modelId="{5F2B36AB-050E-40EF-85F4-F83DD34F97C9}" type="presOf" srcId="{CF8C32EC-D072-4509-A92B-8C61A441AD4B}" destId="{0C87CA9A-3CD7-44AB-87A9-3728F06FCB1C}" srcOrd="1" destOrd="0" presId="urn:microsoft.com/office/officeart/2005/8/layout/cycle8"/>
    <dgm:cxn modelId="{E93422B3-8530-4F36-8E57-B8DFF1D24BCB}" type="presOf" srcId="{FA3A199C-B9E7-48E9-8B37-D58C7FA3CD2E}" destId="{C8E0AF82-819C-4002-A6CA-A24D585BD993}" srcOrd="0" destOrd="0" presId="urn:microsoft.com/office/officeart/2005/8/layout/cycle8"/>
    <dgm:cxn modelId="{1A7213E5-2897-47AC-AC20-D9BE170031BF}" srcId="{B6E36DC7-D9A4-42DE-9D41-738EFE1306EE}" destId="{CC71C9CC-A8B5-401F-94B5-F7AEE9677D4C}" srcOrd="1" destOrd="0" parTransId="{DEB88530-F17E-41B8-B7E8-4BC5BFB2E627}" sibTransId="{86975248-C102-478A-8A3E-2BA0DDDC7ADF}"/>
    <dgm:cxn modelId="{CABF61AB-A754-4562-9239-489B960AD2F8}" type="presParOf" srcId="{270A2C93-A846-4CB2-83D3-5F13E51E60A9}" destId="{C8E0AF82-819C-4002-A6CA-A24D585BD993}" srcOrd="0" destOrd="0" presId="urn:microsoft.com/office/officeart/2005/8/layout/cycle8"/>
    <dgm:cxn modelId="{B299AF98-18BB-4173-9634-C040EF64B561}" type="presParOf" srcId="{270A2C93-A846-4CB2-83D3-5F13E51E60A9}" destId="{1578D6D1-3BF0-43BF-9EF0-0D4A8AF92B96}" srcOrd="1" destOrd="0" presId="urn:microsoft.com/office/officeart/2005/8/layout/cycle8"/>
    <dgm:cxn modelId="{192AF467-4B9E-4761-8A71-EB9C2BA41392}" type="presParOf" srcId="{270A2C93-A846-4CB2-83D3-5F13E51E60A9}" destId="{0FCD9E6A-CEA4-494D-8DEB-CBB8F8266689}" srcOrd="2" destOrd="0" presId="urn:microsoft.com/office/officeart/2005/8/layout/cycle8"/>
    <dgm:cxn modelId="{76E36B6F-7FB7-4A03-B6D2-31FD0A65597D}" type="presParOf" srcId="{270A2C93-A846-4CB2-83D3-5F13E51E60A9}" destId="{57771AC4-EEA3-47A7-917A-4C62A1CD4124}" srcOrd="3" destOrd="0" presId="urn:microsoft.com/office/officeart/2005/8/layout/cycle8"/>
    <dgm:cxn modelId="{C140BAC0-73A6-4521-9124-D0E3E561D466}" type="presParOf" srcId="{270A2C93-A846-4CB2-83D3-5F13E51E60A9}" destId="{ADF86358-2A1B-4DEB-838B-A6339B3A1B68}" srcOrd="4" destOrd="0" presId="urn:microsoft.com/office/officeart/2005/8/layout/cycle8"/>
    <dgm:cxn modelId="{07C1F05A-F180-4551-8AE6-61CCD0027ADA}" type="presParOf" srcId="{270A2C93-A846-4CB2-83D3-5F13E51E60A9}" destId="{16A6032E-7256-4A29-AF00-4FD7FAAEFF17}" srcOrd="5" destOrd="0" presId="urn:microsoft.com/office/officeart/2005/8/layout/cycle8"/>
    <dgm:cxn modelId="{D32D8283-2D59-4226-9CD3-17EFC32DD5D0}" type="presParOf" srcId="{270A2C93-A846-4CB2-83D3-5F13E51E60A9}" destId="{F20FD21E-D947-4BF4-BC4A-AEF1EF211636}" srcOrd="6" destOrd="0" presId="urn:microsoft.com/office/officeart/2005/8/layout/cycle8"/>
    <dgm:cxn modelId="{02EFD64F-1383-4971-A627-B230CF2BCCFE}" type="presParOf" srcId="{270A2C93-A846-4CB2-83D3-5F13E51E60A9}" destId="{39E00454-F9A0-47B4-86DB-54D62DC49EA2}" srcOrd="7" destOrd="0" presId="urn:microsoft.com/office/officeart/2005/8/layout/cycle8"/>
    <dgm:cxn modelId="{39ED03AA-D6F2-4B4F-A426-941D9C0702C6}" type="presParOf" srcId="{270A2C93-A846-4CB2-83D3-5F13E51E60A9}" destId="{67C84A73-0AA5-4473-BC6D-BF0FCA0267AB}" srcOrd="8" destOrd="0" presId="urn:microsoft.com/office/officeart/2005/8/layout/cycle8"/>
    <dgm:cxn modelId="{5CFBBF9A-1E2A-42D0-9AAD-CAC78B281826}" type="presParOf" srcId="{270A2C93-A846-4CB2-83D3-5F13E51E60A9}" destId="{C3A7AAE2-7441-4EB7-B1D1-229ED9C78048}" srcOrd="9" destOrd="0" presId="urn:microsoft.com/office/officeart/2005/8/layout/cycle8"/>
    <dgm:cxn modelId="{03EE0AC6-21B0-4AE1-8B4C-E19FA0B71A21}" type="presParOf" srcId="{270A2C93-A846-4CB2-83D3-5F13E51E60A9}" destId="{27FB8A7C-96E7-4798-9F5A-2FA11FF27F61}" srcOrd="10" destOrd="0" presId="urn:microsoft.com/office/officeart/2005/8/layout/cycle8"/>
    <dgm:cxn modelId="{DAC2BD7D-717D-4111-8DBB-6836B5FA13A9}" type="presParOf" srcId="{270A2C93-A846-4CB2-83D3-5F13E51E60A9}" destId="{0C87CA9A-3CD7-44AB-87A9-3728F06FCB1C}" srcOrd="11" destOrd="0" presId="urn:microsoft.com/office/officeart/2005/8/layout/cycle8"/>
    <dgm:cxn modelId="{F53B76EC-62F7-4A31-9099-22668343AEFD}" type="presParOf" srcId="{270A2C93-A846-4CB2-83D3-5F13E51E60A9}" destId="{86C7828D-F99D-4F85-B63F-DA1A1DABD7DB}" srcOrd="12" destOrd="0" presId="urn:microsoft.com/office/officeart/2005/8/layout/cycle8"/>
    <dgm:cxn modelId="{6C848AF3-B4C7-464B-83F9-9747E19E9514}" type="presParOf" srcId="{270A2C93-A846-4CB2-83D3-5F13E51E60A9}" destId="{5F45D66B-13A6-4DF7-BBDE-468D5D29B129}" srcOrd="13" destOrd="0" presId="urn:microsoft.com/office/officeart/2005/8/layout/cycle8"/>
    <dgm:cxn modelId="{4A0F0937-7A91-408D-AF0A-64FCA5DCAC5B}" type="presParOf" srcId="{270A2C93-A846-4CB2-83D3-5F13E51E60A9}" destId="{F4D05102-E187-4FA8-8F6C-70352A74D33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0AF82-819C-4002-A6CA-A24D585BD993}">
      <dsp:nvSpPr>
        <dsp:cNvPr id="0" name=""/>
        <dsp:cNvSpPr/>
      </dsp:nvSpPr>
      <dsp:spPr>
        <a:xfrm>
          <a:off x="3564970" y="273240"/>
          <a:ext cx="3531108" cy="3531108"/>
        </a:xfrm>
        <a:prstGeom prst="pie">
          <a:avLst>
            <a:gd name="adj1" fmla="val 16200000"/>
            <a:gd name="adj2" fmla="val 180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>
              <a:latin typeface="Abadi" panose="020B0604020104020204" pitchFamily="34" charset="0"/>
            </a:rPr>
            <a:t>Collection </a:t>
          </a:r>
          <a:endParaRPr lang="en-ZA" sz="1900" b="1" kern="1200" dirty="0">
            <a:latin typeface="Abadi" panose="020B0604020104020204" pitchFamily="34" charset="0"/>
          </a:endParaRPr>
        </a:p>
      </dsp:txBody>
      <dsp:txXfrm>
        <a:off x="5425948" y="1021499"/>
        <a:ext cx="1261110" cy="1050925"/>
      </dsp:txXfrm>
    </dsp:sp>
    <dsp:sp modelId="{ADF86358-2A1B-4DEB-838B-A6339B3A1B68}">
      <dsp:nvSpPr>
        <dsp:cNvPr id="0" name=""/>
        <dsp:cNvSpPr/>
      </dsp:nvSpPr>
      <dsp:spPr>
        <a:xfrm>
          <a:off x="3492246" y="399351"/>
          <a:ext cx="3531108" cy="3531108"/>
        </a:xfrm>
        <a:prstGeom prst="pie">
          <a:avLst>
            <a:gd name="adj1" fmla="val 1800000"/>
            <a:gd name="adj2" fmla="val 900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/>
            <a:t>Payments </a:t>
          </a:r>
          <a:endParaRPr lang="en-ZA" sz="1900" b="1" kern="1200" dirty="0"/>
        </a:p>
      </dsp:txBody>
      <dsp:txXfrm>
        <a:off x="4332986" y="2690368"/>
        <a:ext cx="1891665" cy="924814"/>
      </dsp:txXfrm>
    </dsp:sp>
    <dsp:sp modelId="{67C84A73-0AA5-4473-BC6D-BF0FCA0267AB}">
      <dsp:nvSpPr>
        <dsp:cNvPr id="0" name=""/>
        <dsp:cNvSpPr/>
      </dsp:nvSpPr>
      <dsp:spPr>
        <a:xfrm>
          <a:off x="3419521" y="273240"/>
          <a:ext cx="3531108" cy="3531108"/>
        </a:xfrm>
        <a:prstGeom prst="pie">
          <a:avLst>
            <a:gd name="adj1" fmla="val 9000000"/>
            <a:gd name="adj2" fmla="val 16200000"/>
          </a:avLst>
        </a:prstGeom>
        <a:solidFill>
          <a:srgbClr val="0000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>
              <a:latin typeface="Abadi" panose="020B0604020104020204" pitchFamily="34" charset="0"/>
            </a:rPr>
            <a:t>Distribution </a:t>
          </a:r>
          <a:endParaRPr lang="en-ZA" sz="1900" b="1" kern="1200" dirty="0">
            <a:latin typeface="Abadi" panose="020B0604020104020204" pitchFamily="34" charset="0"/>
          </a:endParaRPr>
        </a:p>
      </dsp:txBody>
      <dsp:txXfrm>
        <a:off x="3828541" y="1021499"/>
        <a:ext cx="1261110" cy="1050925"/>
      </dsp:txXfrm>
    </dsp:sp>
    <dsp:sp modelId="{86C7828D-F99D-4F85-B63F-DA1A1DABD7DB}">
      <dsp:nvSpPr>
        <dsp:cNvPr id="0" name=""/>
        <dsp:cNvSpPr/>
      </dsp:nvSpPr>
      <dsp:spPr>
        <a:xfrm>
          <a:off x="3346669" y="54648"/>
          <a:ext cx="3968292" cy="396829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5D66B-13A6-4DF7-BBDE-468D5D29B129}">
      <dsp:nvSpPr>
        <dsp:cNvPr id="0" name=""/>
        <dsp:cNvSpPr/>
      </dsp:nvSpPr>
      <dsp:spPr>
        <a:xfrm>
          <a:off x="3273653" y="180535"/>
          <a:ext cx="3968292" cy="396829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05102-E187-4FA8-8F6C-70352A74D334}">
      <dsp:nvSpPr>
        <dsp:cNvPr id="0" name=""/>
        <dsp:cNvSpPr/>
      </dsp:nvSpPr>
      <dsp:spPr>
        <a:xfrm>
          <a:off x="3200638" y="54648"/>
          <a:ext cx="3968292" cy="396829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935CE-119A-45A0-A9B2-744FFAD9FDEC}" type="datetimeFigureOut">
              <a:rPr lang="en-ZA" smtClean="0"/>
              <a:t>2023/11/10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F0CF5-D725-4B99-A01F-2176ED8087D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6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CAAB1-D84F-4BB5-BC57-8C246587294C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936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Prevalence of informal sector economic activity and predominant locations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ey factors that are contributing to vulnerability of members in the informal sector 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The s</a:t>
            </a: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ocial security needs and priorities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of women in the informal sector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Existing </a:t>
            </a: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social insurance in South Africa in the informal sector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with key design factors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imitations and barriers to coverage and gaps in existing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Best demonstrated practices of Contributory Social Insurance Scheme for the informal Sector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Structure and the key success drivers of the functioning Social Insurance Schemes for the sector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Financial considerations and modeling in relation to building such a scheme </a:t>
            </a:r>
            <a:endParaRPr lang="en-ZA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F0CF5-D725-4B99-A01F-2176ED8087D3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42906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Prevalence of informal sector economic activity and predominant locations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ey factors that are contributing to vulnerability of members in the informal sector 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The s</a:t>
            </a: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ocial security needs and priorities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of women in the informal sector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Existing </a:t>
            </a: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social insurance in South Africa in the informal sector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with key design factors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imitations and barriers to coverage and gaps in existing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Best demonstrated practices of Contributory Social Insurance Scheme for the informal Sector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Structure and the key success drivers of the functioning Social Insurance Schemes for the sector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Financial considerations and modeling in relation to building such a scheme </a:t>
            </a:r>
            <a:endParaRPr lang="en-ZA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F0CF5-D725-4B99-A01F-2176ED8087D3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122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>
                <a:latin typeface="+mn-lt"/>
              </a:rPr>
              <a:t>Entrepreneurs and </a:t>
            </a:r>
            <a:r>
              <a:rPr lang="de-DE" sz="1000" b="0" dirty="0" err="1">
                <a:latin typeface="+mn-lt"/>
              </a:rPr>
              <a:t>hustlers</a:t>
            </a:r>
            <a:r>
              <a:rPr lang="de-DE" sz="1000" b="0" dirty="0">
                <a:latin typeface="+mn-lt"/>
              </a:rPr>
              <a:t> in </a:t>
            </a:r>
            <a:r>
              <a:rPr lang="de-DE" sz="1000" b="0" dirty="0" err="1">
                <a:latin typeface="+mn-lt"/>
              </a:rPr>
              <a:t>the</a:t>
            </a:r>
            <a:r>
              <a:rPr lang="de-DE" sz="1000" b="0" dirty="0">
                <a:latin typeface="+mn-lt"/>
              </a:rPr>
              <a:t> informal </a:t>
            </a:r>
            <a:r>
              <a:rPr lang="de-DE" sz="1000" b="0" dirty="0" err="1">
                <a:latin typeface="+mn-lt"/>
              </a:rPr>
              <a:t>sector</a:t>
            </a:r>
            <a:r>
              <a:rPr lang="de-DE" sz="1000" b="0" dirty="0">
                <a:latin typeface="+mn-lt"/>
              </a:rPr>
              <a:t> in South </a:t>
            </a:r>
            <a:r>
              <a:rPr lang="de-DE" sz="1000" b="0" dirty="0" err="1">
                <a:latin typeface="+mn-lt"/>
              </a:rPr>
              <a:t>Africa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are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particularly</a:t>
            </a:r>
            <a:r>
              <a:rPr lang="de-DE" sz="1000" b="0" dirty="0">
                <a:latin typeface="+mn-lt"/>
              </a:rPr>
              <a:t> vulnerable </a:t>
            </a:r>
            <a:r>
              <a:rPr lang="de-DE" sz="1000" b="0" dirty="0" err="1">
                <a:latin typeface="+mn-lt"/>
              </a:rPr>
              <a:t>to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any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shocks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or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disruption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to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their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income</a:t>
            </a:r>
            <a:r>
              <a:rPr lang="de-DE" sz="1000" b="0" dirty="0">
                <a:latin typeface="+mn-lt"/>
              </a:rPr>
              <a:t> – </a:t>
            </a:r>
            <a:r>
              <a:rPr lang="de-DE" sz="1000" b="0" dirty="0" err="1">
                <a:latin typeface="+mn-lt"/>
              </a:rPr>
              <a:t>the</a:t>
            </a:r>
            <a:r>
              <a:rPr lang="de-DE" sz="1000" b="0" dirty="0">
                <a:latin typeface="+mn-lt"/>
              </a:rPr>
              <a:t> Covid-19 </a:t>
            </a:r>
            <a:r>
              <a:rPr lang="de-DE" sz="1000" b="0" dirty="0" err="1">
                <a:latin typeface="+mn-lt"/>
              </a:rPr>
              <a:t>pandemic</a:t>
            </a:r>
            <a:r>
              <a:rPr lang="de-DE" sz="1000" b="0" dirty="0">
                <a:latin typeface="+mn-lt"/>
              </a:rPr>
              <a:t> and </a:t>
            </a:r>
            <a:r>
              <a:rPr lang="de-DE" sz="1000" b="0" dirty="0" err="1">
                <a:latin typeface="+mn-lt"/>
              </a:rPr>
              <a:t>related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lockdown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measures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have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highlighted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their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precarious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situation</a:t>
            </a:r>
            <a:r>
              <a:rPr lang="de-DE" sz="1000" b="0" dirty="0">
                <a:latin typeface="+mn-lt"/>
              </a:rPr>
              <a:t>. People </a:t>
            </a:r>
            <a:r>
              <a:rPr lang="de-DE" sz="1000" b="0" dirty="0" err="1">
                <a:latin typeface="+mn-lt"/>
              </a:rPr>
              <a:t>mainly</a:t>
            </a:r>
            <a:r>
              <a:rPr lang="de-DE" sz="1000" b="0" dirty="0">
                <a:latin typeface="+mn-lt"/>
              </a:rPr>
              <a:t> turn </a:t>
            </a:r>
            <a:r>
              <a:rPr lang="de-DE" sz="1000" b="0" dirty="0" err="1">
                <a:latin typeface="+mn-lt"/>
              </a:rPr>
              <a:t>to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the</a:t>
            </a:r>
            <a:r>
              <a:rPr lang="de-DE" sz="1000" b="0" dirty="0">
                <a:latin typeface="+mn-lt"/>
              </a:rPr>
              <a:t> informal </a:t>
            </a:r>
            <a:r>
              <a:rPr lang="de-DE" sz="1000" b="0" dirty="0" err="1">
                <a:latin typeface="+mn-lt"/>
              </a:rPr>
              <a:t>sector</a:t>
            </a:r>
            <a:r>
              <a:rPr lang="de-DE" sz="1000" b="0" dirty="0">
                <a:latin typeface="+mn-lt"/>
              </a:rPr>
              <a:t> due </a:t>
            </a:r>
            <a:r>
              <a:rPr lang="de-DE" sz="1000" b="0" dirty="0" err="1">
                <a:latin typeface="+mn-lt"/>
              </a:rPr>
              <a:t>to</a:t>
            </a:r>
            <a:r>
              <a:rPr lang="de-DE" sz="1000" b="0" dirty="0">
                <a:latin typeface="+mn-lt"/>
              </a:rPr>
              <a:t> high </a:t>
            </a:r>
            <a:r>
              <a:rPr lang="de-DE" sz="1000" b="0" dirty="0" err="1">
                <a:latin typeface="+mn-lt"/>
              </a:rPr>
              <a:t>unemployment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figures</a:t>
            </a:r>
            <a:r>
              <a:rPr lang="de-DE" sz="1000" b="0" dirty="0">
                <a:latin typeface="+mn-lt"/>
              </a:rPr>
              <a:t> in South </a:t>
            </a:r>
            <a:r>
              <a:rPr lang="de-DE" sz="1000" b="0" dirty="0" err="1">
                <a:latin typeface="+mn-lt"/>
              </a:rPr>
              <a:t>Africa</a:t>
            </a:r>
            <a:r>
              <a:rPr lang="de-DE" sz="1000" b="0" dirty="0">
                <a:latin typeface="+mn-lt"/>
              </a:rPr>
              <a:t>, </a:t>
            </a:r>
            <a:r>
              <a:rPr lang="de-DE" sz="1000" b="0" dirty="0" err="1">
                <a:latin typeface="+mn-lt"/>
              </a:rPr>
              <a:t>however</a:t>
            </a:r>
            <a:r>
              <a:rPr lang="de-DE" sz="1000" b="0" dirty="0">
                <a:latin typeface="+mn-lt"/>
              </a:rPr>
              <a:t>, </a:t>
            </a:r>
            <a:r>
              <a:rPr lang="de-DE" sz="1000" b="0" dirty="0" err="1">
                <a:latin typeface="+mn-lt"/>
              </a:rPr>
              <a:t>they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are</a:t>
            </a:r>
            <a:r>
              <a:rPr lang="de-DE" sz="1000" b="0" dirty="0">
                <a:latin typeface="+mn-lt"/>
              </a:rPr>
              <a:t> still </a:t>
            </a:r>
            <a:r>
              <a:rPr lang="de-DE" sz="1000" b="0" dirty="0" err="1">
                <a:latin typeface="+mn-lt"/>
              </a:rPr>
              <a:t>living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month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to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month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with</a:t>
            </a:r>
            <a:r>
              <a:rPr lang="de-DE" sz="1000" b="0" dirty="0">
                <a:latin typeface="+mn-lt"/>
              </a:rPr>
              <a:t> a median </a:t>
            </a:r>
            <a:r>
              <a:rPr lang="de-DE" sz="1000" b="0" dirty="0" err="1">
                <a:latin typeface="+mn-lt"/>
              </a:rPr>
              <a:t>income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of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only</a:t>
            </a:r>
            <a:r>
              <a:rPr lang="de-DE" sz="1000" b="0" dirty="0">
                <a:latin typeface="+mn-lt"/>
              </a:rPr>
              <a:t> </a:t>
            </a:r>
            <a:r>
              <a:rPr lang="de-DE" sz="1200" dirty="0">
                <a:latin typeface="Abadi" panose="020B0604020104020204" pitchFamily="34" charset="0"/>
              </a:rPr>
              <a:t>R4000 per </a:t>
            </a:r>
            <a:r>
              <a:rPr lang="de-DE" sz="1200" dirty="0" err="1">
                <a:latin typeface="Abadi" panose="020B0604020104020204" pitchFamily="34" charset="0"/>
              </a:rPr>
              <a:t>month</a:t>
            </a:r>
            <a:r>
              <a:rPr lang="de-DE" sz="1200" dirty="0">
                <a:latin typeface="Abadi" panose="020B0604020104020204" pitchFamily="34" charset="0"/>
              </a:rPr>
              <a:t> </a:t>
            </a:r>
            <a:r>
              <a:rPr lang="de-DE" sz="1200" dirty="0" err="1">
                <a:latin typeface="Abadi" panose="020B0604020104020204" pitchFamily="34" charset="0"/>
              </a:rPr>
              <a:t>living</a:t>
            </a:r>
            <a:r>
              <a:rPr lang="de-DE" sz="1200" dirty="0">
                <a:latin typeface="Abadi" panose="020B0604020104020204" pitchFamily="34" charset="0"/>
              </a:rPr>
              <a:t> </a:t>
            </a:r>
            <a:r>
              <a:rPr lang="de-DE" sz="1200" dirty="0" err="1">
                <a:latin typeface="Abadi" panose="020B0604020104020204" pitchFamily="34" charset="0"/>
              </a:rPr>
              <a:t>month</a:t>
            </a:r>
            <a:r>
              <a:rPr lang="de-DE" sz="1200" dirty="0">
                <a:latin typeface="Abadi" panose="020B0604020104020204" pitchFamily="34" charset="0"/>
              </a:rPr>
              <a:t> </a:t>
            </a:r>
            <a:r>
              <a:rPr lang="de-DE" sz="1200" dirty="0" err="1">
                <a:latin typeface="Abadi" panose="020B0604020104020204" pitchFamily="34" charset="0"/>
              </a:rPr>
              <a:t>to</a:t>
            </a:r>
            <a:r>
              <a:rPr lang="de-DE" sz="1200" dirty="0">
                <a:latin typeface="Abadi" panose="020B0604020104020204" pitchFamily="34" charset="0"/>
              </a:rPr>
              <a:t> </a:t>
            </a:r>
            <a:r>
              <a:rPr lang="de-DE" sz="1200" dirty="0" err="1">
                <a:latin typeface="Abadi" panose="020B0604020104020204" pitchFamily="34" charset="0"/>
              </a:rPr>
              <a:t>month</a:t>
            </a:r>
            <a:r>
              <a:rPr lang="de-DE" sz="1200" dirty="0">
                <a:latin typeface="Abadi" panose="020B0604020104020204" pitchFamily="34" charset="0"/>
              </a:rPr>
              <a:t> </a:t>
            </a:r>
            <a:r>
              <a:rPr lang="de-DE" sz="1200" dirty="0" err="1">
                <a:latin typeface="Abadi" panose="020B0604020104020204" pitchFamily="34" charset="0"/>
              </a:rPr>
              <a:t>with</a:t>
            </a:r>
            <a:r>
              <a:rPr lang="de-DE" sz="1200" dirty="0">
                <a:latin typeface="Abadi" panose="020B0604020104020204" pitchFamily="34" charset="0"/>
              </a:rPr>
              <a:t> </a:t>
            </a:r>
            <a:r>
              <a:rPr lang="de-DE" sz="1200" dirty="0" err="1">
                <a:latin typeface="Abadi" panose="020B0604020104020204" pitchFamily="34" charset="0"/>
              </a:rPr>
              <a:t>no</a:t>
            </a:r>
            <a:r>
              <a:rPr lang="de-DE" sz="1200" dirty="0">
                <a:latin typeface="Abadi" panose="020B0604020104020204" pitchFamily="34" charset="0"/>
              </a:rPr>
              <a:t> </a:t>
            </a:r>
            <a:r>
              <a:rPr lang="de-DE" sz="1200" dirty="0" err="1">
                <a:latin typeface="Abadi" panose="020B0604020104020204" pitchFamily="34" charset="0"/>
              </a:rPr>
              <a:t>chance</a:t>
            </a:r>
            <a:r>
              <a:rPr lang="de-DE" sz="1200" dirty="0">
                <a:latin typeface="Abadi" panose="020B0604020104020204" pitchFamily="34" charset="0"/>
              </a:rPr>
              <a:t> </a:t>
            </a:r>
            <a:r>
              <a:rPr lang="de-DE" sz="1200" dirty="0" err="1">
                <a:latin typeface="Abadi" panose="020B0604020104020204" pitchFamily="34" charset="0"/>
              </a:rPr>
              <a:t>to</a:t>
            </a:r>
            <a:r>
              <a:rPr lang="de-DE" sz="1200" dirty="0">
                <a:latin typeface="Abadi" panose="020B0604020104020204" pitchFamily="34" charset="0"/>
              </a:rPr>
              <a:t> save </a:t>
            </a:r>
            <a:r>
              <a:rPr lang="de-DE" sz="1200" dirty="0" err="1">
                <a:latin typeface="Abadi" panose="020B0604020104020204" pitchFamily="34" charset="0"/>
              </a:rPr>
              <a:t>any</a:t>
            </a:r>
            <a:r>
              <a:rPr lang="de-DE" sz="1200" dirty="0">
                <a:latin typeface="Abadi" panose="020B0604020104020204" pitchFamily="34" charset="0"/>
              </a:rPr>
              <a:t> </a:t>
            </a:r>
            <a:r>
              <a:rPr lang="de-DE" sz="1200" dirty="0" err="1">
                <a:latin typeface="Abadi" panose="020B0604020104020204" pitchFamily="34" charset="0"/>
              </a:rPr>
              <a:t>money</a:t>
            </a:r>
            <a:r>
              <a:rPr lang="de-DE" sz="1200" dirty="0">
                <a:latin typeface="Abadi" panose="020B0604020104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b="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b="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>
                <a:latin typeface="+mn-lt"/>
              </a:rPr>
              <a:t>People </a:t>
            </a:r>
            <a:r>
              <a:rPr lang="de-DE" sz="1000" b="0" dirty="0" err="1">
                <a:latin typeface="+mn-lt"/>
              </a:rPr>
              <a:t>working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informally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are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the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missing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middle</a:t>
            </a:r>
            <a:r>
              <a:rPr lang="de-DE" sz="1000" b="0" dirty="0">
                <a:latin typeface="+mn-lt"/>
              </a:rPr>
              <a:t> – </a:t>
            </a:r>
            <a:r>
              <a:rPr lang="de-DE" sz="1000" b="0" dirty="0" err="1">
                <a:latin typeface="+mn-lt"/>
              </a:rPr>
              <a:t>they</a:t>
            </a:r>
            <a:r>
              <a:rPr lang="de-DE" sz="1000" b="0" dirty="0">
                <a:latin typeface="+mn-lt"/>
              </a:rPr>
              <a:t> </a:t>
            </a:r>
            <a:r>
              <a:rPr lang="en-US" sz="1000" dirty="0">
                <a:solidFill>
                  <a:srgbClr val="C00000"/>
                </a:solidFill>
              </a:rPr>
              <a:t>have most difficulties accessing social assistance or insurance. Consequently, there is a huge need for </a:t>
            </a:r>
            <a:r>
              <a:rPr lang="de-DE" sz="1200" dirty="0" err="1">
                <a:latin typeface="Abadi" panose="020B0604020104020204" pitchFamily="34" charset="0"/>
              </a:rPr>
              <a:t>for</a:t>
            </a:r>
            <a:r>
              <a:rPr lang="de-DE" sz="1200" dirty="0">
                <a:latin typeface="Abadi" panose="020B0604020104020204" pitchFamily="34" charset="0"/>
              </a:rPr>
              <a:t> social </a:t>
            </a:r>
            <a:r>
              <a:rPr lang="de-DE" sz="1200" dirty="0" err="1">
                <a:latin typeface="Abadi" panose="020B0604020104020204" pitchFamily="34" charset="0"/>
              </a:rPr>
              <a:t>insurance</a:t>
            </a:r>
            <a:r>
              <a:rPr lang="de-DE" sz="1200" dirty="0">
                <a:latin typeface="Abadi" panose="020B0604020104020204" pitchFamily="34" charset="0"/>
              </a:rPr>
              <a:t> </a:t>
            </a:r>
            <a:r>
              <a:rPr lang="de-DE" sz="1200" dirty="0" err="1">
                <a:latin typeface="Abadi" panose="020B0604020104020204" pitchFamily="34" charset="0"/>
              </a:rPr>
              <a:t>schemes</a:t>
            </a:r>
            <a:r>
              <a:rPr lang="de-DE" sz="1200" dirty="0">
                <a:latin typeface="Abadi" panose="020B0604020104020204" pitchFamily="34" charset="0"/>
              </a:rPr>
              <a:t> </a:t>
            </a:r>
            <a:r>
              <a:rPr lang="de-DE" sz="1200" dirty="0" err="1">
                <a:latin typeface="Abadi" panose="020B0604020104020204" pitchFamily="34" charset="0"/>
              </a:rPr>
              <a:t>for</a:t>
            </a:r>
            <a:r>
              <a:rPr lang="de-DE" sz="1200" dirty="0">
                <a:latin typeface="Abadi" panose="020B0604020104020204" pitchFamily="34" charset="0"/>
              </a:rPr>
              <a:t> individual </a:t>
            </a:r>
            <a:r>
              <a:rPr lang="de-DE" sz="1200" dirty="0" err="1">
                <a:latin typeface="Abadi" panose="020B0604020104020204" pitchFamily="34" charset="0"/>
              </a:rPr>
              <a:t>as</a:t>
            </a:r>
            <a:r>
              <a:rPr lang="de-DE" sz="1200" dirty="0">
                <a:latin typeface="Abadi" panose="020B0604020104020204" pitchFamily="34" charset="0"/>
              </a:rPr>
              <a:t> </a:t>
            </a:r>
            <a:r>
              <a:rPr lang="de-DE" sz="1200" dirty="0" err="1">
                <a:latin typeface="Abadi" panose="020B0604020104020204" pitchFamily="34" charset="0"/>
              </a:rPr>
              <a:t>well</a:t>
            </a:r>
            <a:r>
              <a:rPr lang="de-DE" sz="1200" dirty="0">
                <a:latin typeface="Abadi" panose="020B0604020104020204" pitchFamily="34" charset="0"/>
              </a:rPr>
              <a:t> </a:t>
            </a:r>
            <a:r>
              <a:rPr lang="de-DE" sz="1200" dirty="0" err="1">
                <a:latin typeface="Abadi" panose="020B0604020104020204" pitchFamily="34" charset="0"/>
              </a:rPr>
              <a:t>as</a:t>
            </a:r>
            <a:r>
              <a:rPr lang="de-DE" sz="1200" dirty="0">
                <a:latin typeface="Abadi" panose="020B0604020104020204" pitchFamily="34" charset="0"/>
              </a:rPr>
              <a:t> </a:t>
            </a:r>
            <a:r>
              <a:rPr lang="de-DE" sz="1200" dirty="0" err="1">
                <a:latin typeface="Abadi" panose="020B0604020104020204" pitchFamily="34" charset="0"/>
              </a:rPr>
              <a:t>business</a:t>
            </a:r>
            <a:r>
              <a:rPr lang="de-DE" sz="1200" dirty="0">
                <a:latin typeface="Abadi" panose="020B0604020104020204" pitchFamily="34" charset="0"/>
              </a:rPr>
              <a:t> </a:t>
            </a:r>
            <a:r>
              <a:rPr lang="de-DE" sz="1200" dirty="0" err="1">
                <a:latin typeface="Abadi" panose="020B0604020104020204" pitchFamily="34" charset="0"/>
              </a:rPr>
              <a:t>insurance</a:t>
            </a:r>
            <a:r>
              <a:rPr lang="de-DE" sz="1200" dirty="0">
                <a:latin typeface="Abadi" panose="020B0604020104020204" pitchFamily="34" charset="0"/>
              </a:rPr>
              <a:t>. </a:t>
            </a:r>
            <a:endParaRPr lang="en-ZA" sz="1200" dirty="0"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b="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b="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 err="1">
                <a:latin typeface="+mn-lt"/>
              </a:rPr>
              <a:t>Businesses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need</a:t>
            </a:r>
            <a:r>
              <a:rPr lang="de-DE" sz="1000" b="0" dirty="0">
                <a:latin typeface="+mn-lt"/>
              </a:rPr>
              <a:t> stock, </a:t>
            </a:r>
            <a:r>
              <a:rPr lang="de-DE" sz="1000" b="0" dirty="0" err="1">
                <a:latin typeface="+mn-lt"/>
              </a:rPr>
              <a:t>machinery</a:t>
            </a:r>
            <a:r>
              <a:rPr lang="de-DE" sz="1000" b="0" dirty="0">
                <a:latin typeface="+mn-lt"/>
              </a:rPr>
              <a:t>, </a:t>
            </a:r>
            <a:r>
              <a:rPr lang="de-DE" sz="1000" b="0" dirty="0" err="1">
                <a:latin typeface="+mn-lt"/>
              </a:rPr>
              <a:t>equipment</a:t>
            </a:r>
            <a:r>
              <a:rPr lang="de-DE" sz="1000" b="0" dirty="0">
                <a:latin typeface="+mn-lt"/>
              </a:rPr>
              <a:t>, </a:t>
            </a:r>
            <a:r>
              <a:rPr lang="de-DE" sz="1000" b="0" dirty="0" err="1">
                <a:latin typeface="+mn-lt"/>
              </a:rPr>
              <a:t>or</a:t>
            </a:r>
            <a:r>
              <a:rPr lang="de-DE" sz="1000" b="0" dirty="0">
                <a:latin typeface="+mn-lt"/>
              </a:rPr>
              <a:t> </a:t>
            </a:r>
            <a:r>
              <a:rPr lang="de-DE" sz="1000" b="0" dirty="0" err="1">
                <a:latin typeface="+mn-lt"/>
              </a:rPr>
              <a:t>stalls</a:t>
            </a:r>
            <a:r>
              <a:rPr lang="de-DE" sz="1000" b="0" dirty="0"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>
                <a:latin typeface="+mn-lt"/>
              </a:rPr>
              <a:t> </a:t>
            </a:r>
            <a:r>
              <a:rPr lang="en-US" sz="1000" b="0" u="none" dirty="0">
                <a:solidFill>
                  <a:srgbClr val="000000"/>
                </a:solidFill>
                <a:latin typeface="+mn-lt"/>
              </a:rPr>
              <a:t>Their capacity to </a:t>
            </a:r>
            <a:r>
              <a:rPr lang="en-US" sz="1000" b="0" dirty="0">
                <a:solidFill>
                  <a:srgbClr val="000000"/>
                </a:solidFill>
                <a:latin typeface="+mn-lt"/>
              </a:rPr>
              <a:t>pay for </a:t>
            </a:r>
            <a:r>
              <a:rPr lang="en-US" sz="1000" b="0" u="none" dirty="0">
                <a:solidFill>
                  <a:srgbClr val="000000"/>
                </a:solidFill>
                <a:latin typeface="+mn-lt"/>
              </a:rPr>
              <a:t>an insurance scheme is very 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000" b="0" i="0" u="none" strike="noStrike" dirty="0">
                <a:solidFill>
                  <a:srgbClr val="000000"/>
                </a:solidFill>
                <a:effectLst/>
                <a:latin typeface="+mn-lt"/>
              </a:rPr>
              <a:t>Any insurance scheme needs to improve </a:t>
            </a:r>
            <a:r>
              <a:rPr lang="en-ZA" sz="1000" b="0" dirty="0">
                <a:solidFill>
                  <a:srgbClr val="000000"/>
                </a:solidFill>
                <a:latin typeface="+mn-lt"/>
              </a:rPr>
              <a:t>financial inclusion.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CAAB1-D84F-4BB5-BC57-8C246587294C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5749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Prevalence of informal sector economic activity and predominant locations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ey factors that are contributing to vulnerability of members in the informal sector 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The s</a:t>
            </a: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ocial security needs and priorities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of women in the informal sector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Existing </a:t>
            </a: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social insurance in South Africa in the informal sector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with key design factors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imitations and barriers to coverage and gaps in existing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Best demonstrated practices of Contributory Social Insurance Scheme for the informal Sector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Structure and the key success drivers of the functioning Social Insurance Schemes for the sector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Financial considerations and modeling in relation to building such a scheme </a:t>
            </a:r>
            <a:endParaRPr lang="en-ZA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F0CF5-D725-4B99-A01F-2176ED8087D3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1129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Prevalence of informal sector economic activity and predominant locations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ey factors that are contributing to vulnerability of members in the informal sector 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The s</a:t>
            </a: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ocial security needs and priorities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of women in the informal sector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Existing </a:t>
            </a: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social insurance in South Africa in the informal sector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with key design factors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imitations and barriers to coverage and gaps in existing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Best demonstrated practices of Contributory Social Insurance Scheme for the informal Sector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Structure and the key success drivers of the functioning Social Insurance Schemes for the sector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Financial considerations and modeling in relation to building such a scheme </a:t>
            </a:r>
            <a:endParaRPr lang="en-ZA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F0CF5-D725-4B99-A01F-2176ED8087D3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5931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F0CF5-D725-4B99-A01F-2176ED8087D3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88858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Prevalence of informal sector economic activity and predominant locations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ey factors that are contributing to vulnerability of members in the informal sector 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The s</a:t>
            </a: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ocial security needs and priorities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of women in the informal sector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Existing </a:t>
            </a: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social insurance in South Africa in the informal sector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with key design factors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ZA" sz="1200" dirty="0">
                <a:solidFill>
                  <a:srgbClr val="000000"/>
                </a:solidFill>
                <a:latin typeface="Calibri" panose="020F0502020204030204" pitchFamily="34" charset="0"/>
              </a:rPr>
              <a:t>imitations and barriers to coverage and gaps in existing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Best demonstrated practices of Contributory Social Insurance Scheme for the informal Sector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Structure and the key success drivers of the functioning Social Insurance Schemes for the sector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Financial considerations and modeling in relation to building such a scheme </a:t>
            </a:r>
            <a:endParaRPr lang="en-ZA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F0CF5-D725-4B99-A01F-2176ED8087D3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367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8DF2-8616-4FA8-BD4F-3879832F225F}" type="datetimeFigureOut">
              <a:rPr lang="en-ZA" smtClean="0"/>
              <a:t>2023/11/10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4B82-09B6-45AE-9058-9996886C26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379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8DF2-8616-4FA8-BD4F-3879832F225F}" type="datetimeFigureOut">
              <a:rPr lang="en-ZA" smtClean="0"/>
              <a:t>2023/11/10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4B82-09B6-45AE-9058-9996886C26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780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8DF2-8616-4FA8-BD4F-3879832F225F}" type="datetimeFigureOut">
              <a:rPr lang="en-ZA" smtClean="0"/>
              <a:t>2023/11/10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4B82-09B6-45AE-9058-9996886C26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7229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8DF2-8616-4FA8-BD4F-3879832F225F}" type="datetimeFigureOut">
              <a:rPr lang="en-ZA" smtClean="0"/>
              <a:t>2023/11/10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4B82-09B6-45AE-9058-9996886C26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623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8DF2-8616-4FA8-BD4F-3879832F225F}" type="datetimeFigureOut">
              <a:rPr lang="en-ZA" smtClean="0"/>
              <a:t>2023/11/10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4B82-09B6-45AE-9058-9996886C26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1758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8DF2-8616-4FA8-BD4F-3879832F225F}" type="datetimeFigureOut">
              <a:rPr lang="en-ZA" smtClean="0"/>
              <a:t>2023/11/10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4B82-09B6-45AE-9058-9996886C26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8390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8DF2-8616-4FA8-BD4F-3879832F225F}" type="datetimeFigureOut">
              <a:rPr lang="en-ZA" smtClean="0"/>
              <a:t>2023/11/10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4B82-09B6-45AE-9058-9996886C26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6145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8DF2-8616-4FA8-BD4F-3879832F225F}" type="datetimeFigureOut">
              <a:rPr lang="en-ZA" smtClean="0"/>
              <a:t>2023/11/10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4B82-09B6-45AE-9058-9996886C26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2160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8DF2-8616-4FA8-BD4F-3879832F225F}" type="datetimeFigureOut">
              <a:rPr lang="en-ZA" smtClean="0"/>
              <a:t>2023/11/10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4B82-09B6-45AE-9058-9996886C26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0805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8DF2-8616-4FA8-BD4F-3879832F225F}" type="datetimeFigureOut">
              <a:rPr lang="en-ZA" smtClean="0"/>
              <a:t>2023/11/10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4B82-09B6-45AE-9058-9996886C26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400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8DF2-8616-4FA8-BD4F-3879832F225F}" type="datetimeFigureOut">
              <a:rPr lang="en-ZA" smtClean="0"/>
              <a:t>2023/11/10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4B82-09B6-45AE-9058-9996886C26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355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88DF2-8616-4FA8-BD4F-3879832F225F}" type="datetimeFigureOut">
              <a:rPr lang="en-ZA" smtClean="0"/>
              <a:t>2023/11/10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64B82-09B6-45AE-9058-9996886C269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8750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27.png"/><Relationship Id="rId18" Type="http://schemas.openxmlformats.org/officeDocument/2006/relationships/image" Target="../media/image34.svg"/><Relationship Id="rId26" Type="http://schemas.openxmlformats.org/officeDocument/2006/relationships/image" Target="../media/image30.svg"/><Relationship Id="rId3" Type="http://schemas.openxmlformats.org/officeDocument/2006/relationships/image" Target="../media/image41.png"/><Relationship Id="rId21" Type="http://schemas.openxmlformats.org/officeDocument/2006/relationships/image" Target="../media/image50.png"/><Relationship Id="rId7" Type="http://schemas.openxmlformats.org/officeDocument/2006/relationships/image" Target="../media/image35.png"/><Relationship Id="rId12" Type="http://schemas.openxmlformats.org/officeDocument/2006/relationships/image" Target="../media/image44.svg"/><Relationship Id="rId17" Type="http://schemas.openxmlformats.org/officeDocument/2006/relationships/image" Target="../media/image33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7.svg"/><Relationship Id="rId20" Type="http://schemas.openxmlformats.org/officeDocument/2006/relationships/image" Target="../media/image4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43.png"/><Relationship Id="rId24" Type="http://schemas.openxmlformats.org/officeDocument/2006/relationships/image" Target="../media/image53.svg"/><Relationship Id="rId5" Type="http://schemas.openxmlformats.org/officeDocument/2006/relationships/image" Target="../media/image31.png"/><Relationship Id="rId15" Type="http://schemas.openxmlformats.org/officeDocument/2006/relationships/image" Target="../media/image46.png"/><Relationship Id="rId23" Type="http://schemas.openxmlformats.org/officeDocument/2006/relationships/image" Target="../media/image52.png"/><Relationship Id="rId10" Type="http://schemas.openxmlformats.org/officeDocument/2006/relationships/image" Target="../media/image38.svg"/><Relationship Id="rId19" Type="http://schemas.openxmlformats.org/officeDocument/2006/relationships/image" Target="../media/image48.png"/><Relationship Id="rId4" Type="http://schemas.openxmlformats.org/officeDocument/2006/relationships/image" Target="../media/image42.svg"/><Relationship Id="rId9" Type="http://schemas.openxmlformats.org/officeDocument/2006/relationships/image" Target="../media/image37.png"/><Relationship Id="rId14" Type="http://schemas.openxmlformats.org/officeDocument/2006/relationships/image" Target="../media/image45.svg"/><Relationship Id="rId22" Type="http://schemas.openxmlformats.org/officeDocument/2006/relationships/image" Target="../media/image51.svg"/><Relationship Id="rId27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svg"/><Relationship Id="rId18" Type="http://schemas.openxmlformats.org/officeDocument/2006/relationships/image" Target="../media/image29.png"/><Relationship Id="rId3" Type="http://schemas.openxmlformats.org/officeDocument/2006/relationships/image" Target="../media/image42.svg"/><Relationship Id="rId7" Type="http://schemas.openxmlformats.org/officeDocument/2006/relationships/image" Target="../media/image38.svg"/><Relationship Id="rId12" Type="http://schemas.openxmlformats.org/officeDocument/2006/relationships/image" Target="../media/image46.png"/><Relationship Id="rId17" Type="http://schemas.openxmlformats.org/officeDocument/2006/relationships/image" Target="../media/image32.svg"/><Relationship Id="rId2" Type="http://schemas.openxmlformats.org/officeDocument/2006/relationships/image" Target="../media/image41.png"/><Relationship Id="rId16" Type="http://schemas.openxmlformats.org/officeDocument/2006/relationships/image" Target="../media/image31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5.svg"/><Relationship Id="rId5" Type="http://schemas.openxmlformats.org/officeDocument/2006/relationships/image" Target="../media/image36.svg"/><Relationship Id="rId15" Type="http://schemas.openxmlformats.org/officeDocument/2006/relationships/image" Target="../media/image34.svg"/><Relationship Id="rId10" Type="http://schemas.openxmlformats.org/officeDocument/2006/relationships/image" Target="../media/image27.png"/><Relationship Id="rId19" Type="http://schemas.openxmlformats.org/officeDocument/2006/relationships/image" Target="../media/image30.svg"/><Relationship Id="rId4" Type="http://schemas.openxmlformats.org/officeDocument/2006/relationships/image" Target="../media/image35.png"/><Relationship Id="rId9" Type="http://schemas.openxmlformats.org/officeDocument/2006/relationships/image" Target="../media/image44.sv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11" Type="http://schemas.openxmlformats.org/officeDocument/2006/relationships/image" Target="../media/image3.png"/><Relationship Id="rId5" Type="http://schemas.openxmlformats.org/officeDocument/2006/relationships/image" Target="../media/image5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13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26.svg"/><Relationship Id="rId4" Type="http://schemas.openxmlformats.org/officeDocument/2006/relationships/image" Target="../media/image5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3C98A0E-DB88-923B-2610-FEDEA53FF8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1" b="29930"/>
          <a:stretch/>
        </p:blipFill>
        <p:spPr>
          <a:xfrm>
            <a:off x="9885969" y="5910922"/>
            <a:ext cx="2200013" cy="1056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873E88-3B93-3804-92F6-0A2262865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095" y="1154595"/>
            <a:ext cx="9483070" cy="4084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DC00AE-FD06-6824-DB30-79D18ADD87CC}"/>
              </a:ext>
            </a:extLst>
          </p:cNvPr>
          <p:cNvSpPr txBox="1"/>
          <p:nvPr/>
        </p:nvSpPr>
        <p:spPr>
          <a:xfrm>
            <a:off x="286519" y="180086"/>
            <a:ext cx="1178453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ZA" sz="2400" b="1" dirty="0">
                <a:latin typeface="Abadi" panose="020B0604020104020204" pitchFamily="34" charset="0"/>
              </a:rPr>
              <a:t>Benefit packages, including best demonstrated practice for an insurance cover for entrepreneurs in the informal sector in South Africa </a:t>
            </a:r>
          </a:p>
        </p:txBody>
      </p:sp>
      <p:pic>
        <p:nvPicPr>
          <p:cNvPr id="1028" name="Picture 4" descr="fao">
            <a:extLst>
              <a:ext uri="{FF2B5EF4-FFF2-40B4-BE49-F238E27FC236}">
                <a16:creationId xmlns:a16="http://schemas.microsoft.com/office/drawing/2014/main" id="{CC72E4C4-A087-32FE-55E5-C39811AEF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 bwMode="auto">
          <a:xfrm>
            <a:off x="-1489493" y="893499"/>
            <a:ext cx="5587644" cy="448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447D16-21D9-4455-675E-27D02007C8DB}"/>
              </a:ext>
            </a:extLst>
          </p:cNvPr>
          <p:cNvSpPr txBox="1"/>
          <p:nvPr/>
        </p:nvSpPr>
        <p:spPr>
          <a:xfrm>
            <a:off x="286519" y="5315093"/>
            <a:ext cx="1178453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badi" panose="020B0604020104020204" pitchFamily="34" charset="0"/>
              </a:rPr>
              <a:t>This research was commissioned by, and developed for the United Nations Development Programme, SA country office, as part of its development support on social protection.</a:t>
            </a:r>
            <a:endParaRPr lang="en-ZA" sz="24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65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able 51">
            <a:extLst>
              <a:ext uri="{FF2B5EF4-FFF2-40B4-BE49-F238E27FC236}">
                <a16:creationId xmlns:a16="http://schemas.microsoft.com/office/drawing/2014/main" id="{CF731AC6-ABA3-F20C-B0C0-74BFF4F7EC37}"/>
              </a:ext>
            </a:extLst>
          </p:cNvPr>
          <p:cNvGraphicFramePr>
            <a:graphicFrameLocks noGrp="1"/>
          </p:cNvGraphicFramePr>
          <p:nvPr/>
        </p:nvGraphicFramePr>
        <p:xfrm>
          <a:off x="187231" y="1117737"/>
          <a:ext cx="11824407" cy="5466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2669">
                  <a:extLst>
                    <a:ext uri="{9D8B030D-6E8A-4147-A177-3AD203B41FA5}">
                      <a16:colId xmlns:a16="http://schemas.microsoft.com/office/drawing/2014/main" val="2403159142"/>
                    </a:ext>
                  </a:extLst>
                </a:gridCol>
                <a:gridCol w="5135869">
                  <a:extLst>
                    <a:ext uri="{9D8B030D-6E8A-4147-A177-3AD203B41FA5}">
                      <a16:colId xmlns:a16="http://schemas.microsoft.com/office/drawing/2014/main" val="3288073741"/>
                    </a:ext>
                  </a:extLst>
                </a:gridCol>
                <a:gridCol w="5135869">
                  <a:extLst>
                    <a:ext uri="{9D8B030D-6E8A-4147-A177-3AD203B41FA5}">
                      <a16:colId xmlns:a16="http://schemas.microsoft.com/office/drawing/2014/main" val="21470291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Personal </a:t>
                      </a:r>
                      <a:r>
                        <a:rPr lang="de-DE" sz="2400" b="1" kern="1200" dirty="0" err="1">
                          <a:solidFill>
                            <a:schemeClr val="bg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insurance</a:t>
                      </a:r>
                      <a:r>
                        <a:rPr lang="de-DE" sz="2400" b="1" kern="12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ZA" sz="2400" b="1" kern="1200" dirty="0">
                        <a:solidFill>
                          <a:schemeClr val="bg1"/>
                        </a:solidFill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Business </a:t>
                      </a:r>
                      <a:r>
                        <a:rPr lang="de-DE" sz="2400" b="1" kern="1200" dirty="0" err="1">
                          <a:solidFill>
                            <a:schemeClr val="bg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insurance</a:t>
                      </a:r>
                      <a:r>
                        <a:rPr lang="de-DE" sz="2400" b="1" kern="1200" dirty="0">
                          <a:solidFill>
                            <a:schemeClr val="bg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ZA" sz="2400" b="1" kern="1200" dirty="0">
                        <a:solidFill>
                          <a:schemeClr val="bg1"/>
                        </a:solidFill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859498"/>
                  </a:ext>
                </a:extLst>
              </a:tr>
              <a:tr h="1601576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badi" panose="020B0604020104020204" pitchFamily="34" charset="0"/>
                        </a:rPr>
                        <a:t>Benefits/ Covered loss</a:t>
                      </a:r>
                      <a:endParaRPr lang="en-Z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Health 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marL="35560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Disability</a:t>
                      </a:r>
                    </a:p>
                    <a:p>
                      <a:pPr marL="35560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800" b="1" kern="120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Parenthood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| </a:t>
                      </a:r>
                      <a:r>
                        <a:rPr lang="de-DE" sz="1800" kern="120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Maternity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benefits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, Child Support</a:t>
                      </a:r>
                    </a:p>
                    <a:p>
                      <a:pPr marL="35560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Family 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| Care </a:t>
                      </a:r>
                      <a:r>
                        <a:rPr lang="de-DE" sz="1800" kern="120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Dependency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  <a:p>
                      <a:pPr marL="35560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800" b="1" kern="120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Unemployment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| Loss </a:t>
                      </a:r>
                      <a:r>
                        <a:rPr lang="de-DE" sz="1800" kern="120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income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556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Old Age 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| Pension, </a:t>
                      </a:r>
                      <a:r>
                        <a:rPr lang="de-DE" sz="1800" kern="120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Provident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funds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Annuities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5560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Death </a:t>
                      </a:r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| 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Life Insurance, Funeral </a:t>
                      </a:r>
                      <a:r>
                        <a:rPr lang="de-DE" sz="1800" kern="120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cover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de-DE" sz="180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</a:br>
                      <a:endParaRPr lang="en-ZA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5600" indent="0">
                        <a:lnSpc>
                          <a:spcPct val="150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Equipment, machinery or material</a:t>
                      </a:r>
                    </a:p>
                    <a:p>
                      <a:pPr marL="355600" indent="0">
                        <a:lnSpc>
                          <a:spcPct val="150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Vehicle/s </a:t>
                      </a:r>
                    </a:p>
                    <a:p>
                      <a:pPr marL="355600" indent="0">
                        <a:lnSpc>
                          <a:spcPct val="150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Stock (food and other products)</a:t>
                      </a:r>
                    </a:p>
                    <a:p>
                      <a:pPr marL="355600" indent="0">
                        <a:lnSpc>
                          <a:spcPct val="150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Stall</a:t>
                      </a:r>
                    </a:p>
                    <a:p>
                      <a:pPr marL="355600" indent="0">
                        <a:lnSpc>
                          <a:spcPct val="150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Incapacitated | </a:t>
                      </a:r>
                      <a:r>
                        <a:rPr lang="en-ZA" sz="1800" b="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Loss of income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endParaRPr lang="en-ZA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3068157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badi" panose="020B0604020104020204" pitchFamily="34" charset="0"/>
                        </a:rPr>
                        <a:t>Policy event </a:t>
                      </a:r>
                      <a:endParaRPr lang="de-DE" sz="1800" b="1" dirty="0">
                        <a:latin typeface="Abadi" panose="020B0604020104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Life </a:t>
                      </a:r>
                      <a:r>
                        <a:rPr lang="de-DE" sz="1800" kern="120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events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de-DE" sz="1800" kern="1200" dirty="0" err="1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challenges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ZA" sz="1800" kern="1200" dirty="0">
                        <a:solidFill>
                          <a:schemeClr val="tx1"/>
                        </a:solidFill>
                        <a:latin typeface="Abadi" panose="020B0604020104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Theft or crime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Impact of weather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  <a:ea typeface="+mn-ea"/>
                          <a:cs typeface="+mn-cs"/>
                        </a:rPr>
                        <a:t>Disaster or crisis 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5051201"/>
                  </a:ext>
                </a:extLst>
              </a:tr>
            </a:tbl>
          </a:graphicData>
        </a:graphic>
      </p:graphicFrame>
      <p:pic>
        <p:nvPicPr>
          <p:cNvPr id="8" name="Graphic 7" descr="Man with kid with solid fill">
            <a:extLst>
              <a:ext uri="{FF2B5EF4-FFF2-40B4-BE49-F238E27FC236}">
                <a16:creationId xmlns:a16="http://schemas.microsoft.com/office/drawing/2014/main" id="{8BE244EC-B9F4-0832-9CFB-F06E9C55C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0572" y="3038494"/>
            <a:ext cx="360000" cy="360000"/>
          </a:xfrm>
          <a:prstGeom prst="rect">
            <a:avLst/>
          </a:prstGeom>
        </p:spPr>
      </p:pic>
      <p:pic>
        <p:nvPicPr>
          <p:cNvPr id="3" name="Graphic 2" descr="Store with solid fill">
            <a:extLst>
              <a:ext uri="{FF2B5EF4-FFF2-40B4-BE49-F238E27FC236}">
                <a16:creationId xmlns:a16="http://schemas.microsoft.com/office/drawing/2014/main" id="{0AF5D828-20F0-4790-8281-9279686A0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23426" y="3013548"/>
            <a:ext cx="360000" cy="360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46EC29-118A-8312-6AE8-82A1F74E4C6A}"/>
              </a:ext>
            </a:extLst>
          </p:cNvPr>
          <p:cNvSpPr txBox="1"/>
          <p:nvPr/>
        </p:nvSpPr>
        <p:spPr>
          <a:xfrm>
            <a:off x="178203" y="135667"/>
            <a:ext cx="118334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latin typeface="Abadi" panose="020B0604020104020204" pitchFamily="34" charset="0"/>
              </a:defRPr>
            </a:lvl1pPr>
          </a:lstStyle>
          <a:p>
            <a:r>
              <a:rPr lang="en-ZA" dirty="0"/>
              <a:t>There is a huge need for personal as well as business insurance schemes covering life events that can happen to everyone – as well as for specific shocks to the business</a:t>
            </a:r>
          </a:p>
        </p:txBody>
      </p:sp>
      <p:pic>
        <p:nvPicPr>
          <p:cNvPr id="11" name="Graphic 10" descr="Gravestone with solid fill">
            <a:extLst>
              <a:ext uri="{FF2B5EF4-FFF2-40B4-BE49-F238E27FC236}">
                <a16:creationId xmlns:a16="http://schemas.microsoft.com/office/drawing/2014/main" id="{1D61373E-7597-961B-E85F-49D37DD46E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96470" y="4340900"/>
            <a:ext cx="360000" cy="360000"/>
          </a:xfrm>
          <a:prstGeom prst="rect">
            <a:avLst/>
          </a:prstGeom>
        </p:spPr>
      </p:pic>
      <p:pic>
        <p:nvPicPr>
          <p:cNvPr id="13" name="Graphic 12" descr="Woman with baby with solid fill">
            <a:extLst>
              <a:ext uri="{FF2B5EF4-FFF2-40B4-BE49-F238E27FC236}">
                <a16:creationId xmlns:a16="http://schemas.microsoft.com/office/drawing/2014/main" id="{31E4DE43-FEEE-21A5-04F0-3DDB1143C3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96470" y="2561320"/>
            <a:ext cx="360000" cy="360000"/>
          </a:xfrm>
          <a:prstGeom prst="rect">
            <a:avLst/>
          </a:prstGeom>
        </p:spPr>
      </p:pic>
      <p:pic>
        <p:nvPicPr>
          <p:cNvPr id="19" name="Graphic 18" descr="Person in wheelchair with solid fill">
            <a:extLst>
              <a:ext uri="{FF2B5EF4-FFF2-40B4-BE49-F238E27FC236}">
                <a16:creationId xmlns:a16="http://schemas.microsoft.com/office/drawing/2014/main" id="{180A2EB3-83E3-967E-012A-F4C940908A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96470" y="2116425"/>
            <a:ext cx="360000" cy="360000"/>
          </a:xfrm>
          <a:prstGeom prst="rect">
            <a:avLst/>
          </a:prstGeom>
        </p:spPr>
      </p:pic>
      <p:pic>
        <p:nvPicPr>
          <p:cNvPr id="21" name="Graphic 20" descr="Man with cane with solid fill">
            <a:extLst>
              <a:ext uri="{FF2B5EF4-FFF2-40B4-BE49-F238E27FC236}">
                <a16:creationId xmlns:a16="http://schemas.microsoft.com/office/drawing/2014/main" id="{9CF71F7D-019B-8D3F-BF10-CB94D9012E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96470" y="3896005"/>
            <a:ext cx="360000" cy="360000"/>
          </a:xfrm>
          <a:prstGeom prst="rect">
            <a:avLst/>
          </a:prstGeom>
        </p:spPr>
      </p:pic>
      <p:pic>
        <p:nvPicPr>
          <p:cNvPr id="23" name="Graphic 22" descr="Health And Safety with solid fill">
            <a:extLst>
              <a:ext uri="{FF2B5EF4-FFF2-40B4-BE49-F238E27FC236}">
                <a16:creationId xmlns:a16="http://schemas.microsoft.com/office/drawing/2014/main" id="{339F6FC9-61B8-5646-72A2-2BAB9D1415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96470" y="3451110"/>
            <a:ext cx="360000" cy="360000"/>
          </a:xfrm>
          <a:prstGeom prst="rect">
            <a:avLst/>
          </a:prstGeom>
        </p:spPr>
      </p:pic>
      <p:pic>
        <p:nvPicPr>
          <p:cNvPr id="27" name="Graphic 26" descr="Medical with solid fill">
            <a:extLst>
              <a:ext uri="{FF2B5EF4-FFF2-40B4-BE49-F238E27FC236}">
                <a16:creationId xmlns:a16="http://schemas.microsoft.com/office/drawing/2014/main" id="{60AAFA8D-1196-5160-A32F-49B1A71BD2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796470" y="1671530"/>
            <a:ext cx="360000" cy="360000"/>
          </a:xfrm>
          <a:prstGeom prst="rect">
            <a:avLst/>
          </a:prstGeom>
        </p:spPr>
      </p:pic>
      <p:pic>
        <p:nvPicPr>
          <p:cNvPr id="29" name="Graphic 28" descr="Grocery bag with solid fill">
            <a:extLst>
              <a:ext uri="{FF2B5EF4-FFF2-40B4-BE49-F238E27FC236}">
                <a16:creationId xmlns:a16="http://schemas.microsoft.com/office/drawing/2014/main" id="{2582D755-B987-89DC-BF2C-B27432BAFDC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923426" y="2568093"/>
            <a:ext cx="360000" cy="360000"/>
          </a:xfrm>
          <a:prstGeom prst="rect">
            <a:avLst/>
          </a:prstGeom>
        </p:spPr>
      </p:pic>
      <p:pic>
        <p:nvPicPr>
          <p:cNvPr id="35" name="Graphic 34" descr="Printer with solid fill">
            <a:extLst>
              <a:ext uri="{FF2B5EF4-FFF2-40B4-BE49-F238E27FC236}">
                <a16:creationId xmlns:a16="http://schemas.microsoft.com/office/drawing/2014/main" id="{9C82341D-5226-9F9E-B915-6E73C9A9561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923426" y="1677183"/>
            <a:ext cx="360000" cy="360000"/>
          </a:xfrm>
          <a:prstGeom prst="rect">
            <a:avLst/>
          </a:prstGeom>
        </p:spPr>
      </p:pic>
      <p:pic>
        <p:nvPicPr>
          <p:cNvPr id="37" name="Graphic 36" descr="Tractor with solid fill">
            <a:extLst>
              <a:ext uri="{FF2B5EF4-FFF2-40B4-BE49-F238E27FC236}">
                <a16:creationId xmlns:a16="http://schemas.microsoft.com/office/drawing/2014/main" id="{6E3B1AF5-9B04-2A36-1F35-9B6D6366036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923426" y="2122638"/>
            <a:ext cx="360000" cy="360000"/>
          </a:xfrm>
          <a:prstGeom prst="rect">
            <a:avLst/>
          </a:prstGeom>
        </p:spPr>
      </p:pic>
      <p:pic>
        <p:nvPicPr>
          <p:cNvPr id="38" name="Graphic 37" descr="Health And Safety with solid fill">
            <a:extLst>
              <a:ext uri="{FF2B5EF4-FFF2-40B4-BE49-F238E27FC236}">
                <a16:creationId xmlns:a16="http://schemas.microsoft.com/office/drawing/2014/main" id="{0D803BC7-7DB0-A19E-8576-8FFD578310B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923426" y="3459004"/>
            <a:ext cx="360000" cy="360000"/>
          </a:xfrm>
          <a:prstGeom prst="rect">
            <a:avLst/>
          </a:prstGeom>
        </p:spPr>
      </p:pic>
      <p:pic>
        <p:nvPicPr>
          <p:cNvPr id="2" name="Picture 4" descr="fao">
            <a:extLst>
              <a:ext uri="{FF2B5EF4-FFF2-40B4-BE49-F238E27FC236}">
                <a16:creationId xmlns:a16="http://schemas.microsoft.com/office/drawing/2014/main" id="{D37C07A0-1313-CAAC-54EC-FB49FA91B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 bwMode="auto">
          <a:xfrm>
            <a:off x="11457933" y="6073153"/>
            <a:ext cx="906393" cy="7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476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F82408-3DDF-43A1-B720-99418209D25C}"/>
              </a:ext>
            </a:extLst>
          </p:cNvPr>
          <p:cNvCxnSpPr>
            <a:cxnSpLocks/>
          </p:cNvCxnSpPr>
          <p:nvPr/>
        </p:nvCxnSpPr>
        <p:spPr>
          <a:xfrm>
            <a:off x="1270730" y="5902502"/>
            <a:ext cx="1036320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F7DC9D-550F-40FD-85B5-7EBA99C142A0}"/>
              </a:ext>
            </a:extLst>
          </p:cNvPr>
          <p:cNvCxnSpPr>
            <a:cxnSpLocks/>
          </p:cNvCxnSpPr>
          <p:nvPr/>
        </p:nvCxnSpPr>
        <p:spPr>
          <a:xfrm flipV="1">
            <a:off x="1270730" y="1425305"/>
            <a:ext cx="0" cy="4477197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603756F-0E0C-4EE6-87D2-08162ADF69C4}"/>
              </a:ext>
            </a:extLst>
          </p:cNvPr>
          <p:cNvSpPr txBox="1"/>
          <p:nvPr/>
        </p:nvSpPr>
        <p:spPr>
          <a:xfrm>
            <a:off x="240928" y="5495682"/>
            <a:ext cx="9778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100" b="1" dirty="0">
                <a:latin typeface="Abadi" panose="020B0604020104020204" pitchFamily="34" charset="0"/>
              </a:rPr>
              <a:t>Low affordability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FBCE1C-669E-46F0-BE5A-10C2CFAF02D2}"/>
              </a:ext>
            </a:extLst>
          </p:cNvPr>
          <p:cNvSpPr txBox="1"/>
          <p:nvPr/>
        </p:nvSpPr>
        <p:spPr>
          <a:xfrm>
            <a:off x="240928" y="1161075"/>
            <a:ext cx="97784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100" b="1" dirty="0">
                <a:latin typeface="Abadi" panose="020B0604020104020204" pitchFamily="34" charset="0"/>
              </a:rPr>
              <a:t>High affordability</a:t>
            </a:r>
          </a:p>
          <a:p>
            <a:pPr algn="ctr">
              <a:spcAft>
                <a:spcPts val="600"/>
              </a:spcAft>
            </a:pPr>
            <a:endParaRPr lang="en-US" sz="1100" b="1" dirty="0">
              <a:latin typeface="Abadi" panose="020B06040201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55A170-F04E-43F6-82AD-DC720B5589F1}"/>
              </a:ext>
            </a:extLst>
          </p:cNvPr>
          <p:cNvSpPr txBox="1"/>
          <p:nvPr/>
        </p:nvSpPr>
        <p:spPr>
          <a:xfrm rot="16200000">
            <a:off x="-1503927" y="3412327"/>
            <a:ext cx="52340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ZA">
                <a:latin typeface="Abadi" panose="020B0604020104020204" pitchFamily="34" charset="0"/>
              </a:rPr>
              <a:t>Increasing feasibility and affordability to implement</a:t>
            </a:r>
            <a:endParaRPr lang="en-ZA" dirty="0">
              <a:latin typeface="Abadi" panose="020B06040201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BE32F4-5C63-42CA-BDE5-BDD6A9C81A10}"/>
              </a:ext>
            </a:extLst>
          </p:cNvPr>
          <p:cNvSpPr txBox="1"/>
          <p:nvPr/>
        </p:nvSpPr>
        <p:spPr>
          <a:xfrm>
            <a:off x="10719244" y="5967804"/>
            <a:ext cx="9701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100" b="1" dirty="0">
                <a:latin typeface="Abadi" panose="020B0604020104020204" pitchFamily="34" charset="0"/>
              </a:rPr>
              <a:t>High priority / importance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38FAC1-C138-480B-ACCD-A274149F5047}"/>
              </a:ext>
            </a:extLst>
          </p:cNvPr>
          <p:cNvSpPr txBox="1"/>
          <p:nvPr/>
        </p:nvSpPr>
        <p:spPr>
          <a:xfrm>
            <a:off x="785636" y="5967804"/>
            <a:ext cx="9701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100" b="1" dirty="0">
                <a:latin typeface="Abadi" panose="020B0604020104020204" pitchFamily="34" charset="0"/>
              </a:rPr>
              <a:t>Low priority / importance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9754AC-A26A-4272-9B0F-8D8504B9FADC}"/>
              </a:ext>
            </a:extLst>
          </p:cNvPr>
          <p:cNvSpPr txBox="1"/>
          <p:nvPr/>
        </p:nvSpPr>
        <p:spPr>
          <a:xfrm>
            <a:off x="8133826" y="4443776"/>
            <a:ext cx="2510639" cy="307777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latin typeface="Abadi" panose="020B0604020104020204" pitchFamily="34" charset="0"/>
              </a:rPr>
              <a:t>Health insurance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43A83F-F780-4E87-A3C3-A57A268FB264}"/>
              </a:ext>
            </a:extLst>
          </p:cNvPr>
          <p:cNvSpPr txBox="1"/>
          <p:nvPr/>
        </p:nvSpPr>
        <p:spPr>
          <a:xfrm>
            <a:off x="8931531" y="1456585"/>
            <a:ext cx="1638855" cy="307777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latin typeface="Abadi" panose="020B0604020104020204" pitchFamily="34" charset="0"/>
              </a:rPr>
              <a:t>Asset insurance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CA8063-A17C-42CB-A41B-8A32DC424FE0}"/>
              </a:ext>
            </a:extLst>
          </p:cNvPr>
          <p:cNvSpPr txBox="1"/>
          <p:nvPr/>
        </p:nvSpPr>
        <p:spPr>
          <a:xfrm>
            <a:off x="7147085" y="2625924"/>
            <a:ext cx="1638855" cy="307777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latin typeface="Abadi" panose="020B0604020104020204" pitchFamily="34" charset="0"/>
              </a:rPr>
              <a:t>Maternity insurance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D99048-E966-4DC4-8839-157F4076305E}"/>
              </a:ext>
            </a:extLst>
          </p:cNvPr>
          <p:cNvSpPr txBox="1"/>
          <p:nvPr/>
        </p:nvSpPr>
        <p:spPr>
          <a:xfrm>
            <a:off x="3792851" y="2005434"/>
            <a:ext cx="1638855" cy="523220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latin typeface="Abadi" panose="020B0604020104020204" pitchFamily="34" charset="0"/>
              </a:rPr>
              <a:t>Extreme weather events etc. </a:t>
            </a:r>
            <a:endParaRPr lang="en-ZA" sz="1400" b="1" dirty="0">
              <a:latin typeface="Abadi" panose="020B06040201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F6FA-BC16-4E8C-A5C0-E8A30F612651}"/>
              </a:ext>
            </a:extLst>
          </p:cNvPr>
          <p:cNvSpPr txBox="1"/>
          <p:nvPr/>
        </p:nvSpPr>
        <p:spPr>
          <a:xfrm>
            <a:off x="9459856" y="4962137"/>
            <a:ext cx="1638855" cy="523220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latin typeface="Abadi" panose="020B0604020104020204" pitchFamily="34" charset="0"/>
              </a:rPr>
              <a:t>Loss of income insurance (monthly)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D56003-1BF8-4292-B518-5AA0F2A0CEE6}"/>
              </a:ext>
            </a:extLst>
          </p:cNvPr>
          <p:cNvSpPr txBox="1"/>
          <p:nvPr/>
        </p:nvSpPr>
        <p:spPr>
          <a:xfrm>
            <a:off x="5694838" y="5398582"/>
            <a:ext cx="1638855" cy="523220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latin typeface="Abadi" panose="020B0604020104020204" pitchFamily="34" charset="0"/>
              </a:rPr>
              <a:t>Retirement / Pension</a:t>
            </a:r>
            <a:endParaRPr lang="en-ZA" sz="1400" b="1" dirty="0">
              <a:latin typeface="Abadi" panose="020B06040201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B7CBD-C1B9-45B9-BDF9-AF1EBFDE36A2}"/>
              </a:ext>
            </a:extLst>
          </p:cNvPr>
          <p:cNvSpPr txBox="1"/>
          <p:nvPr/>
        </p:nvSpPr>
        <p:spPr>
          <a:xfrm>
            <a:off x="7666450" y="3921669"/>
            <a:ext cx="1638855" cy="307777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badi" panose="020B0604020104020204" pitchFamily="34" charset="0"/>
              </a:rPr>
              <a:t>Life insurance </a:t>
            </a:r>
            <a:endParaRPr lang="en-ZA" sz="1400" b="1" dirty="0">
              <a:latin typeface="Abadi" panose="020B06040201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B0062AA-DD98-4A3A-BB34-8385FE7AEE4E}"/>
              </a:ext>
            </a:extLst>
          </p:cNvPr>
          <p:cNvSpPr txBox="1"/>
          <p:nvPr/>
        </p:nvSpPr>
        <p:spPr>
          <a:xfrm>
            <a:off x="5182524" y="4659929"/>
            <a:ext cx="1638855" cy="307777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latin typeface="Abadi" panose="020B0604020104020204" pitchFamily="34" charset="0"/>
              </a:rPr>
              <a:t>Disability insurance </a:t>
            </a:r>
            <a:endParaRPr lang="en-ZA" sz="1400" b="1" dirty="0">
              <a:latin typeface="Abadi" panose="020B06040201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FE33A98-1091-4000-88F6-5C766C43AC4F}"/>
              </a:ext>
            </a:extLst>
          </p:cNvPr>
          <p:cNvSpPr txBox="1"/>
          <p:nvPr/>
        </p:nvSpPr>
        <p:spPr>
          <a:xfrm>
            <a:off x="4560773" y="3340849"/>
            <a:ext cx="1638855" cy="523220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ZA" sz="1400" b="1" dirty="0">
                <a:latin typeface="Abadi" panose="020B0604020104020204" pitchFamily="34" charset="0"/>
              </a:rPr>
              <a:t>Insurance for child care related losses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4EE170B-8D82-4419-A3E5-F586331C1F42}"/>
              </a:ext>
            </a:extLst>
          </p:cNvPr>
          <p:cNvSpPr txBox="1"/>
          <p:nvPr/>
        </p:nvSpPr>
        <p:spPr>
          <a:xfrm>
            <a:off x="3061682" y="5107303"/>
            <a:ext cx="1638855" cy="523220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ZA" sz="1400" b="1" dirty="0">
                <a:latin typeface="Abadi" panose="020B0604020104020204" pitchFamily="34" charset="0"/>
              </a:rPr>
              <a:t>Disaster, crisis or pandemic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C17A40-7DCC-4AF6-AF34-15DD2E9ABF18}"/>
              </a:ext>
            </a:extLst>
          </p:cNvPr>
          <p:cNvSpPr/>
          <p:nvPr/>
        </p:nvSpPr>
        <p:spPr>
          <a:xfrm>
            <a:off x="9024591" y="1335178"/>
            <a:ext cx="2161716" cy="1480917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6"/>
                </a:solidFill>
              </a:rPr>
              <a:t> </a:t>
            </a:r>
            <a:endParaRPr lang="en-ZA" sz="1400" b="1" dirty="0">
              <a:solidFill>
                <a:schemeClr val="accent6"/>
              </a:solidFill>
            </a:endParaRP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1713ACF1-D9AB-43F2-A470-8E9387904E19}"/>
              </a:ext>
            </a:extLst>
          </p:cNvPr>
          <p:cNvSpPr txBox="1"/>
          <p:nvPr/>
        </p:nvSpPr>
        <p:spPr>
          <a:xfrm>
            <a:off x="8304648" y="1015777"/>
            <a:ext cx="3601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000099"/>
                </a:solidFill>
              </a:rPr>
              <a:t>Solely contributory insurance </a:t>
            </a:r>
            <a:r>
              <a:rPr lang="de-DE" sz="1400" b="1" dirty="0">
                <a:solidFill>
                  <a:srgbClr val="000099"/>
                </a:solidFill>
              </a:rPr>
              <a:t> </a:t>
            </a:r>
            <a:endParaRPr lang="en-ZA" sz="1400" b="1" dirty="0">
              <a:solidFill>
                <a:srgbClr val="000099"/>
              </a:solidFill>
            </a:endParaRPr>
          </a:p>
          <a:p>
            <a:pPr algn="ctr"/>
            <a:endParaRPr lang="en-ZA" sz="1400" b="1" dirty="0">
              <a:solidFill>
                <a:schemeClr val="accent6"/>
              </a:solidFill>
            </a:endParaRPr>
          </a:p>
        </p:txBody>
      </p:sp>
      <p:pic>
        <p:nvPicPr>
          <p:cNvPr id="47" name="Graphic 46" descr="Man with kid with solid fill">
            <a:extLst>
              <a:ext uri="{FF2B5EF4-FFF2-40B4-BE49-F238E27FC236}">
                <a16:creationId xmlns:a16="http://schemas.microsoft.com/office/drawing/2014/main" id="{BC72C7F2-35C5-E538-319D-64A233D1C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0200" y="3027671"/>
            <a:ext cx="360000" cy="360000"/>
          </a:xfrm>
          <a:prstGeom prst="rect">
            <a:avLst/>
          </a:prstGeom>
        </p:spPr>
      </p:pic>
      <p:pic>
        <p:nvPicPr>
          <p:cNvPr id="48" name="Graphic 47" descr="Gravestone with solid fill">
            <a:extLst>
              <a:ext uri="{FF2B5EF4-FFF2-40B4-BE49-F238E27FC236}">
                <a16:creationId xmlns:a16="http://schemas.microsoft.com/office/drawing/2014/main" id="{1E8B4ECE-EC53-744D-013A-96E2A370D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0438" y="3639195"/>
            <a:ext cx="360000" cy="360000"/>
          </a:xfrm>
          <a:prstGeom prst="rect">
            <a:avLst/>
          </a:prstGeom>
        </p:spPr>
      </p:pic>
      <p:pic>
        <p:nvPicPr>
          <p:cNvPr id="49" name="Graphic 48" descr="Woman with baby with solid fill">
            <a:extLst>
              <a:ext uri="{FF2B5EF4-FFF2-40B4-BE49-F238E27FC236}">
                <a16:creationId xmlns:a16="http://schemas.microsoft.com/office/drawing/2014/main" id="{B020835B-D02E-116C-A673-7684A9255F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73826" y="2346693"/>
            <a:ext cx="360000" cy="360000"/>
          </a:xfrm>
          <a:prstGeom prst="rect">
            <a:avLst/>
          </a:prstGeom>
        </p:spPr>
      </p:pic>
      <p:pic>
        <p:nvPicPr>
          <p:cNvPr id="50" name="Graphic 49" descr="Person in wheelchair with solid fill">
            <a:extLst>
              <a:ext uri="{FF2B5EF4-FFF2-40B4-BE49-F238E27FC236}">
                <a16:creationId xmlns:a16="http://schemas.microsoft.com/office/drawing/2014/main" id="{F24086F6-7A5A-5193-2BFB-2CD8007C25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7396" y="4399960"/>
            <a:ext cx="360000" cy="360000"/>
          </a:xfrm>
          <a:prstGeom prst="rect">
            <a:avLst/>
          </a:prstGeom>
        </p:spPr>
      </p:pic>
      <p:pic>
        <p:nvPicPr>
          <p:cNvPr id="51" name="Graphic 50" descr="Man with cane with solid fill">
            <a:extLst>
              <a:ext uri="{FF2B5EF4-FFF2-40B4-BE49-F238E27FC236}">
                <a16:creationId xmlns:a16="http://schemas.microsoft.com/office/drawing/2014/main" id="{37E29D04-F220-4B0E-A0D2-04D7B3C8DA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27978" y="5078611"/>
            <a:ext cx="360000" cy="360000"/>
          </a:xfrm>
          <a:prstGeom prst="rect">
            <a:avLst/>
          </a:prstGeom>
        </p:spPr>
      </p:pic>
      <p:pic>
        <p:nvPicPr>
          <p:cNvPr id="53" name="Graphic 52" descr="Health And Safety with solid fill">
            <a:extLst>
              <a:ext uri="{FF2B5EF4-FFF2-40B4-BE49-F238E27FC236}">
                <a16:creationId xmlns:a16="http://schemas.microsoft.com/office/drawing/2014/main" id="{4B09B224-A201-8719-EAC7-3382D7A27B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32476" y="4687103"/>
            <a:ext cx="360000" cy="360000"/>
          </a:xfrm>
          <a:prstGeom prst="rect">
            <a:avLst/>
          </a:prstGeom>
        </p:spPr>
      </p:pic>
      <p:pic>
        <p:nvPicPr>
          <p:cNvPr id="54" name="Graphic 53" descr="Medical with solid fill">
            <a:extLst>
              <a:ext uri="{FF2B5EF4-FFF2-40B4-BE49-F238E27FC236}">
                <a16:creationId xmlns:a16="http://schemas.microsoft.com/office/drawing/2014/main" id="{7EB89D5E-4E75-A51A-F081-FB83DC686E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87520" y="4155463"/>
            <a:ext cx="360000" cy="360000"/>
          </a:xfrm>
          <a:prstGeom prst="rect">
            <a:avLst/>
          </a:prstGeom>
        </p:spPr>
      </p:pic>
      <p:pic>
        <p:nvPicPr>
          <p:cNvPr id="55" name="Graphic 54" descr="Store with solid fill">
            <a:extLst>
              <a:ext uri="{FF2B5EF4-FFF2-40B4-BE49-F238E27FC236}">
                <a16:creationId xmlns:a16="http://schemas.microsoft.com/office/drawing/2014/main" id="{EB53EE02-5A97-FAA0-756F-8A2632D011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69276" y="1792069"/>
            <a:ext cx="360000" cy="360000"/>
          </a:xfrm>
          <a:prstGeom prst="rect">
            <a:avLst/>
          </a:prstGeom>
        </p:spPr>
      </p:pic>
      <p:pic>
        <p:nvPicPr>
          <p:cNvPr id="56" name="Graphic 55" descr="Health And Safety with solid fill">
            <a:extLst>
              <a:ext uri="{FF2B5EF4-FFF2-40B4-BE49-F238E27FC236}">
                <a16:creationId xmlns:a16="http://schemas.microsoft.com/office/drawing/2014/main" id="{F3D5502A-DF45-04F2-1F33-89F42F7F6C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439219" y="2511835"/>
            <a:ext cx="360000" cy="360000"/>
          </a:xfrm>
          <a:prstGeom prst="rect">
            <a:avLst/>
          </a:prstGeom>
        </p:spPr>
      </p:pic>
      <p:pic>
        <p:nvPicPr>
          <p:cNvPr id="57" name="Graphic 56" descr="Health And Safety with solid fill">
            <a:extLst>
              <a:ext uri="{FF2B5EF4-FFF2-40B4-BE49-F238E27FC236}">
                <a16:creationId xmlns:a16="http://schemas.microsoft.com/office/drawing/2014/main" id="{BD137060-EB2B-24CE-31AB-221AC9FED3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98408" y="4737381"/>
            <a:ext cx="360000" cy="3600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C489FF6-6DEE-C7AA-CDA3-B86517A56272}"/>
              </a:ext>
            </a:extLst>
          </p:cNvPr>
          <p:cNvSpPr txBox="1"/>
          <p:nvPr/>
        </p:nvSpPr>
        <p:spPr>
          <a:xfrm>
            <a:off x="9383087" y="2248959"/>
            <a:ext cx="1792392" cy="523220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latin typeface="Abadi" panose="020B0604020104020204" pitchFamily="34" charset="0"/>
              </a:rPr>
              <a:t>Loss of income insurance (lump sum) </a:t>
            </a:r>
          </a:p>
        </p:txBody>
      </p:sp>
      <p:pic>
        <p:nvPicPr>
          <p:cNvPr id="60" name="Graphic 59" descr="Health And Safety with solid fill">
            <a:extLst>
              <a:ext uri="{FF2B5EF4-FFF2-40B4-BE49-F238E27FC236}">
                <a16:creationId xmlns:a16="http://schemas.microsoft.com/office/drawing/2014/main" id="{9CF97015-8A4C-C61B-9BA0-B4A2EC6FFDD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032476" y="1910127"/>
            <a:ext cx="360000" cy="360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11CDCE8-2DC9-7122-76CD-2FD71BA287A5}"/>
              </a:ext>
            </a:extLst>
          </p:cNvPr>
          <p:cNvSpPr txBox="1"/>
          <p:nvPr/>
        </p:nvSpPr>
        <p:spPr>
          <a:xfrm>
            <a:off x="178203" y="135667"/>
            <a:ext cx="118334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latin typeface="Abadi" panose="020B0604020104020204" pitchFamily="34" charset="0"/>
              </a:defRPr>
            </a:lvl1pPr>
          </a:lstStyle>
          <a:p>
            <a:r>
              <a:rPr lang="en-ZA" sz="2400" dirty="0"/>
              <a:t>Benefits that require monthly pay-outs exceed the financial possibility of contributory schemes. </a:t>
            </a:r>
            <a:r>
              <a:rPr lang="en-ZA" dirty="0"/>
              <a:t>Lump sum benefits can cover business assets or once-off loss of income.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F36E35-3B1F-569F-86BF-4C31A15395BB}"/>
              </a:ext>
            </a:extLst>
          </p:cNvPr>
          <p:cNvSpPr txBox="1"/>
          <p:nvPr/>
        </p:nvSpPr>
        <p:spPr>
          <a:xfrm>
            <a:off x="3143637" y="5926752"/>
            <a:ext cx="5839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400" b="1" dirty="0"/>
              <a:t>Increasing priority/ importance to entrepreneurs in the informal sector </a:t>
            </a:r>
          </a:p>
        </p:txBody>
      </p:sp>
      <p:pic>
        <p:nvPicPr>
          <p:cNvPr id="2" name="Picture 4" descr="fao">
            <a:extLst>
              <a:ext uri="{FF2B5EF4-FFF2-40B4-BE49-F238E27FC236}">
                <a16:creationId xmlns:a16="http://schemas.microsoft.com/office/drawing/2014/main" id="{0B691241-0B21-57E3-6064-DA5A3884C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 bwMode="auto">
          <a:xfrm>
            <a:off x="11457933" y="6073153"/>
            <a:ext cx="906393" cy="7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62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A6EF-1F29-4ECC-D497-2697F1F60A0A}"/>
              </a:ext>
            </a:extLst>
          </p:cNvPr>
          <p:cNvSpPr/>
          <p:nvPr/>
        </p:nvSpPr>
        <p:spPr>
          <a:xfrm>
            <a:off x="179282" y="1124232"/>
            <a:ext cx="2880000" cy="12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2300" defTabSz="533400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1: </a:t>
            </a:r>
            <a:b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Status Quo in the </a:t>
            </a:r>
            <a:b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informal sector </a:t>
            </a:r>
          </a:p>
        </p:txBody>
      </p:sp>
      <p:pic>
        <p:nvPicPr>
          <p:cNvPr id="21" name="Graphic 20" descr="Woman with baby with solid fill">
            <a:extLst>
              <a:ext uri="{FF2B5EF4-FFF2-40B4-BE49-F238E27FC236}">
                <a16:creationId xmlns:a16="http://schemas.microsoft.com/office/drawing/2014/main" id="{AE59DCF3-69C8-422C-8B52-497FD902B5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955" y="1409982"/>
            <a:ext cx="685055" cy="6850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870B5F-5235-C543-FF0A-A22870E65A13}"/>
              </a:ext>
            </a:extLst>
          </p:cNvPr>
          <p:cNvSpPr txBox="1"/>
          <p:nvPr/>
        </p:nvSpPr>
        <p:spPr>
          <a:xfrm>
            <a:off x="179282" y="135667"/>
            <a:ext cx="118334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badi" panose="020B0604020104020204" pitchFamily="34" charset="0"/>
              </a:rPr>
              <a:t>There is a need to build resilience to shocks for individuals working in the informal sector particularly women and hence contribute to poverty and inequality reduction in SA</a:t>
            </a:r>
            <a:endParaRPr lang="en-US" sz="2400" b="1" dirty="0">
              <a:latin typeface="Abadi" panose="020B0604020104020204" pitchFamily="34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E1740-90BD-5BC6-E121-374793BBA77C}"/>
              </a:ext>
            </a:extLst>
          </p:cNvPr>
          <p:cNvSpPr/>
          <p:nvPr/>
        </p:nvSpPr>
        <p:spPr>
          <a:xfrm>
            <a:off x="3103686" y="-1292531"/>
            <a:ext cx="2880000" cy="617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2: Needs and possible solutions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EFF49-D89A-A9FA-C547-807692CAF49E}"/>
              </a:ext>
            </a:extLst>
          </p:cNvPr>
          <p:cNvSpPr/>
          <p:nvPr/>
        </p:nvSpPr>
        <p:spPr>
          <a:xfrm>
            <a:off x="6182120" y="-1292531"/>
            <a:ext cx="2880000" cy="617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3: Types of insurance schemes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9FFE-7006-A584-F5FB-C7C64AEC0946}"/>
              </a:ext>
            </a:extLst>
          </p:cNvPr>
          <p:cNvSpPr/>
          <p:nvPr/>
        </p:nvSpPr>
        <p:spPr>
          <a:xfrm>
            <a:off x="9221266" y="-1292531"/>
            <a:ext cx="2880000" cy="617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4: Business asset insurance pilot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39FD38-29FC-828A-B2DF-C905B4CB5C6F}"/>
              </a:ext>
            </a:extLst>
          </p:cNvPr>
          <p:cNvSpPr/>
          <p:nvPr/>
        </p:nvSpPr>
        <p:spPr>
          <a:xfrm>
            <a:off x="179282" y="2563872"/>
            <a:ext cx="2880000" cy="12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2300" defTabSz="533400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2: </a:t>
            </a:r>
            <a:b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Needs and possible solutions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17399-657D-B5D4-911B-2DB341F0C039}"/>
              </a:ext>
            </a:extLst>
          </p:cNvPr>
          <p:cNvSpPr/>
          <p:nvPr/>
        </p:nvSpPr>
        <p:spPr>
          <a:xfrm>
            <a:off x="179282" y="4003512"/>
            <a:ext cx="2880000" cy="12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2300" defTabSz="533400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3: </a:t>
            </a:r>
            <a:b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ZA" b="1">
                <a:solidFill>
                  <a:schemeClr val="tx1"/>
                </a:solidFill>
                <a:latin typeface="Abadi" panose="020B0604020104020204" pitchFamily="34" charset="0"/>
              </a:rPr>
              <a:t>Possible types</a:t>
            </a: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 of insurance </a:t>
            </a:r>
            <a:r>
              <a:rPr lang="en-ZA" b="1">
                <a:solidFill>
                  <a:schemeClr val="tx1"/>
                </a:solidFill>
                <a:latin typeface="Abadi" panose="020B0604020104020204" pitchFamily="34" charset="0"/>
              </a:rPr>
              <a:t>schemes </a:t>
            </a:r>
            <a:endParaRPr lang="en-ZA" b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8F403A-C26A-C60E-152A-2585E7084330}"/>
              </a:ext>
            </a:extLst>
          </p:cNvPr>
          <p:cNvSpPr/>
          <p:nvPr/>
        </p:nvSpPr>
        <p:spPr>
          <a:xfrm>
            <a:off x="179282" y="5443153"/>
            <a:ext cx="2880000" cy="1260000"/>
          </a:xfrm>
          <a:prstGeom prst="rect">
            <a:avLst/>
          </a:prstGeom>
          <a:solidFill>
            <a:srgbClr val="000099"/>
          </a:solidFill>
          <a:ln w="7045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2300" defTabSz="533400">
              <a:spcAft>
                <a:spcPts val="1000"/>
              </a:spcAft>
            </a:pPr>
            <a:r>
              <a:rPr lang="en-ZA" b="1" dirty="0">
                <a:solidFill>
                  <a:schemeClr val="bg1"/>
                </a:solidFill>
                <a:latin typeface="Abadi" panose="020B0604020104020204" pitchFamily="34" charset="0"/>
              </a:rPr>
              <a:t>Section 4: </a:t>
            </a:r>
            <a:br>
              <a:rPr lang="en-ZA" b="1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bg1"/>
                </a:solidFill>
                <a:latin typeface="Abadi" panose="020B0604020104020204" pitchFamily="34" charset="0"/>
              </a:rPr>
              <a:t>Business asset insurance pilot</a:t>
            </a:r>
          </a:p>
        </p:txBody>
      </p:sp>
      <p:pic>
        <p:nvPicPr>
          <p:cNvPr id="20" name="Graphic 19" descr="List with solid fill">
            <a:extLst>
              <a:ext uri="{FF2B5EF4-FFF2-40B4-BE49-F238E27FC236}">
                <a16:creationId xmlns:a16="http://schemas.microsoft.com/office/drawing/2014/main" id="{49BE9F26-F5F2-4F96-8257-C1AE258284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892" y="5730626"/>
            <a:ext cx="685055" cy="685055"/>
          </a:xfrm>
          <a:prstGeom prst="rect">
            <a:avLst/>
          </a:prstGeom>
        </p:spPr>
      </p:pic>
      <p:pic>
        <p:nvPicPr>
          <p:cNvPr id="22" name="Graphic 21" descr="Piggy Bank with solid fill">
            <a:extLst>
              <a:ext uri="{FF2B5EF4-FFF2-40B4-BE49-F238E27FC236}">
                <a16:creationId xmlns:a16="http://schemas.microsoft.com/office/drawing/2014/main" id="{5585341B-160A-409E-BA7E-517FE7D3918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896" y="4290985"/>
            <a:ext cx="685055" cy="685055"/>
          </a:xfrm>
          <a:prstGeom prst="rect">
            <a:avLst/>
          </a:prstGeom>
        </p:spPr>
      </p:pic>
      <p:pic>
        <p:nvPicPr>
          <p:cNvPr id="27" name="Graphic 26" descr="Coins with solid fill">
            <a:extLst>
              <a:ext uri="{FF2B5EF4-FFF2-40B4-BE49-F238E27FC236}">
                <a16:creationId xmlns:a16="http://schemas.microsoft.com/office/drawing/2014/main" id="{7B972860-1FC3-463D-AC05-8ECC166E551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4537" y="2851165"/>
            <a:ext cx="685055" cy="68505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753CF3-BA6D-A9E8-E29D-83557502325D}"/>
              </a:ext>
            </a:extLst>
          </p:cNvPr>
          <p:cNvCxnSpPr/>
          <p:nvPr/>
        </p:nvCxnSpPr>
        <p:spPr>
          <a:xfrm>
            <a:off x="3059282" y="2474052"/>
            <a:ext cx="89534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BD15BD-A3EE-C900-7FEA-BE431647F156}"/>
              </a:ext>
            </a:extLst>
          </p:cNvPr>
          <p:cNvCxnSpPr/>
          <p:nvPr/>
        </p:nvCxnSpPr>
        <p:spPr>
          <a:xfrm>
            <a:off x="3059282" y="3913692"/>
            <a:ext cx="89534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72B733-645E-9997-045A-B83CD9FBB0E2}"/>
              </a:ext>
            </a:extLst>
          </p:cNvPr>
          <p:cNvCxnSpPr/>
          <p:nvPr/>
        </p:nvCxnSpPr>
        <p:spPr>
          <a:xfrm>
            <a:off x="3059282" y="5353332"/>
            <a:ext cx="89534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D30B6F1-D8D1-4948-D70E-3568E17014FA}"/>
              </a:ext>
            </a:extLst>
          </p:cNvPr>
          <p:cNvSpPr/>
          <p:nvPr/>
        </p:nvSpPr>
        <p:spPr>
          <a:xfrm>
            <a:off x="3103686" y="1124232"/>
            <a:ext cx="8909032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The Covid-19 pandemic has highlighted the vulnerability of entrepreneurs in the informal sector to external shocks and loss of income. </a:t>
            </a:r>
            <a:endParaRPr lang="en-ZA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D19C9-A7B1-2A65-7105-9F8624F7D528}"/>
              </a:ext>
            </a:extLst>
          </p:cNvPr>
          <p:cNvSpPr/>
          <p:nvPr/>
        </p:nvSpPr>
        <p:spPr>
          <a:xfrm>
            <a:off x="3103686" y="2563872"/>
            <a:ext cx="8909032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Social insurance is a possible solution and any form of coverage against loss of income is seen as the </a:t>
            </a:r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  <a:sym typeface="Arial"/>
              </a:rPr>
              <a:t>most important benefit by far. </a:t>
            </a:r>
            <a:endParaRPr lang="en-US" dirty="0">
              <a:effectLst/>
              <a:latin typeface="Abadi" panose="020B06040201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BEF683-0ADB-FB33-F679-60B1EB87CAEE}"/>
              </a:ext>
            </a:extLst>
          </p:cNvPr>
          <p:cNvSpPr/>
          <p:nvPr/>
        </p:nvSpPr>
        <p:spPr>
          <a:xfrm>
            <a:off x="3103686" y="4003512"/>
            <a:ext cx="8909032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</a:rPr>
              <a:t>It is of utmost importance to offer personal insurance by integrate </a:t>
            </a: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the informal sector into a national social security scheme. </a:t>
            </a:r>
            <a:r>
              <a:rPr lang="en-ZA" dirty="0">
                <a:solidFill>
                  <a:schemeClr val="dk1"/>
                </a:solidFill>
                <a:latin typeface="Abadi" panose="020B0604020104020204" pitchFamily="34" charset="0"/>
                <a:cs typeface="Arial"/>
              </a:rPr>
              <a:t>cover.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A3F89A-5A43-CAF4-DF15-2AD51B6B7269}"/>
              </a:ext>
            </a:extLst>
          </p:cNvPr>
          <p:cNvSpPr/>
          <p:nvPr/>
        </p:nvSpPr>
        <p:spPr>
          <a:xfrm>
            <a:off x="3103686" y="5443153"/>
            <a:ext cx="8909032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In addition, there is a need for a specific business asset insurance as a supplemental voluntary cover for entrepreneurs. </a:t>
            </a:r>
            <a:endParaRPr lang="en-ZA" sz="1800" dirty="0">
              <a:solidFill>
                <a:schemeClr val="dk1"/>
              </a:solidFill>
              <a:latin typeface="Abadi" panose="020B0604020104020204" pitchFamily="34" charset="0"/>
              <a:cs typeface="Arial"/>
            </a:endParaRPr>
          </a:p>
        </p:txBody>
      </p:sp>
      <p:pic>
        <p:nvPicPr>
          <p:cNvPr id="4" name="Picture 4" descr="fao">
            <a:extLst>
              <a:ext uri="{FF2B5EF4-FFF2-40B4-BE49-F238E27FC236}">
                <a16:creationId xmlns:a16="http://schemas.microsoft.com/office/drawing/2014/main" id="{CE6A915B-2DFE-457A-BD50-414653F3A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 bwMode="auto">
          <a:xfrm>
            <a:off x="11457933" y="6073153"/>
            <a:ext cx="906393" cy="7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20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15AE5E-B445-C143-8EE1-4772E561C9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12995"/>
          <a:ext cx="10515600" cy="420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3626E1-EB66-8276-70A6-E58094EF0D32}"/>
              </a:ext>
            </a:extLst>
          </p:cNvPr>
          <p:cNvSpPr txBox="1"/>
          <p:nvPr/>
        </p:nvSpPr>
        <p:spPr>
          <a:xfrm>
            <a:off x="178203" y="135667"/>
            <a:ext cx="118334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latin typeface="Abadi" panose="020B0604020104020204" pitchFamily="34" charset="0"/>
              </a:defRPr>
            </a:lvl1pPr>
          </a:lstStyle>
          <a:p>
            <a:r>
              <a:rPr lang="en-ZA" dirty="0"/>
              <a:t>The pilot project covering business assets will be a solely contributory insurance scheme adjusted to the specific needs of entrepreneurs in the informal sector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86B0DF-C1DF-1506-7B66-8B36154B640D}"/>
              </a:ext>
            </a:extLst>
          </p:cNvPr>
          <p:cNvSpPr txBox="1"/>
          <p:nvPr/>
        </p:nvSpPr>
        <p:spPr>
          <a:xfrm>
            <a:off x="178203" y="1151330"/>
            <a:ext cx="3240000" cy="369332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  <a:latin typeface="+mn-lt"/>
              </a:rPr>
              <a:t>BTL and ATL Marketing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2432E-932E-5646-09D5-19A61E0972CC}"/>
              </a:ext>
            </a:extLst>
          </p:cNvPr>
          <p:cNvSpPr txBox="1"/>
          <p:nvPr/>
        </p:nvSpPr>
        <p:spPr>
          <a:xfrm>
            <a:off x="178203" y="3066596"/>
            <a:ext cx="3240000" cy="369332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algn="ctr"/>
            <a:r>
              <a:rPr lang="de-DE" sz="1800" b="1" dirty="0">
                <a:solidFill>
                  <a:schemeClr val="bg1"/>
                </a:solidFill>
                <a:latin typeface="+mn-lt"/>
              </a:rPr>
              <a:t>Branding </a:t>
            </a:r>
            <a:r>
              <a:rPr lang="de-DE" sz="1800" b="1" dirty="0" err="1">
                <a:solidFill>
                  <a:schemeClr val="bg1"/>
                </a:solidFill>
                <a:latin typeface="+mn-lt"/>
              </a:rPr>
              <a:t>to</a:t>
            </a:r>
            <a:r>
              <a:rPr lang="de-DE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+mn-lt"/>
              </a:rPr>
              <a:t>build</a:t>
            </a:r>
            <a:r>
              <a:rPr lang="de-DE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800" b="1" dirty="0" err="1">
                <a:solidFill>
                  <a:schemeClr val="bg1"/>
                </a:solidFill>
                <a:latin typeface="+mn-lt"/>
              </a:rPr>
              <a:t>trust</a:t>
            </a:r>
            <a:r>
              <a:rPr lang="de-DE" sz="1800" b="1" dirty="0">
                <a:solidFill>
                  <a:schemeClr val="bg1"/>
                </a:solidFill>
                <a:latin typeface="+mn-lt"/>
              </a:rPr>
              <a:t>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F7BFB7-4EBC-3E71-9701-0060A3D04095}"/>
              </a:ext>
            </a:extLst>
          </p:cNvPr>
          <p:cNvSpPr txBox="1"/>
          <p:nvPr/>
        </p:nvSpPr>
        <p:spPr>
          <a:xfrm>
            <a:off x="8771638" y="1151330"/>
            <a:ext cx="32400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b="1" i="0" u="none" strike="noStrike" dirty="0">
                <a:solidFill>
                  <a:schemeClr val="bg1"/>
                </a:solidFill>
                <a:effectLst/>
                <a:latin typeface="+mn-lt"/>
              </a:rPr>
              <a:t>Affordabl</a:t>
            </a:r>
            <a:r>
              <a:rPr lang="en-US" b="1" dirty="0">
                <a:solidFill>
                  <a:schemeClr val="bg1"/>
                </a:solidFill>
              </a:rPr>
              <a:t>e c</a:t>
            </a:r>
            <a:r>
              <a:rPr lang="en-US" sz="1800" b="1" i="0" u="none" strike="noStrike" dirty="0">
                <a:solidFill>
                  <a:schemeClr val="bg1"/>
                </a:solidFill>
                <a:effectLst/>
                <a:latin typeface="+mn-lt"/>
              </a:rPr>
              <a:t>ontributions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AE39B4-860B-A1CC-8ED2-75770819281F}"/>
              </a:ext>
            </a:extLst>
          </p:cNvPr>
          <p:cNvSpPr txBox="1"/>
          <p:nvPr/>
        </p:nvSpPr>
        <p:spPr>
          <a:xfrm>
            <a:off x="8771638" y="3066596"/>
            <a:ext cx="32400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b="1" i="0" u="none" strike="noStrike" dirty="0">
                <a:solidFill>
                  <a:schemeClr val="bg1"/>
                </a:solidFill>
                <a:effectLst/>
                <a:latin typeface="+mn-lt"/>
              </a:rPr>
              <a:t>Seamless premium collection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E08FF-4740-9243-BF11-BD9A75D222AA}"/>
              </a:ext>
            </a:extLst>
          </p:cNvPr>
          <p:cNvSpPr txBox="1"/>
          <p:nvPr/>
        </p:nvSpPr>
        <p:spPr>
          <a:xfrm>
            <a:off x="8771638" y="4981863"/>
            <a:ext cx="32400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Broad benefit cover</a:t>
            </a:r>
            <a:r>
              <a:rPr lang="de-DE" sz="18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 </a:t>
            </a:r>
            <a:endParaRPr lang="en-US" sz="1800" b="0" i="0" u="none" strike="noStrike" dirty="0"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B01B8A-8F43-AE13-58A6-CCA08D614E4A}"/>
              </a:ext>
            </a:extLst>
          </p:cNvPr>
          <p:cNvSpPr txBox="1"/>
          <p:nvPr/>
        </p:nvSpPr>
        <p:spPr>
          <a:xfrm>
            <a:off x="178203" y="4981863"/>
            <a:ext cx="32400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Bias to basic b</a:t>
            </a:r>
            <a:r>
              <a:rPr lang="en-US" sz="1800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enefit amount</a:t>
            </a:r>
            <a:r>
              <a:rPr lang="de-DE" sz="18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 </a:t>
            </a:r>
            <a:endParaRPr lang="de-DE" sz="18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2311B2-078D-B67D-5B0A-9612E52326DE}"/>
              </a:ext>
            </a:extLst>
          </p:cNvPr>
          <p:cNvSpPr txBox="1"/>
          <p:nvPr/>
        </p:nvSpPr>
        <p:spPr>
          <a:xfrm>
            <a:off x="178202" y="1535375"/>
            <a:ext cx="441919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ATL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(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roadshows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at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commercial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hubs and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retailers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) &amp; 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BTL </a:t>
            </a:r>
            <a:r>
              <a:rPr lang="de-DE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marketing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(Communication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through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industry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associations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3B4324-9246-0F75-2671-564554AB8EE3}"/>
              </a:ext>
            </a:extLst>
          </p:cNvPr>
          <p:cNvSpPr txBox="1"/>
          <p:nvPr/>
        </p:nvSpPr>
        <p:spPr>
          <a:xfrm>
            <a:off x="178202" y="3458778"/>
            <a:ext cx="32400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Collaboration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with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well-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known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and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trusted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brands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(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banks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telcos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or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retailers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3D8D9D-0166-E1AE-550C-62802606DA30}"/>
              </a:ext>
            </a:extLst>
          </p:cNvPr>
          <p:cNvSpPr txBox="1"/>
          <p:nvPr/>
        </p:nvSpPr>
        <p:spPr>
          <a:xfrm>
            <a:off x="7896839" y="1535375"/>
            <a:ext cx="41148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badi" panose="020B0604020104020204" pitchFamily="34" charset="0"/>
              </a:rPr>
              <a:t>R1200 per annum – subscribers can choose when to deposit money throughout the year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D3ECC6-010E-1883-0799-92277111E562}"/>
              </a:ext>
            </a:extLst>
          </p:cNvPr>
          <p:cNvSpPr txBox="1"/>
          <p:nvPr/>
        </p:nvSpPr>
        <p:spPr>
          <a:xfrm>
            <a:off x="8229599" y="3458778"/>
            <a:ext cx="378203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badi" panose="020B0604020104020204" pitchFamily="34" charset="0"/>
              </a:rPr>
              <a:t>Payment through retailers or banks with a basis in low-income areas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7AD6E-0BF4-B7CF-4464-213FFCA7F9BA}"/>
              </a:ext>
            </a:extLst>
          </p:cNvPr>
          <p:cNvSpPr txBox="1"/>
          <p:nvPr/>
        </p:nvSpPr>
        <p:spPr>
          <a:xfrm>
            <a:off x="7518400" y="5366693"/>
            <a:ext cx="449323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ZA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Theft, crime, weather, disaster or crisis.</a:t>
            </a:r>
          </a:p>
          <a:p>
            <a:pPr algn="r">
              <a:defRPr/>
            </a:pPr>
            <a:r>
              <a:rPr lang="en-ZA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Equipment, material, machinery, vehicles as well as stock and related loss of income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B718C9-23A8-0727-0323-E37773B6633A}"/>
              </a:ext>
            </a:extLst>
          </p:cNvPr>
          <p:cNvSpPr txBox="1"/>
          <p:nvPr/>
        </p:nvSpPr>
        <p:spPr>
          <a:xfrm>
            <a:off x="178202" y="5366693"/>
            <a:ext cx="32400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Once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-off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payment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ranging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from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standard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R5,000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up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to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a maximum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R50,000</a:t>
            </a:r>
          </a:p>
        </p:txBody>
      </p:sp>
      <p:pic>
        <p:nvPicPr>
          <p:cNvPr id="16" name="Picture 4" descr="fao">
            <a:extLst>
              <a:ext uri="{FF2B5EF4-FFF2-40B4-BE49-F238E27FC236}">
                <a16:creationId xmlns:a16="http://schemas.microsoft.com/office/drawing/2014/main" id="{08C169A1-122A-9D57-5FF3-3BDCA1C64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 bwMode="auto">
          <a:xfrm>
            <a:off x="11457933" y="6073153"/>
            <a:ext cx="906393" cy="7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565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3CBE3861-3041-4DD7-D7D6-D87D5BCA3D77}"/>
              </a:ext>
            </a:extLst>
          </p:cNvPr>
          <p:cNvSpPr txBox="1"/>
          <p:nvPr/>
        </p:nvSpPr>
        <p:spPr>
          <a:xfrm>
            <a:off x="178203" y="135667"/>
            <a:ext cx="118334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latin typeface="Abadi" panose="020B0604020104020204" pitchFamily="34" charset="0"/>
              </a:defRPr>
            </a:lvl1pPr>
          </a:lstStyle>
          <a:p>
            <a:r>
              <a:rPr lang="en-ZA" dirty="0"/>
              <a:t>Progress to date and next steps </a:t>
            </a:r>
          </a:p>
        </p:txBody>
      </p:sp>
      <p:pic>
        <p:nvPicPr>
          <p:cNvPr id="3" name="Graphic 2" descr="Stop outline">
            <a:extLst>
              <a:ext uri="{FF2B5EF4-FFF2-40B4-BE49-F238E27FC236}">
                <a16:creationId xmlns:a16="http://schemas.microsoft.com/office/drawing/2014/main" id="{3440B416-6E4C-AE48-D060-D292E54EA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4921" y="1271976"/>
            <a:ext cx="720000" cy="720000"/>
          </a:xfrm>
          <a:prstGeom prst="rect">
            <a:avLst/>
          </a:prstGeom>
        </p:spPr>
      </p:pic>
      <p:pic>
        <p:nvPicPr>
          <p:cNvPr id="8" name="Graphic 7" descr="Badge Tick1 outline">
            <a:extLst>
              <a:ext uri="{FF2B5EF4-FFF2-40B4-BE49-F238E27FC236}">
                <a16:creationId xmlns:a16="http://schemas.microsoft.com/office/drawing/2014/main" id="{73D22F81-477C-635E-51C2-2C5AADA65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586" y="1240446"/>
            <a:ext cx="720000" cy="72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E36278-FFC9-E265-93DA-EE5A2254347A}"/>
              </a:ext>
            </a:extLst>
          </p:cNvPr>
          <p:cNvSpPr txBox="1"/>
          <p:nvPr/>
        </p:nvSpPr>
        <p:spPr>
          <a:xfrm>
            <a:off x="1324303" y="1393243"/>
            <a:ext cx="4770618" cy="400110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latin typeface="Abadi" panose="020B0604020104020204" pitchFamily="34" charset="0"/>
              </a:defRPr>
            </a:lvl1pPr>
          </a:lstStyle>
          <a:p>
            <a:pPr algn="l"/>
            <a:r>
              <a:rPr lang="en-ZA" sz="2000" dirty="0"/>
              <a:t>Primary and secondary research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A81351-ED7F-B9F5-21A9-209EED63F170}"/>
              </a:ext>
            </a:extLst>
          </p:cNvPr>
          <p:cNvSpPr txBox="1"/>
          <p:nvPr/>
        </p:nvSpPr>
        <p:spPr>
          <a:xfrm>
            <a:off x="6927638" y="1393243"/>
            <a:ext cx="4949052" cy="400110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latin typeface="Abadi" panose="020B0604020104020204" pitchFamily="34" charset="0"/>
              </a:defRPr>
            </a:lvl1pPr>
          </a:lstStyle>
          <a:p>
            <a:pPr algn="l"/>
            <a:r>
              <a:rPr lang="en-ZA" sz="2000" dirty="0"/>
              <a:t>Stakeholder engagement workshop</a:t>
            </a:r>
          </a:p>
        </p:txBody>
      </p:sp>
      <p:pic>
        <p:nvPicPr>
          <p:cNvPr id="18" name="Graphic 17" descr="Stop outline">
            <a:extLst>
              <a:ext uri="{FF2B5EF4-FFF2-40B4-BE49-F238E27FC236}">
                <a16:creationId xmlns:a16="http://schemas.microsoft.com/office/drawing/2014/main" id="{CE22863F-DB5D-3BDB-8B35-06788BD3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4921" y="2316327"/>
            <a:ext cx="720000" cy="720000"/>
          </a:xfrm>
          <a:prstGeom prst="rect">
            <a:avLst/>
          </a:prstGeom>
        </p:spPr>
      </p:pic>
      <p:pic>
        <p:nvPicPr>
          <p:cNvPr id="20" name="Graphic 19" descr="Badge Tick1 outline">
            <a:extLst>
              <a:ext uri="{FF2B5EF4-FFF2-40B4-BE49-F238E27FC236}">
                <a16:creationId xmlns:a16="http://schemas.microsoft.com/office/drawing/2014/main" id="{A6175C7B-8DE0-937A-E3BD-9BFC50590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586" y="2284797"/>
            <a:ext cx="720000" cy="72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A447CAB-E4EC-C4D9-8370-01AB34D7C480}"/>
              </a:ext>
            </a:extLst>
          </p:cNvPr>
          <p:cNvSpPr txBox="1"/>
          <p:nvPr/>
        </p:nvSpPr>
        <p:spPr>
          <a:xfrm>
            <a:off x="1324303" y="2437594"/>
            <a:ext cx="4770618" cy="400110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latin typeface="Abadi" panose="020B0604020104020204" pitchFamily="34" charset="0"/>
              </a:defRPr>
            </a:lvl1pPr>
          </a:lstStyle>
          <a:p>
            <a:pPr algn="l"/>
            <a:r>
              <a:rPr lang="en-ZA" sz="2000" dirty="0"/>
              <a:t>Concept development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5AFF58-9A3B-7AFF-6C6C-C5D6B9199951}"/>
              </a:ext>
            </a:extLst>
          </p:cNvPr>
          <p:cNvSpPr txBox="1"/>
          <p:nvPr/>
        </p:nvSpPr>
        <p:spPr>
          <a:xfrm>
            <a:off x="6927638" y="2437594"/>
            <a:ext cx="4949052" cy="400110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latin typeface="Abadi" panose="020B0604020104020204" pitchFamily="34" charset="0"/>
              </a:defRPr>
            </a:lvl1pPr>
          </a:lstStyle>
          <a:p>
            <a:pPr algn="l"/>
            <a:r>
              <a:rPr lang="en-ZA" sz="2000" dirty="0"/>
              <a:t>Development of distribution strategy</a:t>
            </a:r>
          </a:p>
        </p:txBody>
      </p:sp>
      <p:pic>
        <p:nvPicPr>
          <p:cNvPr id="25" name="Graphic 24" descr="Stop outline">
            <a:extLst>
              <a:ext uri="{FF2B5EF4-FFF2-40B4-BE49-F238E27FC236}">
                <a16:creationId xmlns:a16="http://schemas.microsoft.com/office/drawing/2014/main" id="{EAD5B8F7-A596-23A6-42EA-3E6D316D9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4921" y="3360678"/>
            <a:ext cx="720000" cy="720000"/>
          </a:xfrm>
          <a:prstGeom prst="rect">
            <a:avLst/>
          </a:prstGeom>
        </p:spPr>
      </p:pic>
      <p:pic>
        <p:nvPicPr>
          <p:cNvPr id="26" name="Graphic 25" descr="Badge Tick1 outline">
            <a:extLst>
              <a:ext uri="{FF2B5EF4-FFF2-40B4-BE49-F238E27FC236}">
                <a16:creationId xmlns:a16="http://schemas.microsoft.com/office/drawing/2014/main" id="{BFD00B1A-BBF9-5D94-8963-66ABFB5E5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586" y="3329148"/>
            <a:ext cx="720000" cy="72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AEFBE7A-F864-8189-A799-5492E9948392}"/>
              </a:ext>
            </a:extLst>
          </p:cNvPr>
          <p:cNvSpPr txBox="1"/>
          <p:nvPr/>
        </p:nvSpPr>
        <p:spPr>
          <a:xfrm>
            <a:off x="1324303" y="3481945"/>
            <a:ext cx="4770618" cy="400110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latin typeface="Abadi" panose="020B0604020104020204" pitchFamily="34" charset="0"/>
              </a:defRPr>
            </a:lvl1pPr>
          </a:lstStyle>
          <a:p>
            <a:pPr algn="l"/>
            <a:r>
              <a:rPr lang="en-ZA" sz="2000" dirty="0"/>
              <a:t>Alignment with stakeholders in the sector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3F37D6-C100-C78E-B517-C45485461A5A}"/>
              </a:ext>
            </a:extLst>
          </p:cNvPr>
          <p:cNvSpPr txBox="1"/>
          <p:nvPr/>
        </p:nvSpPr>
        <p:spPr>
          <a:xfrm>
            <a:off x="6927638" y="3481945"/>
            <a:ext cx="4949052" cy="400110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latin typeface="Abadi" panose="020B0604020104020204" pitchFamily="34" charset="0"/>
              </a:defRPr>
            </a:lvl1pPr>
          </a:lstStyle>
          <a:p>
            <a:pPr algn="l"/>
            <a:r>
              <a:rPr lang="en-ZA" sz="2000" dirty="0"/>
              <a:t>Launch of product pilot   </a:t>
            </a:r>
          </a:p>
        </p:txBody>
      </p:sp>
      <p:pic>
        <p:nvPicPr>
          <p:cNvPr id="29" name="Graphic 28" descr="Stop outline">
            <a:extLst>
              <a:ext uri="{FF2B5EF4-FFF2-40B4-BE49-F238E27FC236}">
                <a16:creationId xmlns:a16="http://schemas.microsoft.com/office/drawing/2014/main" id="{C0021E53-C401-36C9-EA16-FE4E72E35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4921" y="4405029"/>
            <a:ext cx="720000" cy="720000"/>
          </a:xfrm>
          <a:prstGeom prst="rect">
            <a:avLst/>
          </a:prstGeom>
        </p:spPr>
      </p:pic>
      <p:pic>
        <p:nvPicPr>
          <p:cNvPr id="30" name="Graphic 29" descr="Badge Tick1 outline">
            <a:extLst>
              <a:ext uri="{FF2B5EF4-FFF2-40B4-BE49-F238E27FC236}">
                <a16:creationId xmlns:a16="http://schemas.microsoft.com/office/drawing/2014/main" id="{1BBEEE07-7EDF-D9E4-478D-43CAD8E6D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586" y="4373499"/>
            <a:ext cx="720000" cy="720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0038161-5D16-7A0D-F215-1E944E160070}"/>
              </a:ext>
            </a:extLst>
          </p:cNvPr>
          <p:cNvSpPr txBox="1"/>
          <p:nvPr/>
        </p:nvSpPr>
        <p:spPr>
          <a:xfrm>
            <a:off x="1324303" y="4526296"/>
            <a:ext cx="4770618" cy="400110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latin typeface="Abadi" panose="020B0604020104020204" pitchFamily="34" charset="0"/>
              </a:defRPr>
            </a:lvl1pPr>
          </a:lstStyle>
          <a:p>
            <a:pPr algn="l"/>
            <a:r>
              <a:rPr lang="en-ZA" sz="2000" dirty="0"/>
              <a:t>Onboarding of insurance company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EAA676-20D8-5DC1-675D-8BAA177A2331}"/>
              </a:ext>
            </a:extLst>
          </p:cNvPr>
          <p:cNvSpPr txBox="1"/>
          <p:nvPr/>
        </p:nvSpPr>
        <p:spPr>
          <a:xfrm>
            <a:off x="6927638" y="4526296"/>
            <a:ext cx="4949052" cy="400110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latin typeface="Abadi" panose="020B0604020104020204" pitchFamily="34" charset="0"/>
              </a:defRPr>
            </a:lvl1pPr>
          </a:lstStyle>
          <a:p>
            <a:pPr algn="l"/>
            <a:r>
              <a:rPr lang="en-ZA" sz="2000" dirty="0"/>
              <a:t>Other ideas?</a:t>
            </a:r>
          </a:p>
        </p:txBody>
      </p:sp>
      <p:pic>
        <p:nvPicPr>
          <p:cNvPr id="34" name="Graphic 33" descr="Badge Tick1 outline">
            <a:extLst>
              <a:ext uri="{FF2B5EF4-FFF2-40B4-BE49-F238E27FC236}">
                <a16:creationId xmlns:a16="http://schemas.microsoft.com/office/drawing/2014/main" id="{B103CB97-729C-3155-430B-DBC37D05F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586" y="5417851"/>
            <a:ext cx="720000" cy="72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5336167-BD84-68F2-3C96-CFDD1AE29EF1}"/>
              </a:ext>
            </a:extLst>
          </p:cNvPr>
          <p:cNvSpPr txBox="1"/>
          <p:nvPr/>
        </p:nvSpPr>
        <p:spPr>
          <a:xfrm>
            <a:off x="1324303" y="5570648"/>
            <a:ext cx="4770618" cy="400110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latin typeface="Abadi" panose="020B0604020104020204" pitchFamily="34" charset="0"/>
              </a:defRPr>
            </a:lvl1pPr>
          </a:lstStyle>
          <a:p>
            <a:pPr algn="l"/>
            <a:r>
              <a:rPr lang="en-ZA" sz="2000" dirty="0"/>
              <a:t>Product development sessions  </a:t>
            </a:r>
          </a:p>
        </p:txBody>
      </p:sp>
      <p:pic>
        <p:nvPicPr>
          <p:cNvPr id="2" name="Picture 4" descr="fao">
            <a:extLst>
              <a:ext uri="{FF2B5EF4-FFF2-40B4-BE49-F238E27FC236}">
                <a16:creationId xmlns:a16="http://schemas.microsoft.com/office/drawing/2014/main" id="{3DAE05F7-E70A-1C06-3A35-0A4F0DA6D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 bwMode="auto">
          <a:xfrm>
            <a:off x="11457933" y="6073153"/>
            <a:ext cx="906393" cy="7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0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A6EF-1F29-4ECC-D497-2697F1F60A0A}"/>
              </a:ext>
            </a:extLst>
          </p:cNvPr>
          <p:cNvSpPr/>
          <p:nvPr/>
        </p:nvSpPr>
        <p:spPr>
          <a:xfrm>
            <a:off x="179282" y="1124232"/>
            <a:ext cx="288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2300" defTabSz="533400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1: </a:t>
            </a:r>
            <a:b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Status Quo in the </a:t>
            </a:r>
            <a:b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informal sector </a:t>
            </a:r>
          </a:p>
        </p:txBody>
      </p:sp>
      <p:pic>
        <p:nvPicPr>
          <p:cNvPr id="21" name="Graphic 20" descr="Woman with baby with solid fill">
            <a:extLst>
              <a:ext uri="{FF2B5EF4-FFF2-40B4-BE49-F238E27FC236}">
                <a16:creationId xmlns:a16="http://schemas.microsoft.com/office/drawing/2014/main" id="{AE59DCF3-69C8-422C-8B52-497FD902B5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955" y="1409982"/>
            <a:ext cx="685055" cy="6850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870B5F-5235-C543-FF0A-A22870E65A13}"/>
              </a:ext>
            </a:extLst>
          </p:cNvPr>
          <p:cNvSpPr txBox="1"/>
          <p:nvPr/>
        </p:nvSpPr>
        <p:spPr>
          <a:xfrm>
            <a:off x="179282" y="135667"/>
            <a:ext cx="118334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badi" panose="020B0604020104020204" pitchFamily="34" charset="0"/>
              </a:rPr>
              <a:t>There is a need to build resilience to shocks for individuals working in the informal sector particularly women and hence contribute to poverty and inequality reduction in SA</a:t>
            </a:r>
            <a:endParaRPr lang="en-US" sz="2400" b="1" dirty="0">
              <a:latin typeface="Abadi" panose="020B0604020104020204" pitchFamily="34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E1740-90BD-5BC6-E121-374793BBA77C}"/>
              </a:ext>
            </a:extLst>
          </p:cNvPr>
          <p:cNvSpPr/>
          <p:nvPr/>
        </p:nvSpPr>
        <p:spPr>
          <a:xfrm>
            <a:off x="3103686" y="-1292531"/>
            <a:ext cx="2880000" cy="617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2: Needs and possible solutions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EFF49-D89A-A9FA-C547-807692CAF49E}"/>
              </a:ext>
            </a:extLst>
          </p:cNvPr>
          <p:cNvSpPr/>
          <p:nvPr/>
        </p:nvSpPr>
        <p:spPr>
          <a:xfrm>
            <a:off x="6182120" y="-1292531"/>
            <a:ext cx="2880000" cy="617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3: Types of insurance schemes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9FFE-7006-A584-F5FB-C7C64AEC0946}"/>
              </a:ext>
            </a:extLst>
          </p:cNvPr>
          <p:cNvSpPr/>
          <p:nvPr/>
        </p:nvSpPr>
        <p:spPr>
          <a:xfrm>
            <a:off x="9221266" y="-1292531"/>
            <a:ext cx="2880000" cy="617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4: Business asset insurance pilot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39FD38-29FC-828A-B2DF-C905B4CB5C6F}"/>
              </a:ext>
            </a:extLst>
          </p:cNvPr>
          <p:cNvSpPr/>
          <p:nvPr/>
        </p:nvSpPr>
        <p:spPr>
          <a:xfrm>
            <a:off x="179282" y="2563872"/>
            <a:ext cx="288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2300" defTabSz="533400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2: </a:t>
            </a:r>
            <a:b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Needs and possible solutions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17399-657D-B5D4-911B-2DB341F0C039}"/>
              </a:ext>
            </a:extLst>
          </p:cNvPr>
          <p:cNvSpPr/>
          <p:nvPr/>
        </p:nvSpPr>
        <p:spPr>
          <a:xfrm>
            <a:off x="179282" y="4003512"/>
            <a:ext cx="288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2300" defTabSz="533400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3: </a:t>
            </a:r>
            <a:b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Possible types of insurance schemes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8F403A-C26A-C60E-152A-2585E7084330}"/>
              </a:ext>
            </a:extLst>
          </p:cNvPr>
          <p:cNvSpPr/>
          <p:nvPr/>
        </p:nvSpPr>
        <p:spPr>
          <a:xfrm>
            <a:off x="179282" y="5443153"/>
            <a:ext cx="288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7063" defTabSz="533400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4: </a:t>
            </a:r>
            <a:b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Business asset insurance pilot</a:t>
            </a:r>
          </a:p>
        </p:txBody>
      </p:sp>
      <p:pic>
        <p:nvPicPr>
          <p:cNvPr id="20" name="Graphic 19" descr="List with solid fill">
            <a:extLst>
              <a:ext uri="{FF2B5EF4-FFF2-40B4-BE49-F238E27FC236}">
                <a16:creationId xmlns:a16="http://schemas.microsoft.com/office/drawing/2014/main" id="{49BE9F26-F5F2-4F96-8257-C1AE258284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892" y="5730626"/>
            <a:ext cx="685055" cy="685055"/>
          </a:xfrm>
          <a:prstGeom prst="rect">
            <a:avLst/>
          </a:prstGeom>
        </p:spPr>
      </p:pic>
      <p:pic>
        <p:nvPicPr>
          <p:cNvPr id="22" name="Graphic 21" descr="Piggy Bank with solid fill">
            <a:extLst>
              <a:ext uri="{FF2B5EF4-FFF2-40B4-BE49-F238E27FC236}">
                <a16:creationId xmlns:a16="http://schemas.microsoft.com/office/drawing/2014/main" id="{5585341B-160A-409E-BA7E-517FE7D3918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896" y="4290985"/>
            <a:ext cx="685055" cy="685055"/>
          </a:xfrm>
          <a:prstGeom prst="rect">
            <a:avLst/>
          </a:prstGeom>
        </p:spPr>
      </p:pic>
      <p:pic>
        <p:nvPicPr>
          <p:cNvPr id="27" name="Graphic 26" descr="Coins with solid fill">
            <a:extLst>
              <a:ext uri="{FF2B5EF4-FFF2-40B4-BE49-F238E27FC236}">
                <a16:creationId xmlns:a16="http://schemas.microsoft.com/office/drawing/2014/main" id="{7B972860-1FC3-463D-AC05-8ECC166E551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4537" y="2851165"/>
            <a:ext cx="685055" cy="6850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9A62A3-425B-8819-892E-80C899346536}"/>
              </a:ext>
            </a:extLst>
          </p:cNvPr>
          <p:cNvSpPr/>
          <p:nvPr/>
        </p:nvSpPr>
        <p:spPr>
          <a:xfrm>
            <a:off x="3103686" y="1124232"/>
            <a:ext cx="8909032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The Covid-19 pandemic has highlighted the vulnerability of entrepreneurs in the informal sector to external shocks and loss of income. </a:t>
            </a:r>
            <a:endParaRPr lang="en-ZA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4518CA-A558-1AB8-E7AF-8FAD52424AE5}"/>
              </a:ext>
            </a:extLst>
          </p:cNvPr>
          <p:cNvSpPr/>
          <p:nvPr/>
        </p:nvSpPr>
        <p:spPr>
          <a:xfrm>
            <a:off x="3103686" y="2563872"/>
            <a:ext cx="8909032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Social insurance is a possible solution and any form of coverage against loss of income is seen as the </a:t>
            </a:r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  <a:sym typeface="Arial"/>
              </a:rPr>
              <a:t>most important benefit by far. </a:t>
            </a:r>
            <a:endParaRPr lang="en-US" dirty="0">
              <a:effectLst/>
              <a:latin typeface="Abadi" panose="020B06040201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A57C1B-533B-7A1D-A606-AA9A3B6A7761}"/>
              </a:ext>
            </a:extLst>
          </p:cNvPr>
          <p:cNvSpPr/>
          <p:nvPr/>
        </p:nvSpPr>
        <p:spPr>
          <a:xfrm>
            <a:off x="3103686" y="4003512"/>
            <a:ext cx="8909032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</a:rPr>
              <a:t>It is of utmost importance to offer personal insurance by integrate </a:t>
            </a: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the informal sector into a national social security scheme. </a:t>
            </a:r>
            <a:endParaRPr lang="en-ZA" dirty="0">
              <a:solidFill>
                <a:schemeClr val="dk1"/>
              </a:solidFill>
              <a:latin typeface="Abadi" panose="020B0604020104020204" pitchFamily="34" charset="0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B2C51-FFFD-0237-70EE-780398020BF3}"/>
              </a:ext>
            </a:extLst>
          </p:cNvPr>
          <p:cNvSpPr/>
          <p:nvPr/>
        </p:nvSpPr>
        <p:spPr>
          <a:xfrm>
            <a:off x="3103686" y="5443153"/>
            <a:ext cx="8909032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In addition, there is a need for a specific business asset insurance as a supplemental voluntary cover for entrepreneurs. </a:t>
            </a:r>
            <a:r>
              <a:rPr lang="en-ZA" sz="1800" dirty="0">
                <a:solidFill>
                  <a:schemeClr val="dk1"/>
                </a:solidFill>
                <a:latin typeface="Abadi" panose="020B0604020104020204" pitchFamily="34" charset="0"/>
                <a:cs typeface="Arial"/>
              </a:rPr>
              <a:t>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753CF3-BA6D-A9E8-E29D-83557502325D}"/>
              </a:ext>
            </a:extLst>
          </p:cNvPr>
          <p:cNvCxnSpPr/>
          <p:nvPr/>
        </p:nvCxnSpPr>
        <p:spPr>
          <a:xfrm>
            <a:off x="3059282" y="2474052"/>
            <a:ext cx="89534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BD15BD-A3EE-C900-7FEA-BE431647F156}"/>
              </a:ext>
            </a:extLst>
          </p:cNvPr>
          <p:cNvCxnSpPr/>
          <p:nvPr/>
        </p:nvCxnSpPr>
        <p:spPr>
          <a:xfrm>
            <a:off x="3059282" y="3913692"/>
            <a:ext cx="89534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72B733-645E-9997-045A-B83CD9FBB0E2}"/>
              </a:ext>
            </a:extLst>
          </p:cNvPr>
          <p:cNvCxnSpPr/>
          <p:nvPr/>
        </p:nvCxnSpPr>
        <p:spPr>
          <a:xfrm>
            <a:off x="3059282" y="5353332"/>
            <a:ext cx="89534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fao">
            <a:extLst>
              <a:ext uri="{FF2B5EF4-FFF2-40B4-BE49-F238E27FC236}">
                <a16:creationId xmlns:a16="http://schemas.microsoft.com/office/drawing/2014/main" id="{9AFF5AA4-707F-1F63-34ED-2B3B7474B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 bwMode="auto">
          <a:xfrm>
            <a:off x="11457933" y="6073153"/>
            <a:ext cx="906393" cy="7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2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A6EF-1F29-4ECC-D497-2697F1F60A0A}"/>
              </a:ext>
            </a:extLst>
          </p:cNvPr>
          <p:cNvSpPr/>
          <p:nvPr/>
        </p:nvSpPr>
        <p:spPr>
          <a:xfrm>
            <a:off x="179282" y="1124232"/>
            <a:ext cx="2880000" cy="12600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2300" defTabSz="533400">
              <a:spcAft>
                <a:spcPts val="1000"/>
              </a:spcAft>
            </a:pPr>
            <a:r>
              <a:rPr lang="en-ZA" b="1" dirty="0">
                <a:solidFill>
                  <a:schemeClr val="bg1"/>
                </a:solidFill>
                <a:latin typeface="Abadi" panose="020B0604020104020204" pitchFamily="34" charset="0"/>
              </a:rPr>
              <a:t>Section 1: </a:t>
            </a:r>
            <a:br>
              <a:rPr lang="en-ZA" b="1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bg1"/>
                </a:solidFill>
                <a:latin typeface="Abadi" panose="020B0604020104020204" pitchFamily="34" charset="0"/>
              </a:rPr>
              <a:t>Status Quo in the </a:t>
            </a:r>
            <a:br>
              <a:rPr lang="en-ZA" b="1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bg1"/>
                </a:solidFill>
                <a:latin typeface="Abadi" panose="020B0604020104020204" pitchFamily="34" charset="0"/>
              </a:rPr>
              <a:t>informal sector </a:t>
            </a:r>
          </a:p>
        </p:txBody>
      </p:sp>
      <p:pic>
        <p:nvPicPr>
          <p:cNvPr id="21" name="Graphic 20" descr="Woman with baby with solid fill">
            <a:extLst>
              <a:ext uri="{FF2B5EF4-FFF2-40B4-BE49-F238E27FC236}">
                <a16:creationId xmlns:a16="http://schemas.microsoft.com/office/drawing/2014/main" id="{AE59DCF3-69C8-422C-8B52-497FD902B5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955" y="1409982"/>
            <a:ext cx="685055" cy="6850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870B5F-5235-C543-FF0A-A22870E65A13}"/>
              </a:ext>
            </a:extLst>
          </p:cNvPr>
          <p:cNvSpPr txBox="1"/>
          <p:nvPr/>
        </p:nvSpPr>
        <p:spPr>
          <a:xfrm>
            <a:off x="179282" y="135667"/>
            <a:ext cx="118334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badi" panose="020B0604020104020204" pitchFamily="34" charset="0"/>
              </a:rPr>
              <a:t>There is a need to build resilience to shocks for individuals working in the informal sector particularly women and hence contribute to poverty and inequality reduction in SA</a:t>
            </a:r>
            <a:endParaRPr lang="en-US" sz="2400" b="1" dirty="0">
              <a:latin typeface="Abadi" panose="020B0604020104020204" pitchFamily="34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E1740-90BD-5BC6-E121-374793BBA77C}"/>
              </a:ext>
            </a:extLst>
          </p:cNvPr>
          <p:cNvSpPr/>
          <p:nvPr/>
        </p:nvSpPr>
        <p:spPr>
          <a:xfrm>
            <a:off x="3103686" y="-1292531"/>
            <a:ext cx="2880000" cy="617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2: Needs and possible solutions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EFF49-D89A-A9FA-C547-807692CAF49E}"/>
              </a:ext>
            </a:extLst>
          </p:cNvPr>
          <p:cNvSpPr/>
          <p:nvPr/>
        </p:nvSpPr>
        <p:spPr>
          <a:xfrm>
            <a:off x="6182120" y="-1292531"/>
            <a:ext cx="2880000" cy="617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3: Types of insurance schemes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9FFE-7006-A584-F5FB-C7C64AEC0946}"/>
              </a:ext>
            </a:extLst>
          </p:cNvPr>
          <p:cNvSpPr/>
          <p:nvPr/>
        </p:nvSpPr>
        <p:spPr>
          <a:xfrm>
            <a:off x="9221266" y="-1292531"/>
            <a:ext cx="2880000" cy="617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4: Business asset insurance pilot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39FD38-29FC-828A-B2DF-C905B4CB5C6F}"/>
              </a:ext>
            </a:extLst>
          </p:cNvPr>
          <p:cNvSpPr/>
          <p:nvPr/>
        </p:nvSpPr>
        <p:spPr>
          <a:xfrm>
            <a:off x="179282" y="2563872"/>
            <a:ext cx="288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2300" defTabSz="533400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2: </a:t>
            </a:r>
            <a:b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Needs and possible solutions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17399-657D-B5D4-911B-2DB341F0C039}"/>
              </a:ext>
            </a:extLst>
          </p:cNvPr>
          <p:cNvSpPr/>
          <p:nvPr/>
        </p:nvSpPr>
        <p:spPr>
          <a:xfrm>
            <a:off x="179282" y="4003512"/>
            <a:ext cx="288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2300" defTabSz="533400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3: </a:t>
            </a:r>
            <a:b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Possible types of insurance schemes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8F403A-C26A-C60E-152A-2585E7084330}"/>
              </a:ext>
            </a:extLst>
          </p:cNvPr>
          <p:cNvSpPr/>
          <p:nvPr/>
        </p:nvSpPr>
        <p:spPr>
          <a:xfrm>
            <a:off x="179282" y="5443153"/>
            <a:ext cx="288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7063" defTabSz="533400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4: </a:t>
            </a:r>
            <a:b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Business asset insurance pilot</a:t>
            </a:r>
          </a:p>
        </p:txBody>
      </p:sp>
      <p:pic>
        <p:nvPicPr>
          <p:cNvPr id="20" name="Graphic 19" descr="List with solid fill">
            <a:extLst>
              <a:ext uri="{FF2B5EF4-FFF2-40B4-BE49-F238E27FC236}">
                <a16:creationId xmlns:a16="http://schemas.microsoft.com/office/drawing/2014/main" id="{49BE9F26-F5F2-4F96-8257-C1AE258284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892" y="5730626"/>
            <a:ext cx="685055" cy="685055"/>
          </a:xfrm>
          <a:prstGeom prst="rect">
            <a:avLst/>
          </a:prstGeom>
        </p:spPr>
      </p:pic>
      <p:pic>
        <p:nvPicPr>
          <p:cNvPr id="22" name="Graphic 21" descr="Piggy Bank with solid fill">
            <a:extLst>
              <a:ext uri="{FF2B5EF4-FFF2-40B4-BE49-F238E27FC236}">
                <a16:creationId xmlns:a16="http://schemas.microsoft.com/office/drawing/2014/main" id="{5585341B-160A-409E-BA7E-517FE7D3918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896" y="4290985"/>
            <a:ext cx="685055" cy="685055"/>
          </a:xfrm>
          <a:prstGeom prst="rect">
            <a:avLst/>
          </a:prstGeom>
        </p:spPr>
      </p:pic>
      <p:pic>
        <p:nvPicPr>
          <p:cNvPr id="27" name="Graphic 26" descr="Coins with solid fill">
            <a:extLst>
              <a:ext uri="{FF2B5EF4-FFF2-40B4-BE49-F238E27FC236}">
                <a16:creationId xmlns:a16="http://schemas.microsoft.com/office/drawing/2014/main" id="{7B972860-1FC3-463D-AC05-8ECC166E551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4537" y="2851165"/>
            <a:ext cx="685055" cy="68505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753CF3-BA6D-A9E8-E29D-83557502325D}"/>
              </a:ext>
            </a:extLst>
          </p:cNvPr>
          <p:cNvCxnSpPr/>
          <p:nvPr/>
        </p:nvCxnSpPr>
        <p:spPr>
          <a:xfrm>
            <a:off x="3059282" y="2474052"/>
            <a:ext cx="89534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BD15BD-A3EE-C900-7FEA-BE431647F156}"/>
              </a:ext>
            </a:extLst>
          </p:cNvPr>
          <p:cNvCxnSpPr/>
          <p:nvPr/>
        </p:nvCxnSpPr>
        <p:spPr>
          <a:xfrm>
            <a:off x="3059282" y="3913692"/>
            <a:ext cx="89534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72B733-645E-9997-045A-B83CD9FBB0E2}"/>
              </a:ext>
            </a:extLst>
          </p:cNvPr>
          <p:cNvCxnSpPr/>
          <p:nvPr/>
        </p:nvCxnSpPr>
        <p:spPr>
          <a:xfrm>
            <a:off x="3059282" y="5353332"/>
            <a:ext cx="89534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4991438-1C70-29C7-18B7-1FA171B7222F}"/>
              </a:ext>
            </a:extLst>
          </p:cNvPr>
          <p:cNvSpPr/>
          <p:nvPr/>
        </p:nvSpPr>
        <p:spPr>
          <a:xfrm>
            <a:off x="3103686" y="1124232"/>
            <a:ext cx="8909032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The Covid-19 pandemic has highlighted the vulnerability of entrepreneurs in the informal sector to external shocks and loss of income. </a:t>
            </a:r>
            <a:endParaRPr lang="en-ZA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E8746F-93FC-A031-D7A5-D8D5B66E7DC5}"/>
              </a:ext>
            </a:extLst>
          </p:cNvPr>
          <p:cNvSpPr/>
          <p:nvPr/>
        </p:nvSpPr>
        <p:spPr>
          <a:xfrm>
            <a:off x="3103686" y="2563872"/>
            <a:ext cx="8909032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Social insurance is a possible solution and any form of coverage against loss of income is seen as the </a:t>
            </a:r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  <a:sym typeface="Arial"/>
              </a:rPr>
              <a:t>most important benefit by far. </a:t>
            </a:r>
            <a:endParaRPr lang="en-US" dirty="0">
              <a:effectLst/>
              <a:latin typeface="Abadi" panose="020B06040201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608147-5597-DF61-C0F9-266EDDAA0FE1}"/>
              </a:ext>
            </a:extLst>
          </p:cNvPr>
          <p:cNvSpPr/>
          <p:nvPr/>
        </p:nvSpPr>
        <p:spPr>
          <a:xfrm>
            <a:off x="3103686" y="4003512"/>
            <a:ext cx="8909032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</a:rPr>
              <a:t>It is of utmost importance to offer personal insurance by integrate </a:t>
            </a: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the informal sector into a national social security scheme. </a:t>
            </a:r>
            <a:endParaRPr lang="en-ZA" dirty="0">
              <a:solidFill>
                <a:schemeClr val="dk1"/>
              </a:solidFill>
              <a:latin typeface="Abadi" panose="020B0604020104020204" pitchFamily="34" charset="0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430C2C-6C23-DC6B-E670-0F393669C91A}"/>
              </a:ext>
            </a:extLst>
          </p:cNvPr>
          <p:cNvSpPr/>
          <p:nvPr/>
        </p:nvSpPr>
        <p:spPr>
          <a:xfrm>
            <a:off x="3103686" y="5443153"/>
            <a:ext cx="8909032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In addition, there is a need for a specific business asset insurance as a supplemental voluntary cover for entrepreneurs. </a:t>
            </a:r>
            <a:endParaRPr lang="en-ZA" sz="1800" dirty="0">
              <a:solidFill>
                <a:schemeClr val="dk1"/>
              </a:solidFill>
              <a:latin typeface="Abadi" panose="020B0604020104020204" pitchFamily="34" charset="0"/>
              <a:cs typeface="Arial"/>
            </a:endParaRPr>
          </a:p>
        </p:txBody>
      </p:sp>
      <p:pic>
        <p:nvPicPr>
          <p:cNvPr id="4" name="Picture 4" descr="fao">
            <a:extLst>
              <a:ext uri="{FF2B5EF4-FFF2-40B4-BE49-F238E27FC236}">
                <a16:creationId xmlns:a16="http://schemas.microsoft.com/office/drawing/2014/main" id="{92B25D21-6FCE-A67D-4DDD-AE91DB39A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 bwMode="auto">
          <a:xfrm>
            <a:off x="11457933" y="6073153"/>
            <a:ext cx="906393" cy="7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1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Kiosk with solid fill">
            <a:extLst>
              <a:ext uri="{FF2B5EF4-FFF2-40B4-BE49-F238E27FC236}">
                <a16:creationId xmlns:a16="http://schemas.microsoft.com/office/drawing/2014/main" id="{F1E29246-6B2F-6B18-1E31-FD6610495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7721" y="1583873"/>
            <a:ext cx="914400" cy="914400"/>
          </a:xfrm>
          <a:prstGeom prst="rect">
            <a:avLst/>
          </a:prstGeom>
        </p:spPr>
      </p:pic>
      <p:pic>
        <p:nvPicPr>
          <p:cNvPr id="11" name="Graphic 10" descr="Wallet with solid fill">
            <a:extLst>
              <a:ext uri="{FF2B5EF4-FFF2-40B4-BE49-F238E27FC236}">
                <a16:creationId xmlns:a16="http://schemas.microsoft.com/office/drawing/2014/main" id="{05984A3A-A4C3-9A6E-1053-D8D8B71C9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86812" y="1583873"/>
            <a:ext cx="914400" cy="914400"/>
          </a:xfrm>
          <a:prstGeom prst="rect">
            <a:avLst/>
          </a:prstGeom>
        </p:spPr>
      </p:pic>
      <p:pic>
        <p:nvPicPr>
          <p:cNvPr id="13" name="Graphic 12" descr="Coins with solid fill">
            <a:extLst>
              <a:ext uri="{FF2B5EF4-FFF2-40B4-BE49-F238E27FC236}">
                <a16:creationId xmlns:a16="http://schemas.microsoft.com/office/drawing/2014/main" id="{4A226710-6D8A-6F17-3040-D28F3538B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631" y="1583873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044A34-A4F3-DC87-348D-34B5A0939937}"/>
              </a:ext>
            </a:extLst>
          </p:cNvPr>
          <p:cNvSpPr txBox="1"/>
          <p:nvPr/>
        </p:nvSpPr>
        <p:spPr>
          <a:xfrm>
            <a:off x="2489196" y="2836925"/>
            <a:ext cx="23623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latin typeface="Abadi" panose="020B0604020104020204" pitchFamily="34" charset="0"/>
              </a:rPr>
              <a:t>People working informally are the missing middle. </a:t>
            </a:r>
          </a:p>
          <a:p>
            <a:pPr algn="ctr"/>
            <a:endParaRPr lang="en-ZA" dirty="0">
              <a:latin typeface="Abadi" panose="020B0604020104020204" pitchFamily="34" charset="0"/>
            </a:endParaRPr>
          </a:p>
          <a:p>
            <a:pPr algn="ctr"/>
            <a:r>
              <a:rPr lang="en-ZA" dirty="0">
                <a:latin typeface="Abadi" panose="020B0604020104020204" pitchFamily="34" charset="0"/>
              </a:rPr>
              <a:t>They have a huge need for social insurance schemes for themselves and for their businesses.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EFE5D8-EA80-AE0C-9725-53D23E4AFE11}"/>
              </a:ext>
            </a:extLst>
          </p:cNvPr>
          <p:cNvSpPr txBox="1"/>
          <p:nvPr/>
        </p:nvSpPr>
        <p:spPr>
          <a:xfrm>
            <a:off x="7338286" y="2836925"/>
            <a:ext cx="23623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latin typeface="Abadi" panose="020B0604020104020204" pitchFamily="34" charset="0"/>
              </a:rPr>
              <a:t> </a:t>
            </a:r>
            <a:r>
              <a:rPr lang="en-US" b="1" u="none" dirty="0">
                <a:solidFill>
                  <a:srgbClr val="000000"/>
                </a:solidFill>
                <a:latin typeface="Abadi" panose="020B0604020104020204" pitchFamily="34" charset="0"/>
              </a:rPr>
              <a:t>Their capacity to </a:t>
            </a:r>
            <a:r>
              <a:rPr lang="en-US" b="1" dirty="0">
                <a:solidFill>
                  <a:srgbClr val="000000"/>
                </a:solidFill>
                <a:latin typeface="Abadi" panose="020B0604020104020204" pitchFamily="34" charset="0"/>
              </a:rPr>
              <a:t>pay for </a:t>
            </a:r>
            <a:r>
              <a:rPr lang="en-US" b="1" u="none" dirty="0">
                <a:solidFill>
                  <a:srgbClr val="000000"/>
                </a:solidFill>
                <a:latin typeface="Abadi" panose="020B0604020104020204" pitchFamily="34" charset="0"/>
              </a:rPr>
              <a:t>an insurance scheme is very low.</a:t>
            </a:r>
          </a:p>
          <a:p>
            <a:pPr algn="ctr"/>
            <a:endParaRPr lang="en-US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ctr"/>
            <a:r>
              <a:rPr lang="en-US" u="none" dirty="0">
                <a:solidFill>
                  <a:srgbClr val="000000"/>
                </a:solidFill>
                <a:latin typeface="Abadi" panose="020B0604020104020204" pitchFamily="34" charset="0"/>
              </a:rPr>
              <a:t>M</a:t>
            </a:r>
            <a:r>
              <a:rPr lang="en-US" b="0" u="none" dirty="0">
                <a:solidFill>
                  <a:srgbClr val="000000"/>
                </a:solidFill>
                <a:latin typeface="Abadi" panose="020B0604020104020204" pitchFamily="34" charset="0"/>
              </a:rPr>
              <a:t>ost can contribute only R600 and R1800 per year (equal to a monthly payment of R50 - R150).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34F699-867A-BCC6-BB68-95A5CA6C5B4B}"/>
              </a:ext>
            </a:extLst>
          </p:cNvPr>
          <p:cNvSpPr txBox="1"/>
          <p:nvPr/>
        </p:nvSpPr>
        <p:spPr>
          <a:xfrm>
            <a:off x="4913741" y="2836925"/>
            <a:ext cx="23623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latin typeface="Abadi" panose="020B0604020104020204" pitchFamily="34" charset="0"/>
              </a:rPr>
              <a:t>Businesses need stock, machinery, equipment, or stalls.</a:t>
            </a:r>
          </a:p>
          <a:p>
            <a:pPr algn="ctr"/>
            <a:endParaRPr lang="de-DE" dirty="0">
              <a:latin typeface="Abadi" panose="020B0604020104020204" pitchFamily="34" charset="0"/>
            </a:endParaRPr>
          </a:p>
          <a:p>
            <a:pPr algn="ctr"/>
            <a:r>
              <a:rPr lang="en-ZA" dirty="0">
                <a:latin typeface="Abadi" panose="020B0604020104020204" pitchFamily="34" charset="0"/>
              </a:rPr>
              <a:t>Around 50% work in trade and around </a:t>
            </a:r>
            <a:r>
              <a:rPr lang="de-DE" dirty="0">
                <a:latin typeface="Abadi" panose="020B0604020104020204" pitchFamily="34" charset="0"/>
              </a:rPr>
              <a:t>25% in</a:t>
            </a:r>
            <a:r>
              <a:rPr lang="en-ZA" dirty="0">
                <a:latin typeface="Abadi" panose="020B0604020104020204" pitchFamily="34" charset="0"/>
              </a:rPr>
              <a:t> community, social or personal services or manufacturing.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E5C179-EE81-B533-4E79-AE1C85E7766D}"/>
              </a:ext>
            </a:extLst>
          </p:cNvPr>
          <p:cNvSpPr txBox="1"/>
          <p:nvPr/>
        </p:nvSpPr>
        <p:spPr>
          <a:xfrm>
            <a:off x="9762832" y="2836925"/>
            <a:ext cx="23623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b="1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Any insurance scheme needs to improve </a:t>
            </a:r>
            <a:r>
              <a:rPr lang="en-ZA" b="1" dirty="0">
                <a:solidFill>
                  <a:srgbClr val="000000"/>
                </a:solidFill>
                <a:latin typeface="Abadi" panose="020B0604020104020204" pitchFamily="34" charset="0"/>
              </a:rPr>
              <a:t>financial inclusion. </a:t>
            </a:r>
          </a:p>
          <a:p>
            <a:pPr algn="ctr"/>
            <a:endParaRPr lang="en-ZA" b="0" i="0" u="none" strike="noStrike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algn="ctr"/>
            <a:r>
              <a:rPr lang="en-ZA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Most people in the informal sector still rely on cash payments even though around half have a bank account.</a:t>
            </a:r>
            <a:endParaRPr lang="en-ZA" dirty="0">
              <a:latin typeface="Abadi" panose="020B06040201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96B448-31A1-BB55-8EC9-EF27E98A8C8D}"/>
              </a:ext>
            </a:extLst>
          </p:cNvPr>
          <p:cNvSpPr txBox="1"/>
          <p:nvPr/>
        </p:nvSpPr>
        <p:spPr>
          <a:xfrm>
            <a:off x="64651" y="2836925"/>
            <a:ext cx="23623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latin typeface="Abadi" panose="020B0604020104020204" pitchFamily="34" charset="0"/>
              </a:rPr>
              <a:t>People turn to the informal sector due to high unemployment.</a:t>
            </a:r>
          </a:p>
          <a:p>
            <a:pPr algn="ctr"/>
            <a:endParaRPr lang="en-ZA" dirty="0">
              <a:latin typeface="Abadi" panose="020B0604020104020204" pitchFamily="34" charset="0"/>
            </a:endParaRPr>
          </a:p>
          <a:p>
            <a:pPr algn="ctr"/>
            <a:r>
              <a:rPr lang="en-ZA" dirty="0">
                <a:latin typeface="Abadi" panose="020B0604020104020204" pitchFamily="34" charset="0"/>
              </a:rPr>
              <a:t>They have a median income of R4000 per month living month to month with no chance to save any money.</a:t>
            </a:r>
          </a:p>
        </p:txBody>
      </p:sp>
      <p:pic>
        <p:nvPicPr>
          <p:cNvPr id="27" name="Graphic 26" descr="Health And Safety with solid fill">
            <a:extLst>
              <a:ext uri="{FF2B5EF4-FFF2-40B4-BE49-F238E27FC236}">
                <a16:creationId xmlns:a16="http://schemas.microsoft.com/office/drawing/2014/main" id="{B590DE9E-E1F4-E1DB-7A84-5E04A78498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13176" y="1583873"/>
            <a:ext cx="914400" cy="914400"/>
          </a:xfrm>
          <a:prstGeom prst="rect">
            <a:avLst/>
          </a:prstGeom>
        </p:spPr>
      </p:pic>
      <p:pic>
        <p:nvPicPr>
          <p:cNvPr id="31" name="Graphic 30" descr="Money with solid fill">
            <a:extLst>
              <a:ext uri="{FF2B5EF4-FFF2-40B4-BE49-F238E27FC236}">
                <a16:creationId xmlns:a16="http://schemas.microsoft.com/office/drawing/2014/main" id="{8A1C6AEE-6D86-9186-0CFD-D4D5E63E8C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2266" y="1583873"/>
            <a:ext cx="914400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127EED7-23BF-A237-AA25-024D40D9D154}"/>
              </a:ext>
            </a:extLst>
          </p:cNvPr>
          <p:cNvSpPr txBox="1"/>
          <p:nvPr/>
        </p:nvSpPr>
        <p:spPr>
          <a:xfrm>
            <a:off x="179282" y="135667"/>
            <a:ext cx="118334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ZA" sz="2400" b="1" dirty="0">
                <a:latin typeface="Abadi" panose="020B0604020104020204" pitchFamily="34" charset="0"/>
              </a:rPr>
              <a:t>Entrepreneurs and hustlers in the informal sector in South Africa are particularly vulnerable to any shocks or disruption to their income – the Covid-19 pandemic highlighted this </a:t>
            </a:r>
          </a:p>
        </p:txBody>
      </p:sp>
      <p:pic>
        <p:nvPicPr>
          <p:cNvPr id="2" name="Picture 4" descr="fao">
            <a:extLst>
              <a:ext uri="{FF2B5EF4-FFF2-40B4-BE49-F238E27FC236}">
                <a16:creationId xmlns:a16="http://schemas.microsoft.com/office/drawing/2014/main" id="{87CA16B9-A3F7-4586-0CEF-34306996D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 bwMode="auto">
          <a:xfrm>
            <a:off x="11457933" y="6073153"/>
            <a:ext cx="906393" cy="7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5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FEDB9E6-31B4-D112-502B-02E19A7C3430}"/>
              </a:ext>
            </a:extLst>
          </p:cNvPr>
          <p:cNvSpPr txBox="1"/>
          <p:nvPr/>
        </p:nvSpPr>
        <p:spPr>
          <a:xfrm>
            <a:off x="179282" y="135667"/>
            <a:ext cx="118334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badi" panose="020B0604020104020204" pitchFamily="34" charset="0"/>
              </a:rPr>
              <a:t>A loss of income for longer than three months, especially due to </a:t>
            </a:r>
            <a:r>
              <a:rPr lang="en-US" sz="2400" b="1" dirty="0" err="1">
                <a:latin typeface="Abadi" panose="020B0604020104020204" pitchFamily="34" charset="0"/>
              </a:rPr>
              <a:t>hospitalisation</a:t>
            </a:r>
            <a:r>
              <a:rPr lang="en-US" sz="2400" b="1" dirty="0">
                <a:latin typeface="Abadi" panose="020B0604020104020204" pitchFamily="34" charset="0"/>
              </a:rPr>
              <a:t>, will have the worst impact, together with losing one’s assets or savings</a:t>
            </a:r>
            <a:endParaRPr lang="en-ZA" sz="2400" b="1" dirty="0">
              <a:latin typeface="Abadi" panose="020B06040201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A8DCE-044F-0470-19B5-661C86AD5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119" t="64493" r="67808" b="3270"/>
          <a:stretch/>
        </p:blipFill>
        <p:spPr>
          <a:xfrm>
            <a:off x="934518" y="3569957"/>
            <a:ext cx="2269529" cy="1444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56FC5B-0649-42BE-B4AE-2A8A4028D070}"/>
              </a:ext>
            </a:extLst>
          </p:cNvPr>
          <p:cNvSpPr txBox="1"/>
          <p:nvPr/>
        </p:nvSpPr>
        <p:spPr>
          <a:xfrm>
            <a:off x="179282" y="2194266"/>
            <a:ext cx="3780000" cy="101566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badi" panose="020B0604020104020204" pitchFamily="34" charset="0"/>
              </a:rPr>
              <a:t>Not making any money </a:t>
            </a:r>
            <a:r>
              <a:rPr lang="en-US" sz="2000" dirty="0">
                <a:latin typeface="Abadi" panose="020B0604020104020204" pitchFamily="34" charset="0"/>
              </a:rPr>
              <a:t>with your business for a longer time </a:t>
            </a:r>
          </a:p>
          <a:p>
            <a:pPr algn="ctr"/>
            <a:r>
              <a:rPr lang="en-US" sz="2000" dirty="0">
                <a:latin typeface="Abadi" panose="020B0604020104020204" pitchFamily="34" charset="0"/>
              </a:rPr>
              <a:t>(more than three months)</a:t>
            </a:r>
            <a:endParaRPr lang="en-ZA" sz="2000" dirty="0"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6CBB9-FBB9-36AF-0C65-557B0DB49DEF}"/>
              </a:ext>
            </a:extLst>
          </p:cNvPr>
          <p:cNvSpPr txBox="1"/>
          <p:nvPr/>
        </p:nvSpPr>
        <p:spPr>
          <a:xfrm>
            <a:off x="4206000" y="2194266"/>
            <a:ext cx="3780000" cy="101566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badi" panose="020B0604020104020204" pitchFamily="34" charset="0"/>
              </a:rPr>
              <a:t>Losing important assets </a:t>
            </a:r>
            <a:r>
              <a:rPr lang="en-US" sz="2000" dirty="0">
                <a:latin typeface="Abadi" panose="020B0604020104020204" pitchFamily="34" charset="0"/>
              </a:rPr>
              <a:t>of your business due to external shock, e.g. a car, equipment, materials  </a:t>
            </a:r>
            <a:endParaRPr lang="en-ZA" sz="2000" dirty="0"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FEC72-5CD9-3640-F0CB-18038592A250}"/>
              </a:ext>
            </a:extLst>
          </p:cNvPr>
          <p:cNvSpPr txBox="1"/>
          <p:nvPr/>
        </p:nvSpPr>
        <p:spPr>
          <a:xfrm>
            <a:off x="8232718" y="2194266"/>
            <a:ext cx="3780000" cy="1015663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badi" panose="020B0604020104020204" pitchFamily="34" charset="0"/>
              </a:rPr>
              <a:t>Being </a:t>
            </a:r>
            <a:r>
              <a:rPr lang="en-US" sz="2000" b="1" dirty="0">
                <a:latin typeface="Abadi" panose="020B0604020104020204" pitchFamily="34" charset="0"/>
              </a:rPr>
              <a:t>sick, incapacitated or hospitalized </a:t>
            </a:r>
            <a:r>
              <a:rPr lang="en-US" sz="2000" dirty="0">
                <a:latin typeface="Abadi" panose="020B0604020104020204" pitchFamily="34" charset="0"/>
              </a:rPr>
              <a:t>for a longer time </a:t>
            </a:r>
          </a:p>
          <a:p>
            <a:pPr algn="ctr"/>
            <a:r>
              <a:rPr lang="en-US" sz="2000" dirty="0">
                <a:latin typeface="Abadi" panose="020B0604020104020204" pitchFamily="34" charset="0"/>
              </a:rPr>
              <a:t>(more than three months)</a:t>
            </a:r>
            <a:endParaRPr lang="en-ZA" sz="2000" dirty="0">
              <a:latin typeface="Abadi" panose="020B06040201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C0BC61-A9E3-7841-F0FF-DA418BD52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536" t="64493" r="36391" b="3270"/>
          <a:stretch/>
        </p:blipFill>
        <p:spPr>
          <a:xfrm>
            <a:off x="4961236" y="3569957"/>
            <a:ext cx="2269529" cy="14442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554160-22FB-11F1-C3EF-9CCD25879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1525" t="64493" r="4402" b="3270"/>
          <a:stretch/>
        </p:blipFill>
        <p:spPr>
          <a:xfrm>
            <a:off x="8987954" y="3569957"/>
            <a:ext cx="2269529" cy="144424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CAED797-0DC9-B8EC-7031-E787CCD0D65B}"/>
              </a:ext>
            </a:extLst>
          </p:cNvPr>
          <p:cNvSpPr/>
          <p:nvPr/>
        </p:nvSpPr>
        <p:spPr>
          <a:xfrm>
            <a:off x="1691826" y="1348978"/>
            <a:ext cx="754912" cy="7549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>
                <a:solidFill>
                  <a:srgbClr val="000099"/>
                </a:solidFill>
              </a:rPr>
              <a:t>1</a:t>
            </a:r>
            <a:endParaRPr lang="en-ZA" sz="1600" b="1" dirty="0">
              <a:solidFill>
                <a:srgbClr val="000099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1672AE-8C48-CA82-76DA-B06F281EC3A4}"/>
              </a:ext>
            </a:extLst>
          </p:cNvPr>
          <p:cNvSpPr/>
          <p:nvPr/>
        </p:nvSpPr>
        <p:spPr>
          <a:xfrm>
            <a:off x="5718544" y="1348978"/>
            <a:ext cx="754912" cy="7549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>
                <a:solidFill>
                  <a:schemeClr val="accent4"/>
                </a:solidFill>
              </a:rPr>
              <a:t>2</a:t>
            </a:r>
            <a:endParaRPr lang="en-ZA" sz="1600" b="1" dirty="0">
              <a:solidFill>
                <a:schemeClr val="accent4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DF4158-BFA3-7CB4-EBEA-01208CA29E6D}"/>
              </a:ext>
            </a:extLst>
          </p:cNvPr>
          <p:cNvSpPr/>
          <p:nvPr/>
        </p:nvSpPr>
        <p:spPr>
          <a:xfrm>
            <a:off x="9745262" y="1348978"/>
            <a:ext cx="754912" cy="7549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>
                <a:solidFill>
                  <a:schemeClr val="accent5"/>
                </a:solidFill>
              </a:rPr>
              <a:t>3</a:t>
            </a:r>
            <a:endParaRPr lang="en-ZA" sz="1600" b="1" dirty="0">
              <a:solidFill>
                <a:schemeClr val="accent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96FAE-F524-56C4-A6EE-E6C0B8F99758}"/>
              </a:ext>
            </a:extLst>
          </p:cNvPr>
          <p:cNvSpPr txBox="1"/>
          <p:nvPr/>
        </p:nvSpPr>
        <p:spPr>
          <a:xfrm>
            <a:off x="58158" y="6591528"/>
            <a:ext cx="12085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badi" panose="020B0604020104020204" pitchFamily="34" charset="0"/>
              </a:rPr>
              <a:t>Source</a:t>
            </a:r>
            <a:r>
              <a:rPr lang="en-US" sz="1100" dirty="0">
                <a:latin typeface="Abadi" panose="020B0604020104020204" pitchFamily="34" charset="0"/>
              </a:rPr>
              <a:t>: </a:t>
            </a:r>
            <a:r>
              <a:rPr lang="en-US" sz="1100" dirty="0" err="1">
                <a:latin typeface="Abadi" panose="020B0604020104020204" pitchFamily="34" charset="0"/>
              </a:rPr>
              <a:t>TRi</a:t>
            </a:r>
            <a:r>
              <a:rPr lang="en-US" sz="1100" dirty="0">
                <a:latin typeface="Abadi" panose="020B0604020104020204" pitchFamily="34" charset="0"/>
              </a:rPr>
              <a:t> Facts survey about social insurance needs in the informal sector in South Africa (n = 5195)</a:t>
            </a:r>
            <a:endParaRPr lang="en-ZA" sz="1100" dirty="0">
              <a:latin typeface="Abadi" panose="020B06040201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C96FA0-025D-9917-87C2-1DB90EB3C0F9}"/>
              </a:ext>
            </a:extLst>
          </p:cNvPr>
          <p:cNvSpPr txBox="1"/>
          <p:nvPr/>
        </p:nvSpPr>
        <p:spPr>
          <a:xfrm>
            <a:off x="179282" y="5229993"/>
            <a:ext cx="3780000" cy="584775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badi" panose="020B0604020104020204" pitchFamily="34" charset="0"/>
              </a:rPr>
              <a:t>92% of survey participants say this will have a really negative impact</a:t>
            </a:r>
            <a:endParaRPr lang="en-ZA" sz="1600" dirty="0">
              <a:latin typeface="Abadi" panose="020B06040201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FBF757-7F1B-D1BD-E9FB-39AFC3262741}"/>
              </a:ext>
            </a:extLst>
          </p:cNvPr>
          <p:cNvSpPr txBox="1"/>
          <p:nvPr/>
        </p:nvSpPr>
        <p:spPr>
          <a:xfrm>
            <a:off x="4206000" y="5229993"/>
            <a:ext cx="3780000" cy="584775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badi" panose="020B0604020104020204" pitchFamily="34" charset="0"/>
              </a:rPr>
              <a:t>91% of survey participants say this will have a really negative impact</a:t>
            </a:r>
            <a:endParaRPr lang="en-ZA" sz="1600" dirty="0">
              <a:latin typeface="Abadi" panose="020B06040201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54C7E4-54E8-12B9-C8C8-D032767A1EFE}"/>
              </a:ext>
            </a:extLst>
          </p:cNvPr>
          <p:cNvSpPr txBox="1"/>
          <p:nvPr/>
        </p:nvSpPr>
        <p:spPr>
          <a:xfrm>
            <a:off x="8232718" y="5229993"/>
            <a:ext cx="3780000" cy="584775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badi" panose="020B0604020104020204" pitchFamily="34" charset="0"/>
              </a:rPr>
              <a:t>90% of survey participants say this will have a really negative impact</a:t>
            </a:r>
            <a:endParaRPr lang="en-ZA" sz="1600" dirty="0">
              <a:latin typeface="Abadi" panose="020B0604020104020204" pitchFamily="34" charset="0"/>
            </a:endParaRPr>
          </a:p>
        </p:txBody>
      </p:sp>
      <p:pic>
        <p:nvPicPr>
          <p:cNvPr id="2" name="Picture 4" descr="fao">
            <a:extLst>
              <a:ext uri="{FF2B5EF4-FFF2-40B4-BE49-F238E27FC236}">
                <a16:creationId xmlns:a16="http://schemas.microsoft.com/office/drawing/2014/main" id="{5B2012A8-761C-72EB-89FA-C1B15BA3E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 bwMode="auto">
          <a:xfrm>
            <a:off x="11457933" y="6073153"/>
            <a:ext cx="906393" cy="7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85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A6EF-1F29-4ECC-D497-2697F1F60A0A}"/>
              </a:ext>
            </a:extLst>
          </p:cNvPr>
          <p:cNvSpPr/>
          <p:nvPr/>
        </p:nvSpPr>
        <p:spPr>
          <a:xfrm>
            <a:off x="179282" y="1124232"/>
            <a:ext cx="2880000" cy="12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2300" defTabSz="533400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1: </a:t>
            </a:r>
            <a:b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Status Quo in the </a:t>
            </a:r>
            <a:b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informal sector </a:t>
            </a:r>
          </a:p>
        </p:txBody>
      </p:sp>
      <p:pic>
        <p:nvPicPr>
          <p:cNvPr id="21" name="Graphic 20" descr="Woman with baby with solid fill">
            <a:extLst>
              <a:ext uri="{FF2B5EF4-FFF2-40B4-BE49-F238E27FC236}">
                <a16:creationId xmlns:a16="http://schemas.microsoft.com/office/drawing/2014/main" id="{AE59DCF3-69C8-422C-8B52-497FD902B5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955" y="1409982"/>
            <a:ext cx="685055" cy="6850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870B5F-5235-C543-FF0A-A22870E65A13}"/>
              </a:ext>
            </a:extLst>
          </p:cNvPr>
          <p:cNvSpPr txBox="1"/>
          <p:nvPr/>
        </p:nvSpPr>
        <p:spPr>
          <a:xfrm>
            <a:off x="179282" y="135667"/>
            <a:ext cx="118334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badi" panose="020B0604020104020204" pitchFamily="34" charset="0"/>
              </a:rPr>
              <a:t>There is a need to build resilience to shocks for individuals working in the informal sector particularly women and hence contribute to poverty and inequality reduction in SA</a:t>
            </a:r>
            <a:endParaRPr lang="en-US" sz="2400" b="1" dirty="0">
              <a:latin typeface="Abadi" panose="020B0604020104020204" pitchFamily="34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E1740-90BD-5BC6-E121-374793BBA77C}"/>
              </a:ext>
            </a:extLst>
          </p:cNvPr>
          <p:cNvSpPr/>
          <p:nvPr/>
        </p:nvSpPr>
        <p:spPr>
          <a:xfrm>
            <a:off x="3103686" y="-1292531"/>
            <a:ext cx="2880000" cy="617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2: Needs and possible solutions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EFF49-D89A-A9FA-C547-807692CAF49E}"/>
              </a:ext>
            </a:extLst>
          </p:cNvPr>
          <p:cNvSpPr/>
          <p:nvPr/>
        </p:nvSpPr>
        <p:spPr>
          <a:xfrm>
            <a:off x="6182120" y="-1292531"/>
            <a:ext cx="2880000" cy="617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3: Types of insurance schemes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9FFE-7006-A584-F5FB-C7C64AEC0946}"/>
              </a:ext>
            </a:extLst>
          </p:cNvPr>
          <p:cNvSpPr/>
          <p:nvPr/>
        </p:nvSpPr>
        <p:spPr>
          <a:xfrm>
            <a:off x="9221266" y="-1292531"/>
            <a:ext cx="2880000" cy="617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4: Business asset insurance pilot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39FD38-29FC-828A-B2DF-C905B4CB5C6F}"/>
              </a:ext>
            </a:extLst>
          </p:cNvPr>
          <p:cNvSpPr/>
          <p:nvPr/>
        </p:nvSpPr>
        <p:spPr>
          <a:xfrm>
            <a:off x="179282" y="2563872"/>
            <a:ext cx="2880000" cy="12600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2300" defTabSz="533400">
              <a:spcAft>
                <a:spcPts val="1000"/>
              </a:spcAft>
            </a:pPr>
            <a:r>
              <a:rPr lang="en-ZA" b="1" dirty="0">
                <a:solidFill>
                  <a:schemeClr val="bg1"/>
                </a:solidFill>
                <a:latin typeface="Abadi" panose="020B0604020104020204" pitchFamily="34" charset="0"/>
              </a:rPr>
              <a:t>Section 2: </a:t>
            </a:r>
            <a:br>
              <a:rPr lang="en-ZA" b="1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bg1"/>
                </a:solidFill>
                <a:latin typeface="Abadi" panose="020B0604020104020204" pitchFamily="34" charset="0"/>
              </a:rPr>
              <a:t>Needs and possible </a:t>
            </a:r>
            <a:r>
              <a:rPr lang="en-ZA" b="1">
                <a:solidFill>
                  <a:schemeClr val="bg1"/>
                </a:solidFill>
                <a:latin typeface="Abadi" panose="020B0604020104020204" pitchFamily="34" charset="0"/>
              </a:rPr>
              <a:t>solutions </a:t>
            </a:r>
            <a:endParaRPr lang="en-ZA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17399-657D-B5D4-911B-2DB341F0C039}"/>
              </a:ext>
            </a:extLst>
          </p:cNvPr>
          <p:cNvSpPr/>
          <p:nvPr/>
        </p:nvSpPr>
        <p:spPr>
          <a:xfrm>
            <a:off x="179282" y="4003512"/>
            <a:ext cx="288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2300" defTabSz="533400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3: </a:t>
            </a:r>
            <a:b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Possible types of insurance schemes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8F403A-C26A-C60E-152A-2585E7084330}"/>
              </a:ext>
            </a:extLst>
          </p:cNvPr>
          <p:cNvSpPr/>
          <p:nvPr/>
        </p:nvSpPr>
        <p:spPr>
          <a:xfrm>
            <a:off x="179282" y="5443153"/>
            <a:ext cx="288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7063" defTabSz="533400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4: </a:t>
            </a:r>
            <a:b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Business asset insurance pilot</a:t>
            </a:r>
          </a:p>
        </p:txBody>
      </p:sp>
      <p:pic>
        <p:nvPicPr>
          <p:cNvPr id="20" name="Graphic 19" descr="List with solid fill">
            <a:extLst>
              <a:ext uri="{FF2B5EF4-FFF2-40B4-BE49-F238E27FC236}">
                <a16:creationId xmlns:a16="http://schemas.microsoft.com/office/drawing/2014/main" id="{49BE9F26-F5F2-4F96-8257-C1AE258284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892" y="5730626"/>
            <a:ext cx="685055" cy="685055"/>
          </a:xfrm>
          <a:prstGeom prst="rect">
            <a:avLst/>
          </a:prstGeom>
        </p:spPr>
      </p:pic>
      <p:pic>
        <p:nvPicPr>
          <p:cNvPr id="22" name="Graphic 21" descr="Piggy Bank with solid fill">
            <a:extLst>
              <a:ext uri="{FF2B5EF4-FFF2-40B4-BE49-F238E27FC236}">
                <a16:creationId xmlns:a16="http://schemas.microsoft.com/office/drawing/2014/main" id="{5585341B-160A-409E-BA7E-517FE7D3918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896" y="4290985"/>
            <a:ext cx="685055" cy="685055"/>
          </a:xfrm>
          <a:prstGeom prst="rect">
            <a:avLst/>
          </a:prstGeom>
        </p:spPr>
      </p:pic>
      <p:pic>
        <p:nvPicPr>
          <p:cNvPr id="27" name="Graphic 26" descr="Coins with solid fill">
            <a:extLst>
              <a:ext uri="{FF2B5EF4-FFF2-40B4-BE49-F238E27FC236}">
                <a16:creationId xmlns:a16="http://schemas.microsoft.com/office/drawing/2014/main" id="{7B972860-1FC3-463D-AC05-8ECC166E551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4537" y="2851165"/>
            <a:ext cx="685055" cy="68505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753CF3-BA6D-A9E8-E29D-83557502325D}"/>
              </a:ext>
            </a:extLst>
          </p:cNvPr>
          <p:cNvCxnSpPr/>
          <p:nvPr/>
        </p:nvCxnSpPr>
        <p:spPr>
          <a:xfrm>
            <a:off x="3059282" y="2474052"/>
            <a:ext cx="89534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BD15BD-A3EE-C900-7FEA-BE431647F156}"/>
              </a:ext>
            </a:extLst>
          </p:cNvPr>
          <p:cNvCxnSpPr/>
          <p:nvPr/>
        </p:nvCxnSpPr>
        <p:spPr>
          <a:xfrm>
            <a:off x="3059282" y="3913692"/>
            <a:ext cx="89534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72B733-645E-9997-045A-B83CD9FBB0E2}"/>
              </a:ext>
            </a:extLst>
          </p:cNvPr>
          <p:cNvCxnSpPr/>
          <p:nvPr/>
        </p:nvCxnSpPr>
        <p:spPr>
          <a:xfrm>
            <a:off x="3059282" y="5353332"/>
            <a:ext cx="89534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490213B-72EC-1B14-800D-AC981B7DAE2B}"/>
              </a:ext>
            </a:extLst>
          </p:cNvPr>
          <p:cNvSpPr/>
          <p:nvPr/>
        </p:nvSpPr>
        <p:spPr>
          <a:xfrm>
            <a:off x="3103686" y="1124232"/>
            <a:ext cx="8909032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The Covid-19 pandemic has highlighted the vulnerability of entrepreneurs in the informal sector to external shocks and loss of income. </a:t>
            </a:r>
            <a:endParaRPr lang="en-ZA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B7D05C-5678-A28A-CADF-57E1D706ADB8}"/>
              </a:ext>
            </a:extLst>
          </p:cNvPr>
          <p:cNvSpPr/>
          <p:nvPr/>
        </p:nvSpPr>
        <p:spPr>
          <a:xfrm>
            <a:off x="3103686" y="2563872"/>
            <a:ext cx="8909032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Social insurance is a possible solution and any form of coverage against loss of income is seen as the </a:t>
            </a:r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  <a:sym typeface="Arial"/>
              </a:rPr>
              <a:t>most important benefit by far. </a:t>
            </a:r>
            <a:endParaRPr lang="en-US" dirty="0">
              <a:effectLst/>
              <a:latin typeface="Abadi" panose="020B06040201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D5D384-B7B0-AA08-FD9A-A27B0E597C7B}"/>
              </a:ext>
            </a:extLst>
          </p:cNvPr>
          <p:cNvSpPr/>
          <p:nvPr/>
        </p:nvSpPr>
        <p:spPr>
          <a:xfrm>
            <a:off x="3103686" y="4003512"/>
            <a:ext cx="8909032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</a:rPr>
              <a:t>It is of utmost importance to offer personal insurance by integrate </a:t>
            </a: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the informal sector into a national social security scheme. </a:t>
            </a:r>
            <a:endParaRPr lang="en-ZA" dirty="0">
              <a:solidFill>
                <a:schemeClr val="dk1"/>
              </a:solidFill>
              <a:latin typeface="Abadi" panose="020B0604020104020204" pitchFamily="34" charset="0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ACF931-D72F-F028-8123-497297424ED0}"/>
              </a:ext>
            </a:extLst>
          </p:cNvPr>
          <p:cNvSpPr/>
          <p:nvPr/>
        </p:nvSpPr>
        <p:spPr>
          <a:xfrm>
            <a:off x="3103686" y="5443153"/>
            <a:ext cx="8909032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In addition, there is a need for a specific business asset insurance as a supplemental voluntary cover for entrepreneurs. </a:t>
            </a:r>
            <a:endParaRPr lang="en-ZA" sz="1800" dirty="0">
              <a:solidFill>
                <a:schemeClr val="dk1"/>
              </a:solidFill>
              <a:latin typeface="Abadi" panose="020B0604020104020204" pitchFamily="34" charset="0"/>
              <a:cs typeface="Arial"/>
            </a:endParaRPr>
          </a:p>
        </p:txBody>
      </p:sp>
      <p:pic>
        <p:nvPicPr>
          <p:cNvPr id="4" name="Picture 4" descr="fao">
            <a:extLst>
              <a:ext uri="{FF2B5EF4-FFF2-40B4-BE49-F238E27FC236}">
                <a16:creationId xmlns:a16="http://schemas.microsoft.com/office/drawing/2014/main" id="{B007B179-53A6-2E94-8382-E0DB5C552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 bwMode="auto">
          <a:xfrm>
            <a:off x="11457933" y="6073153"/>
            <a:ext cx="906393" cy="7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44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A9D37E-0732-636A-87F4-884A6CDC1EC2}"/>
              </a:ext>
            </a:extLst>
          </p:cNvPr>
          <p:cNvSpPr txBox="1"/>
          <p:nvPr/>
        </p:nvSpPr>
        <p:spPr>
          <a:xfrm>
            <a:off x="179282" y="135667"/>
            <a:ext cx="118334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badi" panose="020B0604020104020204" pitchFamily="34" charset="0"/>
                <a:sym typeface="Arial"/>
              </a:rPr>
              <a:t>Social insurance is seen as the third most helpful type of support after financial support in the form of grants and better health care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F20292-E9DC-AD4E-256B-1E3F96118460}"/>
              </a:ext>
            </a:extLst>
          </p:cNvPr>
          <p:cNvSpPr txBox="1"/>
          <p:nvPr/>
        </p:nvSpPr>
        <p:spPr>
          <a:xfrm>
            <a:off x="58158" y="6591528"/>
            <a:ext cx="12085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badi" panose="020B0604020104020204" pitchFamily="34" charset="0"/>
              </a:rPr>
              <a:t>Source</a:t>
            </a:r>
            <a:r>
              <a:rPr lang="en-US" sz="1100" dirty="0">
                <a:latin typeface="Abadi" panose="020B0604020104020204" pitchFamily="34" charset="0"/>
              </a:rPr>
              <a:t>: </a:t>
            </a:r>
            <a:r>
              <a:rPr lang="en-US" sz="1100" dirty="0" err="1">
                <a:latin typeface="Abadi" panose="020B0604020104020204" pitchFamily="34" charset="0"/>
              </a:rPr>
              <a:t>TRi</a:t>
            </a:r>
            <a:r>
              <a:rPr lang="en-US" sz="1100" dirty="0">
                <a:latin typeface="Abadi" panose="020B0604020104020204" pitchFamily="34" charset="0"/>
              </a:rPr>
              <a:t> Facts survey about social insurance needs in the informal sector in South Africa (n = 5195)</a:t>
            </a:r>
            <a:endParaRPr lang="en-ZA" sz="1100" dirty="0">
              <a:latin typeface="Abadi" panose="020B0604020104020204" pitchFamily="34" charset="0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984476D6-0EDB-573A-FDF1-8E2F5CA52D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126007"/>
              </p:ext>
            </p:extLst>
          </p:nvPr>
        </p:nvGraphicFramePr>
        <p:xfrm>
          <a:off x="602840" y="2794033"/>
          <a:ext cx="2971504" cy="1981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7A4D34D8-39B5-27B4-F76F-106C05A66D87}"/>
              </a:ext>
            </a:extLst>
          </p:cNvPr>
          <p:cNvSpPr txBox="1"/>
          <p:nvPr/>
        </p:nvSpPr>
        <p:spPr>
          <a:xfrm>
            <a:off x="1561845" y="3492146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latin typeface="Abadi" panose="020B0604020104020204" pitchFamily="34" charset="0"/>
              </a:rPr>
              <a:t>82%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242052-D0A9-95E9-BC3B-A40639B9DBC1}"/>
              </a:ext>
            </a:extLst>
          </p:cNvPr>
          <p:cNvSpPr txBox="1"/>
          <p:nvPr/>
        </p:nvSpPr>
        <p:spPr>
          <a:xfrm>
            <a:off x="877520" y="2353068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>
                <a:latin typeface="Abadi" panose="020B0604020104020204" pitchFamily="34" charset="0"/>
              </a:rPr>
              <a:t>Better healthcare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065FC3EF-D156-ED7E-876F-4CDE7C5F7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671434"/>
              </p:ext>
            </p:extLst>
          </p:nvPr>
        </p:nvGraphicFramePr>
        <p:xfrm>
          <a:off x="4610248" y="2794033"/>
          <a:ext cx="2971504" cy="1981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2D79F55A-8ADB-C72D-AAF5-96F5CB9CEB1B}"/>
              </a:ext>
            </a:extLst>
          </p:cNvPr>
          <p:cNvSpPr txBox="1"/>
          <p:nvPr/>
        </p:nvSpPr>
        <p:spPr>
          <a:xfrm>
            <a:off x="5569253" y="3492146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latin typeface="Abadi" panose="020B0604020104020204" pitchFamily="34" charset="0"/>
              </a:rPr>
              <a:t>81%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7A857C-86C9-7C54-8B71-2E26025BC5F9}"/>
              </a:ext>
            </a:extLst>
          </p:cNvPr>
          <p:cNvSpPr txBox="1"/>
          <p:nvPr/>
        </p:nvSpPr>
        <p:spPr>
          <a:xfrm>
            <a:off x="5227813" y="2353068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>
                <a:latin typeface="Abadi" panose="020B0604020104020204" pitchFamily="34" charset="0"/>
              </a:rPr>
              <a:t>Social grant</a:t>
            </a: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52EC9946-8720-CBF5-05C2-8FA6007E71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166078"/>
              </p:ext>
            </p:extLst>
          </p:nvPr>
        </p:nvGraphicFramePr>
        <p:xfrm>
          <a:off x="8546966" y="2794033"/>
          <a:ext cx="2971504" cy="1981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CF842290-2CF9-AB60-4FF6-DF30ADBE0364}"/>
              </a:ext>
            </a:extLst>
          </p:cNvPr>
          <p:cNvSpPr txBox="1"/>
          <p:nvPr/>
        </p:nvSpPr>
        <p:spPr>
          <a:xfrm>
            <a:off x="9505971" y="3492146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latin typeface="Abadi" panose="020B0604020104020204" pitchFamily="34" charset="0"/>
              </a:rPr>
              <a:t>79%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C561C0-CF8E-A1B7-AA7D-871A2FD02757}"/>
              </a:ext>
            </a:extLst>
          </p:cNvPr>
          <p:cNvSpPr txBox="1"/>
          <p:nvPr/>
        </p:nvSpPr>
        <p:spPr>
          <a:xfrm>
            <a:off x="8888815" y="2353068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>
                <a:latin typeface="Abadi" panose="020B0604020104020204" pitchFamily="34" charset="0"/>
              </a:rPr>
              <a:t>Social insurance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B451636-0FE2-F428-5246-2510F244657E}"/>
              </a:ext>
            </a:extLst>
          </p:cNvPr>
          <p:cNvSpPr txBox="1"/>
          <p:nvPr/>
        </p:nvSpPr>
        <p:spPr>
          <a:xfrm>
            <a:off x="8052718" y="4872984"/>
            <a:ext cx="3960000" cy="1200329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ZA" sz="2400" dirty="0">
                <a:latin typeface="Abadi" panose="020B0604020104020204" pitchFamily="34" charset="0"/>
              </a:rPr>
              <a:t>57% believe it is very important and 22% say it is a little bit important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820525-A7F9-DCF4-C4EE-975B58CEF553}"/>
              </a:ext>
            </a:extLst>
          </p:cNvPr>
          <p:cNvSpPr txBox="1"/>
          <p:nvPr/>
        </p:nvSpPr>
        <p:spPr>
          <a:xfrm>
            <a:off x="179282" y="1265321"/>
            <a:ext cx="11833436" cy="830997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i="1" u="none" strike="noStrike" dirty="0">
                <a:solidFill>
                  <a:srgbClr val="000000"/>
                </a:solidFill>
                <a:effectLst/>
              </a:rPr>
              <a:t>Question to entrepreneurs in the informal sector: To what extent do you think the following forms of support will help if you will encounter these challenges? </a:t>
            </a:r>
            <a:endParaRPr lang="en-ZA" sz="2400" i="1" dirty="0"/>
          </a:p>
        </p:txBody>
      </p:sp>
      <p:pic>
        <p:nvPicPr>
          <p:cNvPr id="2" name="Picture 4" descr="fao">
            <a:extLst>
              <a:ext uri="{FF2B5EF4-FFF2-40B4-BE49-F238E27FC236}">
                <a16:creationId xmlns:a16="http://schemas.microsoft.com/office/drawing/2014/main" id="{79B672A2-04F6-9989-771B-D33D4C3BD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 bwMode="auto">
          <a:xfrm>
            <a:off x="11457933" y="6073153"/>
            <a:ext cx="906393" cy="7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05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FA10948-4E8C-4F94-9B07-74732482FB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913818"/>
              </p:ext>
            </p:extLst>
          </p:nvPr>
        </p:nvGraphicFramePr>
        <p:xfrm>
          <a:off x="103773" y="843500"/>
          <a:ext cx="11999666" cy="5362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Graphic 6" descr="Man with cane with solid fill">
            <a:extLst>
              <a:ext uri="{FF2B5EF4-FFF2-40B4-BE49-F238E27FC236}">
                <a16:creationId xmlns:a16="http://schemas.microsoft.com/office/drawing/2014/main" id="{62DAEC9D-DA71-46D7-A881-60CE32D7D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2744" y="6015819"/>
            <a:ext cx="540000" cy="540000"/>
          </a:xfrm>
          <a:prstGeom prst="rect">
            <a:avLst/>
          </a:prstGeom>
        </p:spPr>
      </p:pic>
      <p:pic>
        <p:nvPicPr>
          <p:cNvPr id="5" name="Graphic 4" descr="Health And Safety with solid fill">
            <a:extLst>
              <a:ext uri="{FF2B5EF4-FFF2-40B4-BE49-F238E27FC236}">
                <a16:creationId xmlns:a16="http://schemas.microsoft.com/office/drawing/2014/main" id="{6BD277E0-18BF-CCC4-E59F-501789CE0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520" y="6015819"/>
            <a:ext cx="540000" cy="540000"/>
          </a:xfrm>
          <a:prstGeom prst="rect">
            <a:avLst/>
          </a:prstGeom>
        </p:spPr>
      </p:pic>
      <p:pic>
        <p:nvPicPr>
          <p:cNvPr id="8" name="Graphic 7" descr="Store with solid fill">
            <a:extLst>
              <a:ext uri="{FF2B5EF4-FFF2-40B4-BE49-F238E27FC236}">
                <a16:creationId xmlns:a16="http://schemas.microsoft.com/office/drawing/2014/main" id="{91A3C490-91C7-798A-40D0-2FB81BA640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60076" y="6015819"/>
            <a:ext cx="540000" cy="540000"/>
          </a:xfrm>
          <a:prstGeom prst="rect">
            <a:avLst/>
          </a:prstGeom>
        </p:spPr>
      </p:pic>
      <p:pic>
        <p:nvPicPr>
          <p:cNvPr id="10" name="Graphic 9" descr="Medical with solid fill">
            <a:extLst>
              <a:ext uri="{FF2B5EF4-FFF2-40B4-BE49-F238E27FC236}">
                <a16:creationId xmlns:a16="http://schemas.microsoft.com/office/drawing/2014/main" id="{DA6BF5E3-3AE2-5486-7508-2B90E6529D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27632" y="6015819"/>
            <a:ext cx="540000" cy="540000"/>
          </a:xfrm>
          <a:prstGeom prst="rect">
            <a:avLst/>
          </a:prstGeom>
        </p:spPr>
      </p:pic>
      <p:pic>
        <p:nvPicPr>
          <p:cNvPr id="18" name="Graphic 17" descr="Gravestone with solid fill">
            <a:extLst>
              <a:ext uri="{FF2B5EF4-FFF2-40B4-BE49-F238E27FC236}">
                <a16:creationId xmlns:a16="http://schemas.microsoft.com/office/drawing/2014/main" id="{8FE862BD-1228-AEF7-EA0A-8D141D973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95188" y="6015819"/>
            <a:ext cx="540000" cy="540000"/>
          </a:xfrm>
          <a:prstGeom prst="rect">
            <a:avLst/>
          </a:prstGeom>
        </p:spPr>
      </p:pic>
      <p:pic>
        <p:nvPicPr>
          <p:cNvPr id="26" name="Graphic 25" descr="Woman with baby with solid fill">
            <a:extLst>
              <a:ext uri="{FF2B5EF4-FFF2-40B4-BE49-F238E27FC236}">
                <a16:creationId xmlns:a16="http://schemas.microsoft.com/office/drawing/2014/main" id="{1E9122FE-1B99-26AA-D52F-F55F964D92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30301" y="6015819"/>
            <a:ext cx="540000" cy="540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A5AD0F7-FA6F-ACFD-C406-20B5A97784A1}"/>
              </a:ext>
            </a:extLst>
          </p:cNvPr>
          <p:cNvSpPr txBox="1"/>
          <p:nvPr/>
        </p:nvSpPr>
        <p:spPr>
          <a:xfrm>
            <a:off x="178203" y="135667"/>
            <a:ext cx="118334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latin typeface="Abadi" panose="020B0604020104020204" pitchFamily="34" charset="0"/>
              </a:defRPr>
            </a:lvl1pPr>
          </a:lstStyle>
          <a:p>
            <a:r>
              <a:rPr lang="en-US" dirty="0">
                <a:sym typeface="Arial"/>
              </a:rPr>
              <a:t>Unemployment insurance is considered the most important benefit by far, followed by asset and health insurance</a:t>
            </a:r>
            <a:endParaRPr lang="en-Z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B647C9-1064-76DF-527F-9F1F79AEE884}"/>
              </a:ext>
            </a:extLst>
          </p:cNvPr>
          <p:cNvSpPr txBox="1"/>
          <p:nvPr/>
        </p:nvSpPr>
        <p:spPr>
          <a:xfrm>
            <a:off x="179282" y="1137730"/>
            <a:ext cx="11833436" cy="461665"/>
          </a:xfrm>
          <a:prstGeom prst="rect">
            <a:avLst/>
          </a:prstGeom>
          <a:solidFill>
            <a:schemeClr val="bg1"/>
          </a:solidFill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0000"/>
                </a:solidFill>
              </a:rPr>
              <a:t>Benefit types an insurance cover should have (name up to three)</a:t>
            </a:r>
            <a:endParaRPr lang="en-ZA" sz="2400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6CC606-D3D6-3E0E-47B1-4DD9BB1F5266}"/>
              </a:ext>
            </a:extLst>
          </p:cNvPr>
          <p:cNvSpPr txBox="1"/>
          <p:nvPr/>
        </p:nvSpPr>
        <p:spPr>
          <a:xfrm>
            <a:off x="58158" y="6591528"/>
            <a:ext cx="12085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badi" panose="020B0604020104020204" pitchFamily="34" charset="0"/>
              </a:rPr>
              <a:t>Source</a:t>
            </a:r>
            <a:r>
              <a:rPr lang="en-US" sz="1100" dirty="0">
                <a:latin typeface="Abadi" panose="020B0604020104020204" pitchFamily="34" charset="0"/>
              </a:rPr>
              <a:t>: </a:t>
            </a:r>
            <a:r>
              <a:rPr lang="en-US" sz="1100" dirty="0" err="1">
                <a:latin typeface="Abadi" panose="020B0604020104020204" pitchFamily="34" charset="0"/>
              </a:rPr>
              <a:t>TRi</a:t>
            </a:r>
            <a:r>
              <a:rPr lang="en-US" sz="1100" dirty="0">
                <a:latin typeface="Abadi" panose="020B0604020104020204" pitchFamily="34" charset="0"/>
              </a:rPr>
              <a:t> Facts survey about social insurance needs in the informal sector in South Africa (n = 5195)</a:t>
            </a:r>
            <a:endParaRPr lang="en-ZA" sz="1100" dirty="0">
              <a:latin typeface="Abadi" panose="020B0604020104020204" pitchFamily="34" charset="0"/>
            </a:endParaRPr>
          </a:p>
        </p:txBody>
      </p:sp>
      <p:pic>
        <p:nvPicPr>
          <p:cNvPr id="2" name="Picture 4" descr="fao">
            <a:extLst>
              <a:ext uri="{FF2B5EF4-FFF2-40B4-BE49-F238E27FC236}">
                <a16:creationId xmlns:a16="http://schemas.microsoft.com/office/drawing/2014/main" id="{5559A5AB-F14A-F51A-D485-5B184E4EE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 bwMode="auto">
          <a:xfrm>
            <a:off x="11457933" y="6073153"/>
            <a:ext cx="906393" cy="7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86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A6EF-1F29-4ECC-D497-2697F1F60A0A}"/>
              </a:ext>
            </a:extLst>
          </p:cNvPr>
          <p:cNvSpPr/>
          <p:nvPr/>
        </p:nvSpPr>
        <p:spPr>
          <a:xfrm>
            <a:off x="179282" y="1124232"/>
            <a:ext cx="2880000" cy="12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2300" defTabSz="533400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1: </a:t>
            </a:r>
            <a:b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Status Quo in the </a:t>
            </a:r>
            <a:b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informal sector </a:t>
            </a:r>
          </a:p>
        </p:txBody>
      </p:sp>
      <p:pic>
        <p:nvPicPr>
          <p:cNvPr id="21" name="Graphic 20" descr="Woman with baby with solid fill">
            <a:extLst>
              <a:ext uri="{FF2B5EF4-FFF2-40B4-BE49-F238E27FC236}">
                <a16:creationId xmlns:a16="http://schemas.microsoft.com/office/drawing/2014/main" id="{AE59DCF3-69C8-422C-8B52-497FD902B5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955" y="1409982"/>
            <a:ext cx="685055" cy="6850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870B5F-5235-C543-FF0A-A22870E65A13}"/>
              </a:ext>
            </a:extLst>
          </p:cNvPr>
          <p:cNvSpPr txBox="1"/>
          <p:nvPr/>
        </p:nvSpPr>
        <p:spPr>
          <a:xfrm>
            <a:off x="179282" y="135667"/>
            <a:ext cx="118334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badi" panose="020B0604020104020204" pitchFamily="34" charset="0"/>
              </a:rPr>
              <a:t>There is a need to build resilience to shocks for individuals working in the informal sector particularly women and hence contribute to poverty and inequality reduction in SA</a:t>
            </a:r>
            <a:endParaRPr lang="en-US" sz="2400" b="1" dirty="0">
              <a:latin typeface="Abadi" panose="020B0604020104020204" pitchFamily="34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E1740-90BD-5BC6-E121-374793BBA77C}"/>
              </a:ext>
            </a:extLst>
          </p:cNvPr>
          <p:cNvSpPr/>
          <p:nvPr/>
        </p:nvSpPr>
        <p:spPr>
          <a:xfrm>
            <a:off x="3103686" y="-1292531"/>
            <a:ext cx="2880000" cy="617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2: Needs and possible solutions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EFF49-D89A-A9FA-C547-807692CAF49E}"/>
              </a:ext>
            </a:extLst>
          </p:cNvPr>
          <p:cNvSpPr/>
          <p:nvPr/>
        </p:nvSpPr>
        <p:spPr>
          <a:xfrm>
            <a:off x="6182120" y="-1292531"/>
            <a:ext cx="2880000" cy="617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3: Types of insurance schemes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9FFE-7006-A584-F5FB-C7C64AEC0946}"/>
              </a:ext>
            </a:extLst>
          </p:cNvPr>
          <p:cNvSpPr/>
          <p:nvPr/>
        </p:nvSpPr>
        <p:spPr>
          <a:xfrm>
            <a:off x="9221266" y="-1292531"/>
            <a:ext cx="2880000" cy="617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4: Business asset insurance pilot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39FD38-29FC-828A-B2DF-C905B4CB5C6F}"/>
              </a:ext>
            </a:extLst>
          </p:cNvPr>
          <p:cNvSpPr/>
          <p:nvPr/>
        </p:nvSpPr>
        <p:spPr>
          <a:xfrm>
            <a:off x="179282" y="2563872"/>
            <a:ext cx="2880000" cy="12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2300" defTabSz="533400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2: </a:t>
            </a:r>
            <a:b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Needs and possible solutions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17399-657D-B5D4-911B-2DB341F0C039}"/>
              </a:ext>
            </a:extLst>
          </p:cNvPr>
          <p:cNvSpPr/>
          <p:nvPr/>
        </p:nvSpPr>
        <p:spPr>
          <a:xfrm>
            <a:off x="179282" y="4003512"/>
            <a:ext cx="2880000" cy="1260000"/>
          </a:xfrm>
          <a:prstGeom prst="rect">
            <a:avLst/>
          </a:prstGeom>
          <a:solidFill>
            <a:srgbClr val="000099"/>
          </a:solidFill>
          <a:ln w="7045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2300" defTabSz="533400">
              <a:spcAft>
                <a:spcPts val="1000"/>
              </a:spcAft>
            </a:pPr>
            <a:r>
              <a:rPr lang="en-ZA" b="1" dirty="0">
                <a:solidFill>
                  <a:schemeClr val="bg1"/>
                </a:solidFill>
                <a:latin typeface="Abadi" panose="020B0604020104020204" pitchFamily="34" charset="0"/>
              </a:rPr>
              <a:t>Section 3: </a:t>
            </a:r>
            <a:br>
              <a:rPr lang="en-ZA" b="1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bg1"/>
                </a:solidFill>
                <a:latin typeface="Abadi" panose="020B0604020104020204" pitchFamily="34" charset="0"/>
              </a:rPr>
              <a:t>Possible types of insurance schemes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8F403A-C26A-C60E-152A-2585E7084330}"/>
              </a:ext>
            </a:extLst>
          </p:cNvPr>
          <p:cNvSpPr/>
          <p:nvPr/>
        </p:nvSpPr>
        <p:spPr>
          <a:xfrm>
            <a:off x="179282" y="5443153"/>
            <a:ext cx="288000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7063" defTabSz="533400"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Section 4: </a:t>
            </a:r>
            <a:b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Business asset insurance pilot</a:t>
            </a:r>
          </a:p>
        </p:txBody>
      </p:sp>
      <p:pic>
        <p:nvPicPr>
          <p:cNvPr id="20" name="Graphic 19" descr="List with solid fill">
            <a:extLst>
              <a:ext uri="{FF2B5EF4-FFF2-40B4-BE49-F238E27FC236}">
                <a16:creationId xmlns:a16="http://schemas.microsoft.com/office/drawing/2014/main" id="{49BE9F26-F5F2-4F96-8257-C1AE258284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892" y="5730626"/>
            <a:ext cx="685055" cy="685055"/>
          </a:xfrm>
          <a:prstGeom prst="rect">
            <a:avLst/>
          </a:prstGeom>
        </p:spPr>
      </p:pic>
      <p:pic>
        <p:nvPicPr>
          <p:cNvPr id="22" name="Graphic 21" descr="Piggy Bank with solid fill">
            <a:extLst>
              <a:ext uri="{FF2B5EF4-FFF2-40B4-BE49-F238E27FC236}">
                <a16:creationId xmlns:a16="http://schemas.microsoft.com/office/drawing/2014/main" id="{5585341B-160A-409E-BA7E-517FE7D3918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896" y="4290985"/>
            <a:ext cx="685055" cy="685055"/>
          </a:xfrm>
          <a:prstGeom prst="rect">
            <a:avLst/>
          </a:prstGeom>
        </p:spPr>
      </p:pic>
      <p:pic>
        <p:nvPicPr>
          <p:cNvPr id="27" name="Graphic 26" descr="Coins with solid fill">
            <a:extLst>
              <a:ext uri="{FF2B5EF4-FFF2-40B4-BE49-F238E27FC236}">
                <a16:creationId xmlns:a16="http://schemas.microsoft.com/office/drawing/2014/main" id="{7B972860-1FC3-463D-AC05-8ECC166E551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4537" y="2851165"/>
            <a:ext cx="685055" cy="68505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753CF3-BA6D-A9E8-E29D-83557502325D}"/>
              </a:ext>
            </a:extLst>
          </p:cNvPr>
          <p:cNvCxnSpPr/>
          <p:nvPr/>
        </p:nvCxnSpPr>
        <p:spPr>
          <a:xfrm>
            <a:off x="3059282" y="2474052"/>
            <a:ext cx="89534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BD15BD-A3EE-C900-7FEA-BE431647F156}"/>
              </a:ext>
            </a:extLst>
          </p:cNvPr>
          <p:cNvCxnSpPr/>
          <p:nvPr/>
        </p:nvCxnSpPr>
        <p:spPr>
          <a:xfrm>
            <a:off x="3059282" y="3913692"/>
            <a:ext cx="89534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72B733-645E-9997-045A-B83CD9FBB0E2}"/>
              </a:ext>
            </a:extLst>
          </p:cNvPr>
          <p:cNvCxnSpPr/>
          <p:nvPr/>
        </p:nvCxnSpPr>
        <p:spPr>
          <a:xfrm>
            <a:off x="3059282" y="5353332"/>
            <a:ext cx="895343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96E3CE5-7C07-3098-47E4-7E20269021E5}"/>
              </a:ext>
            </a:extLst>
          </p:cNvPr>
          <p:cNvSpPr/>
          <p:nvPr/>
        </p:nvSpPr>
        <p:spPr>
          <a:xfrm>
            <a:off x="3103686" y="1124232"/>
            <a:ext cx="8909032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The Covid-19 pandemic has highlighted the vulnerability of entrepreneurs in the informal sector to external shocks and loss of income. </a:t>
            </a:r>
            <a:endParaRPr lang="en-ZA" dirty="0">
              <a:solidFill>
                <a:srgbClr val="000000"/>
              </a:solidFill>
              <a:latin typeface="Abadi" panose="020B06040201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384A9-85B1-D3ED-47A3-DAEC2CB1A893}"/>
              </a:ext>
            </a:extLst>
          </p:cNvPr>
          <p:cNvSpPr/>
          <p:nvPr/>
        </p:nvSpPr>
        <p:spPr>
          <a:xfrm>
            <a:off x="3103686" y="2563872"/>
            <a:ext cx="8909032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Social insurance is a possible solution and any form of coverage against loss of income is seen as the </a:t>
            </a:r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  <a:sym typeface="Arial"/>
              </a:rPr>
              <a:t>most important benefit by far. </a:t>
            </a:r>
            <a:endParaRPr lang="en-US" dirty="0">
              <a:effectLst/>
              <a:latin typeface="Abadi" panose="020B06040201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F4CE41-B973-18DC-5494-5E5FF0EC367E}"/>
              </a:ext>
            </a:extLst>
          </p:cNvPr>
          <p:cNvSpPr/>
          <p:nvPr/>
        </p:nvSpPr>
        <p:spPr>
          <a:xfrm>
            <a:off x="3103686" y="4003512"/>
            <a:ext cx="8909032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</a:rPr>
              <a:t>It is of utmost importance to offer personal insurance by integrate </a:t>
            </a: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the informal sector into a national social security scheme. </a:t>
            </a:r>
            <a:endParaRPr lang="en-ZA" dirty="0">
              <a:solidFill>
                <a:schemeClr val="dk1"/>
              </a:solidFill>
              <a:latin typeface="Abadi" panose="020B0604020104020204" pitchFamily="34" charset="0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ACA977-0A2B-6CDA-698C-065EE991C350}"/>
              </a:ext>
            </a:extLst>
          </p:cNvPr>
          <p:cNvSpPr/>
          <p:nvPr/>
        </p:nvSpPr>
        <p:spPr>
          <a:xfrm>
            <a:off x="3103686" y="5443153"/>
            <a:ext cx="8909032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n-ZA" b="1" dirty="0">
                <a:solidFill>
                  <a:schemeClr val="tx1"/>
                </a:solidFill>
                <a:latin typeface="Abadi" panose="020B0604020104020204" pitchFamily="34" charset="0"/>
              </a:rPr>
              <a:t>In addition, there is a need for a specific business asset insurance as a supplemental voluntary cover for entrepreneurs. </a:t>
            </a:r>
            <a:endParaRPr lang="en-ZA" sz="1800" dirty="0">
              <a:solidFill>
                <a:schemeClr val="dk1"/>
              </a:solidFill>
              <a:latin typeface="Abadi" panose="020B0604020104020204" pitchFamily="34" charset="0"/>
              <a:cs typeface="Arial"/>
            </a:endParaRPr>
          </a:p>
        </p:txBody>
      </p:sp>
      <p:pic>
        <p:nvPicPr>
          <p:cNvPr id="4" name="Picture 4" descr="fao">
            <a:extLst>
              <a:ext uri="{FF2B5EF4-FFF2-40B4-BE49-F238E27FC236}">
                <a16:creationId xmlns:a16="http://schemas.microsoft.com/office/drawing/2014/main" id="{3B272A09-8FB8-45CE-D16C-8714E16E0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 bwMode="auto">
          <a:xfrm>
            <a:off x="11457933" y="6073153"/>
            <a:ext cx="906393" cy="7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16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2440</Words>
  <Application>Microsoft Office PowerPoint</Application>
  <PresentationFormat>Widescreen</PresentationFormat>
  <Paragraphs>229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Abadi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Juliane Hoss</dc:creator>
  <cp:lastModifiedBy>Mehak Gopaldas</cp:lastModifiedBy>
  <cp:revision>324</cp:revision>
  <dcterms:created xsi:type="dcterms:W3CDTF">2021-04-05T04:43:35Z</dcterms:created>
  <dcterms:modified xsi:type="dcterms:W3CDTF">2023-11-10T05:35:07Z</dcterms:modified>
</cp:coreProperties>
</file>