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57" r:id="rId4"/>
    <p:sldId id="258" r:id="rId5"/>
    <p:sldId id="267" r:id="rId6"/>
    <p:sldId id="273" r:id="rId7"/>
    <p:sldId id="268" r:id="rId8"/>
    <p:sldId id="269" r:id="rId9"/>
    <p:sldId id="266" r:id="rId10"/>
    <p:sldId id="270" r:id="rId11"/>
    <p:sldId id="271" r:id="rId12"/>
    <p:sldId id="274" r:id="rId13"/>
    <p:sldId id="259" r:id="rId14"/>
    <p:sldId id="265" r:id="rId15"/>
    <p:sldId id="260" r:id="rId16"/>
    <p:sldId id="261" r:id="rId17"/>
    <p:sldId id="262" r:id="rId18"/>
    <p:sldId id="263" r:id="rId19"/>
    <p:sldId id="264" r:id="rId20"/>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23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34"/>
  </p:normalViewPr>
  <p:slideViewPr>
    <p:cSldViewPr snapToGrid="0" snapToObjects="1">
      <p:cViewPr varScale="1">
        <p:scale>
          <a:sx n="65" d="100"/>
          <a:sy n="65" d="100"/>
        </p:scale>
        <p:origin x="7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8AC8-2CF0-E040-86F8-2DED979E54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1AC40C-7F03-3740-9E88-956663D93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8D537F-ED25-8746-8566-269973D614AB}"/>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11/7/2023</a:t>
            </a:fld>
            <a:endParaRPr lang="en-US"/>
          </a:p>
        </p:txBody>
      </p:sp>
      <p:sp>
        <p:nvSpPr>
          <p:cNvPr id="5" name="Footer Placeholder 4">
            <a:extLst>
              <a:ext uri="{FF2B5EF4-FFF2-40B4-BE49-F238E27FC236}">
                <a16:creationId xmlns:a16="http://schemas.microsoft.com/office/drawing/2014/main" id="{67DE247A-C31C-7543-9382-3CA35649FC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BAA916-98C5-3348-90D9-83698A98E026}"/>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211886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1E96-4D2E-2A45-92EF-3AAD6FC2CD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63A2B4-1BB4-1641-8692-E2CABCC84B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6B0DF-4D62-CD42-9024-E9D8951F33B9}"/>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11/7/2023</a:t>
            </a:fld>
            <a:endParaRPr lang="en-US"/>
          </a:p>
        </p:txBody>
      </p:sp>
      <p:sp>
        <p:nvSpPr>
          <p:cNvPr id="5" name="Footer Placeholder 4">
            <a:extLst>
              <a:ext uri="{FF2B5EF4-FFF2-40B4-BE49-F238E27FC236}">
                <a16:creationId xmlns:a16="http://schemas.microsoft.com/office/drawing/2014/main" id="{FDF8D7F1-F15C-DD42-A2CE-DFFAAA99EF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2B8228-D739-C24C-8733-22EF3161044F}"/>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354120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CC5A3-567B-6748-BECC-1055DDD014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C94394-086F-2F4D-9147-DCB9E0A0EF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7B745-50C0-7F4F-81E0-598647BC5AEE}"/>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11/7/2023</a:t>
            </a:fld>
            <a:endParaRPr lang="en-US"/>
          </a:p>
        </p:txBody>
      </p:sp>
      <p:sp>
        <p:nvSpPr>
          <p:cNvPr id="5" name="Footer Placeholder 4">
            <a:extLst>
              <a:ext uri="{FF2B5EF4-FFF2-40B4-BE49-F238E27FC236}">
                <a16:creationId xmlns:a16="http://schemas.microsoft.com/office/drawing/2014/main" id="{D826BEEE-C864-0A42-A9E4-8ADCD974F4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5E82B-7C14-464C-BF89-D9B42998354C}"/>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7008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20C4-4D7C-E246-9A49-1D9F5E4B75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2509E-2223-7941-9F03-4CB3FC4856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784C8-ECFF-374A-9B29-4CF571546D50}"/>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11/7/2023</a:t>
            </a:fld>
            <a:endParaRPr lang="en-US"/>
          </a:p>
        </p:txBody>
      </p:sp>
      <p:sp>
        <p:nvSpPr>
          <p:cNvPr id="5" name="Footer Placeholder 4">
            <a:extLst>
              <a:ext uri="{FF2B5EF4-FFF2-40B4-BE49-F238E27FC236}">
                <a16:creationId xmlns:a16="http://schemas.microsoft.com/office/drawing/2014/main" id="{CCDF8CC7-922A-8D46-B153-ED4DA2A96E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34AEFB-1D07-E241-8228-7BEEF61B6E46}"/>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195615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F2CD-05A9-104B-A54D-DC0A9486E9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7F7C1D-C474-AC47-832D-E9A2BB8D16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71925B-43F9-784D-92EA-BD115F6E519E}"/>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11/7/2023</a:t>
            </a:fld>
            <a:endParaRPr lang="en-US"/>
          </a:p>
        </p:txBody>
      </p:sp>
      <p:sp>
        <p:nvSpPr>
          <p:cNvPr id="5" name="Footer Placeholder 4">
            <a:extLst>
              <a:ext uri="{FF2B5EF4-FFF2-40B4-BE49-F238E27FC236}">
                <a16:creationId xmlns:a16="http://schemas.microsoft.com/office/drawing/2014/main" id="{8168A947-545D-F442-820A-4CB7AC340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728E19-3A00-2F4A-AE84-84B079A905C4}"/>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181700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BB48-15DE-3349-B9A5-1501F4958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81F2C0-CA5B-9043-B2E8-6A4F427B00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215CC6-3DD3-9A42-AE5D-22BD0363AB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F2C158-3B61-9047-BBF3-72E3B98D5D55}"/>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11/7/2023</a:t>
            </a:fld>
            <a:endParaRPr lang="en-US"/>
          </a:p>
        </p:txBody>
      </p:sp>
      <p:sp>
        <p:nvSpPr>
          <p:cNvPr id="6" name="Footer Placeholder 5">
            <a:extLst>
              <a:ext uri="{FF2B5EF4-FFF2-40B4-BE49-F238E27FC236}">
                <a16:creationId xmlns:a16="http://schemas.microsoft.com/office/drawing/2014/main" id="{C42D0D54-5461-AD4B-86A7-E194EEAC8A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7BDF87-F294-ED4D-B1E0-8C5B6E998079}"/>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352731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A49F-BE77-9B43-A16D-0EBA0CCB17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854329-A49C-354E-966B-E7CF4B463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E7CB90-D3DE-AE40-9706-C9303438AC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CBB92B-F1E9-CC4A-AC79-0541C6FEA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786507-8D9C-B641-A602-ECC7ADED32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68A6EA-2136-074A-9168-BD1160EC74E6}"/>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11/7/2023</a:t>
            </a:fld>
            <a:endParaRPr lang="en-US"/>
          </a:p>
        </p:txBody>
      </p:sp>
      <p:sp>
        <p:nvSpPr>
          <p:cNvPr id="8" name="Footer Placeholder 7">
            <a:extLst>
              <a:ext uri="{FF2B5EF4-FFF2-40B4-BE49-F238E27FC236}">
                <a16:creationId xmlns:a16="http://schemas.microsoft.com/office/drawing/2014/main" id="{C59BC159-731B-484A-BF3F-7C87EF9131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1C7B3E5-1582-6F46-9210-9F1D25BF1FE0}"/>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421729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98F5-4549-4A4F-A8B7-9665E45CFB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2ECF3B-AF6F-274E-988E-DED70888E920}"/>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11/7/2023</a:t>
            </a:fld>
            <a:endParaRPr lang="en-US"/>
          </a:p>
        </p:txBody>
      </p:sp>
      <p:sp>
        <p:nvSpPr>
          <p:cNvPr id="4" name="Footer Placeholder 3">
            <a:extLst>
              <a:ext uri="{FF2B5EF4-FFF2-40B4-BE49-F238E27FC236}">
                <a16:creationId xmlns:a16="http://schemas.microsoft.com/office/drawing/2014/main" id="{8E209596-674F-354F-9AD7-C4074A6C9E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74D4715-39D6-2B48-AF20-B993C933BD9E}"/>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126375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BEB44-8346-B74C-91E3-44D740A863CD}"/>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11/7/2023</a:t>
            </a:fld>
            <a:endParaRPr lang="en-US"/>
          </a:p>
        </p:txBody>
      </p:sp>
      <p:sp>
        <p:nvSpPr>
          <p:cNvPr id="3" name="Footer Placeholder 2">
            <a:extLst>
              <a:ext uri="{FF2B5EF4-FFF2-40B4-BE49-F238E27FC236}">
                <a16:creationId xmlns:a16="http://schemas.microsoft.com/office/drawing/2014/main" id="{4F23494F-C86F-3949-B592-56C9C236E7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BF945C8-7A0E-C24D-9EDE-CD8DD597428A}"/>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91599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0AD1-6A1A-3243-9CEA-414B13A54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39755E-39FC-4A40-82D7-0F3775715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A052DF-9500-AB40-A1E3-B3E324C2C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DC582E-2A94-E040-8098-E9B3B5F42A28}"/>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11/7/2023</a:t>
            </a:fld>
            <a:endParaRPr lang="en-US"/>
          </a:p>
        </p:txBody>
      </p:sp>
      <p:sp>
        <p:nvSpPr>
          <p:cNvPr id="6" name="Footer Placeholder 5">
            <a:extLst>
              <a:ext uri="{FF2B5EF4-FFF2-40B4-BE49-F238E27FC236}">
                <a16:creationId xmlns:a16="http://schemas.microsoft.com/office/drawing/2014/main" id="{9E2F709E-CCB0-FC4B-B8B8-4399CA377B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A97749-176D-D646-9566-A0B22ECBC36F}"/>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265556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A9AD-2138-B649-89B9-975FC51C0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86ACE-AA07-1E48-8F6A-87DE20C35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319037-908B-854A-B452-66192E658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72F0A1-A0BF-8E47-8E22-E6E346E06C87}"/>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11/7/2023</a:t>
            </a:fld>
            <a:endParaRPr lang="en-US"/>
          </a:p>
        </p:txBody>
      </p:sp>
      <p:sp>
        <p:nvSpPr>
          <p:cNvPr id="6" name="Footer Placeholder 5">
            <a:extLst>
              <a:ext uri="{FF2B5EF4-FFF2-40B4-BE49-F238E27FC236}">
                <a16:creationId xmlns:a16="http://schemas.microsoft.com/office/drawing/2014/main" id="{33F94686-8968-424A-A1F6-9D2DB3929B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CA71FF-382C-0447-BD32-A7303A69FF8B}"/>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351506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AF335-6A05-5B41-A1CB-E0A597898A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50CB8E-F6EB-EE4F-BFB7-DB93E4CD93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E645D62-1ECA-F44B-9738-0F8D77E79616}"/>
              </a:ext>
            </a:extLst>
          </p:cNvPr>
          <p:cNvPicPr>
            <a:picLocks noChangeAspect="1"/>
          </p:cNvPicPr>
          <p:nvPr userDrawn="1"/>
        </p:nvPicPr>
        <p:blipFill rotWithShape="1">
          <a:blip r:embed="rId13"/>
          <a:srcRect t="12719" r="2250" b="67221"/>
          <a:stretch/>
        </p:blipFill>
        <p:spPr>
          <a:xfrm>
            <a:off x="0" y="-13653"/>
            <a:ext cx="12192000" cy="155893"/>
          </a:xfrm>
          <a:prstGeom prst="rect">
            <a:avLst/>
          </a:prstGeom>
        </p:spPr>
      </p:pic>
      <p:pic>
        <p:nvPicPr>
          <p:cNvPr id="14" name="Picture 13">
            <a:extLst>
              <a:ext uri="{FF2B5EF4-FFF2-40B4-BE49-F238E27FC236}">
                <a16:creationId xmlns:a16="http://schemas.microsoft.com/office/drawing/2014/main" id="{C79B1953-9289-E045-999A-6475FF57E180}"/>
              </a:ext>
            </a:extLst>
          </p:cNvPr>
          <p:cNvPicPr>
            <a:picLocks noChangeAspect="1"/>
          </p:cNvPicPr>
          <p:nvPr userDrawn="1"/>
        </p:nvPicPr>
        <p:blipFill rotWithShape="1">
          <a:blip r:embed="rId14"/>
          <a:srcRect t="15447" b="46376"/>
          <a:stretch/>
        </p:blipFill>
        <p:spPr>
          <a:xfrm>
            <a:off x="0" y="6055360"/>
            <a:ext cx="12192000" cy="802640"/>
          </a:xfrm>
          <a:prstGeom prst="rect">
            <a:avLst/>
          </a:prstGeom>
        </p:spPr>
      </p:pic>
    </p:spTree>
    <p:extLst>
      <p:ext uri="{BB962C8B-B14F-4D97-AF65-F5344CB8AC3E}">
        <p14:creationId xmlns:p14="http://schemas.microsoft.com/office/powerpoint/2010/main" val="189493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rgbClr val="AB232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FC1011-0A66-934F-869A-337C08435D5D}"/>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3A32F957-705A-7148-86C4-36B1A93558BC}"/>
              </a:ext>
            </a:extLst>
          </p:cNvPr>
          <p:cNvSpPr txBox="1"/>
          <p:nvPr/>
        </p:nvSpPr>
        <p:spPr>
          <a:xfrm>
            <a:off x="903889" y="2564525"/>
            <a:ext cx="10384221" cy="1938992"/>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CRITICAL FRONTIERS OF SOCIAL SECURITY POLICY DEVELOPMENT IN SOUTH AFRICA</a:t>
            </a:r>
          </a:p>
        </p:txBody>
      </p:sp>
      <p:sp>
        <p:nvSpPr>
          <p:cNvPr id="11" name="TextBox 10">
            <a:extLst>
              <a:ext uri="{FF2B5EF4-FFF2-40B4-BE49-F238E27FC236}">
                <a16:creationId xmlns:a16="http://schemas.microsoft.com/office/drawing/2014/main" id="{E5CF8F2A-C555-4049-BAF6-A37538CA1F70}"/>
              </a:ext>
            </a:extLst>
          </p:cNvPr>
          <p:cNvSpPr txBox="1"/>
          <p:nvPr/>
        </p:nvSpPr>
        <p:spPr>
          <a:xfrm>
            <a:off x="825230" y="4707147"/>
            <a:ext cx="10384221"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Isobel Frye</a:t>
            </a:r>
          </a:p>
        </p:txBody>
      </p:sp>
    </p:spTree>
    <p:extLst>
      <p:ext uri="{BB962C8B-B14F-4D97-AF65-F5344CB8AC3E}">
        <p14:creationId xmlns:p14="http://schemas.microsoft.com/office/powerpoint/2010/main" val="4230893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89DD-302A-31F1-147A-2C4FBB572474}"/>
              </a:ext>
            </a:extLst>
          </p:cNvPr>
          <p:cNvSpPr>
            <a:spLocks noGrp="1"/>
          </p:cNvSpPr>
          <p:nvPr>
            <p:ph type="title"/>
          </p:nvPr>
        </p:nvSpPr>
        <p:spPr/>
        <p:txBody>
          <a:bodyPr/>
          <a:lstStyle/>
          <a:p>
            <a:r>
              <a:rPr lang="en-ZA" dirty="0"/>
              <a:t>5. International influences</a:t>
            </a:r>
          </a:p>
        </p:txBody>
      </p:sp>
      <p:sp>
        <p:nvSpPr>
          <p:cNvPr id="3" name="Content Placeholder 2">
            <a:extLst>
              <a:ext uri="{FF2B5EF4-FFF2-40B4-BE49-F238E27FC236}">
                <a16:creationId xmlns:a16="http://schemas.microsoft.com/office/drawing/2014/main" id="{921940D7-4157-3F9C-21C7-E60D272556A3}"/>
              </a:ext>
            </a:extLst>
          </p:cNvPr>
          <p:cNvSpPr>
            <a:spLocks noGrp="1"/>
          </p:cNvSpPr>
          <p:nvPr>
            <p:ph idx="1"/>
          </p:nvPr>
        </p:nvSpPr>
        <p:spPr/>
        <p:txBody>
          <a:bodyPr/>
          <a:lstStyle/>
          <a:p>
            <a:r>
              <a:rPr lang="en-ZA" dirty="0"/>
              <a:t>Gough: Global wars have brought change – WW1 and WW2, Vietnam.</a:t>
            </a:r>
          </a:p>
          <a:p>
            <a:r>
              <a:rPr lang="en-ZA" dirty="0"/>
              <a:t>Universal human rights and global civil society and social justice campaigns and international scholarship has advanced much thinking, but also benefitted from South African jurisprudence, scholarship and social movement.</a:t>
            </a:r>
          </a:p>
          <a:p>
            <a:r>
              <a:rPr lang="en-ZA" dirty="0"/>
              <a:t>The global pandemic: COVID- 19 – greatest catalyst to include working age people under social income schemes  in South Africa.</a:t>
            </a:r>
          </a:p>
          <a:p>
            <a:pPr lvl="1"/>
            <a:r>
              <a:rPr lang="en-ZA" dirty="0"/>
              <a:t>Internal disruption: July 2021 riots re-introduced the R350 grant.</a:t>
            </a:r>
          </a:p>
        </p:txBody>
      </p:sp>
    </p:spTree>
    <p:extLst>
      <p:ext uri="{BB962C8B-B14F-4D97-AF65-F5344CB8AC3E}">
        <p14:creationId xmlns:p14="http://schemas.microsoft.com/office/powerpoint/2010/main" val="101171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ECDC-C439-6A62-E31C-B1C8EC062507}"/>
              </a:ext>
            </a:extLst>
          </p:cNvPr>
          <p:cNvSpPr>
            <a:spLocks noGrp="1"/>
          </p:cNvSpPr>
          <p:nvPr>
            <p:ph type="title"/>
          </p:nvPr>
        </p:nvSpPr>
        <p:spPr/>
        <p:txBody>
          <a:bodyPr/>
          <a:lstStyle/>
          <a:p>
            <a:r>
              <a:rPr lang="en-ZA" dirty="0"/>
              <a:t>Developing Economies: Social Security Policy Reform Red Flags</a:t>
            </a:r>
          </a:p>
        </p:txBody>
      </p:sp>
      <p:sp>
        <p:nvSpPr>
          <p:cNvPr id="3" name="Content Placeholder 2">
            <a:extLst>
              <a:ext uri="{FF2B5EF4-FFF2-40B4-BE49-F238E27FC236}">
                <a16:creationId xmlns:a16="http://schemas.microsoft.com/office/drawing/2014/main" id="{99CEFE98-1D78-FC78-8C93-F993AD3B5D41}"/>
              </a:ext>
            </a:extLst>
          </p:cNvPr>
          <p:cNvSpPr>
            <a:spLocks noGrp="1"/>
          </p:cNvSpPr>
          <p:nvPr>
            <p:ph idx="1"/>
          </p:nvPr>
        </p:nvSpPr>
        <p:spPr/>
        <p:txBody>
          <a:bodyPr>
            <a:normAutofit fontScale="92500" lnSpcReduction="10000"/>
          </a:bodyPr>
          <a:lstStyle/>
          <a:p>
            <a:r>
              <a:rPr lang="en-ZA" dirty="0"/>
              <a:t>A missing specification of the causation policy chain between selected policy and desired outcome – piecemeal adoption of policy changes rather than identifying the size and scale of the problem and seeing a sizable solution.</a:t>
            </a:r>
          </a:p>
          <a:p>
            <a:pPr lvl="1"/>
            <a:r>
              <a:rPr lang="en-ZA" dirty="0"/>
              <a:t>Also the crucial interplay of social security as a primary economic policy is completely absent, or catalyst for successful LM, industrial, trade, education, food policies.</a:t>
            </a:r>
          </a:p>
          <a:p>
            <a:r>
              <a:rPr lang="en-ZA" dirty="0"/>
              <a:t>Path dependency – if policy makers are schooled in one way of thinking, such as minimalist targeted social security, this is hard to shift (</a:t>
            </a:r>
            <a:r>
              <a:rPr lang="en-ZA" dirty="0" err="1"/>
              <a:t>Esping</a:t>
            </a:r>
            <a:r>
              <a:rPr lang="en-ZA" dirty="0"/>
              <a:t> -Andersen) without a significant disruption.</a:t>
            </a:r>
          </a:p>
          <a:p>
            <a:r>
              <a:rPr lang="en-US" dirty="0"/>
              <a:t>Gough: ‘pervasive dualism’ of developing economies -  beyond easy comparison or policy transfer from developed nations.</a:t>
            </a:r>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41517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8968A-5506-D1C6-83A6-E1D554328281}"/>
              </a:ext>
            </a:extLst>
          </p:cNvPr>
          <p:cNvSpPr>
            <a:spLocks noGrp="1"/>
          </p:cNvSpPr>
          <p:nvPr>
            <p:ph type="title"/>
          </p:nvPr>
        </p:nvSpPr>
        <p:spPr>
          <a:xfrm>
            <a:off x="838200" y="2597047"/>
            <a:ext cx="10515600" cy="1325563"/>
          </a:xfrm>
        </p:spPr>
        <p:txBody>
          <a:bodyPr/>
          <a:lstStyle/>
          <a:p>
            <a:r>
              <a:rPr lang="en-ZA" dirty="0"/>
              <a:t>South Africa’s Reform Process – advances, hiccups and retreats.</a:t>
            </a:r>
          </a:p>
        </p:txBody>
      </p:sp>
    </p:spTree>
    <p:extLst>
      <p:ext uri="{BB962C8B-B14F-4D97-AF65-F5344CB8AC3E}">
        <p14:creationId xmlns:p14="http://schemas.microsoft.com/office/powerpoint/2010/main" val="2072117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F4CE-4FF6-524C-8303-5361F95CA115}"/>
              </a:ext>
            </a:extLst>
          </p:cNvPr>
          <p:cNvSpPr>
            <a:spLocks noGrp="1"/>
          </p:cNvSpPr>
          <p:nvPr>
            <p:ph type="title"/>
          </p:nvPr>
        </p:nvSpPr>
        <p:spPr/>
        <p:txBody>
          <a:bodyPr/>
          <a:lstStyle/>
          <a:p>
            <a:r>
              <a:rPr lang="en-US" dirty="0"/>
              <a:t>SA Social  Security Policy Lacuna</a:t>
            </a:r>
          </a:p>
        </p:txBody>
      </p:sp>
      <p:sp>
        <p:nvSpPr>
          <p:cNvPr id="3" name="Content Placeholder 2">
            <a:extLst>
              <a:ext uri="{FF2B5EF4-FFF2-40B4-BE49-F238E27FC236}">
                <a16:creationId xmlns:a16="http://schemas.microsoft.com/office/drawing/2014/main" id="{7F017892-EC0E-8C4A-9F64-F15183407D1D}"/>
              </a:ext>
            </a:extLst>
          </p:cNvPr>
          <p:cNvSpPr>
            <a:spLocks noGrp="1"/>
          </p:cNvSpPr>
          <p:nvPr>
            <p:ph idx="1"/>
          </p:nvPr>
        </p:nvSpPr>
        <p:spPr>
          <a:xfrm>
            <a:off x="838200" y="1425677"/>
            <a:ext cx="10515600" cy="4751286"/>
          </a:xfrm>
        </p:spPr>
        <p:txBody>
          <a:bodyPr>
            <a:normAutofit fontScale="92500" lnSpcReduction="10000"/>
          </a:bodyPr>
          <a:lstStyle/>
          <a:p>
            <a:r>
              <a:rPr lang="en-US" dirty="0"/>
              <a:t>1997 Welfare White Paper – introduced developmental social development</a:t>
            </a:r>
          </a:p>
          <a:p>
            <a:r>
              <a:rPr lang="en-US" dirty="0"/>
              <a:t>2002 Taylor Committee on Comprehensive Social Security Reform.</a:t>
            </a:r>
          </a:p>
          <a:p>
            <a:r>
              <a:rPr lang="en-US" dirty="0"/>
              <a:t>(2007) 2012 to 2021: NEDLAC Comprehensive Social Security and Retirement Fund Reform Task Team, leading to:</a:t>
            </a:r>
          </a:p>
          <a:p>
            <a:pPr lvl="1"/>
            <a:r>
              <a:rPr lang="en-US" dirty="0"/>
              <a:t>2021 Green Paper on Social Security, withdrawn after 7 days due to private pension fund pressure</a:t>
            </a:r>
          </a:p>
          <a:p>
            <a:r>
              <a:rPr lang="en-US" dirty="0"/>
              <a:t>2023 October: Minister of Finance announces a review of social security – lead department unaware of this.</a:t>
            </a:r>
          </a:p>
          <a:p>
            <a:r>
              <a:rPr lang="en-US" dirty="0"/>
              <a:t>Social Relief of Distress – ad hoc extensions, DSD and civil society calling for universal Basic Income Support</a:t>
            </a:r>
          </a:p>
          <a:p>
            <a:r>
              <a:rPr lang="en-US" dirty="0"/>
              <a:t>November 2023- media announcement of maternity benefit grant- no sense of planning.</a:t>
            </a:r>
          </a:p>
        </p:txBody>
      </p:sp>
    </p:spTree>
    <p:extLst>
      <p:ext uri="{BB962C8B-B14F-4D97-AF65-F5344CB8AC3E}">
        <p14:creationId xmlns:p14="http://schemas.microsoft.com/office/powerpoint/2010/main" val="311595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E84156-7DE8-7C01-C76F-E7CD0E2DBCC1}"/>
              </a:ext>
            </a:extLst>
          </p:cNvPr>
          <p:cNvPicPr>
            <a:picLocks noChangeAspect="1"/>
          </p:cNvPicPr>
          <p:nvPr/>
        </p:nvPicPr>
        <p:blipFill>
          <a:blip r:embed="rId2"/>
          <a:stretch>
            <a:fillRect/>
          </a:stretch>
        </p:blipFill>
        <p:spPr>
          <a:xfrm>
            <a:off x="934833" y="905256"/>
            <a:ext cx="10023140" cy="4901184"/>
          </a:xfrm>
          <a:prstGeom prst="rect">
            <a:avLst/>
          </a:prstGeom>
        </p:spPr>
      </p:pic>
      <p:pic>
        <p:nvPicPr>
          <p:cNvPr id="2" name="Picture 1">
            <a:extLst>
              <a:ext uri="{FF2B5EF4-FFF2-40B4-BE49-F238E27FC236}">
                <a16:creationId xmlns:a16="http://schemas.microsoft.com/office/drawing/2014/main" id="{08EAF3E1-4A22-96B4-6D1D-840FC5DE2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246" y="4845511"/>
            <a:ext cx="1466157" cy="1636955"/>
          </a:xfrm>
          <a:prstGeom prst="rect">
            <a:avLst/>
          </a:prstGeom>
        </p:spPr>
      </p:pic>
    </p:spTree>
    <p:extLst>
      <p:ext uri="{BB962C8B-B14F-4D97-AF65-F5344CB8AC3E}">
        <p14:creationId xmlns:p14="http://schemas.microsoft.com/office/powerpoint/2010/main" val="250249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F4CE-4FF6-524C-8303-5361F95CA115}"/>
              </a:ext>
            </a:extLst>
          </p:cNvPr>
          <p:cNvSpPr>
            <a:spLocks noGrp="1"/>
          </p:cNvSpPr>
          <p:nvPr>
            <p:ph type="title"/>
          </p:nvPr>
        </p:nvSpPr>
        <p:spPr/>
        <p:txBody>
          <a:bodyPr>
            <a:normAutofit fontScale="90000"/>
          </a:bodyPr>
          <a:lstStyle/>
          <a:p>
            <a:r>
              <a:rPr lang="en-US" dirty="0"/>
              <a:t>2002 Taylor Committee: Proposed Phasing in of Universal Income Support as part of Comprehensive Social Protection.</a:t>
            </a:r>
          </a:p>
        </p:txBody>
      </p:sp>
      <p:pic>
        <p:nvPicPr>
          <p:cNvPr id="5" name="Content Placeholder 4">
            <a:extLst>
              <a:ext uri="{FF2B5EF4-FFF2-40B4-BE49-F238E27FC236}">
                <a16:creationId xmlns:a16="http://schemas.microsoft.com/office/drawing/2014/main" id="{DDB9BFF1-211C-CF97-005A-DF60CFE4525B}"/>
              </a:ext>
            </a:extLst>
          </p:cNvPr>
          <p:cNvPicPr>
            <a:picLocks noGrp="1" noChangeAspect="1"/>
          </p:cNvPicPr>
          <p:nvPr>
            <p:ph idx="1"/>
          </p:nvPr>
        </p:nvPicPr>
        <p:blipFill>
          <a:blip r:embed="rId2"/>
          <a:stretch>
            <a:fillRect/>
          </a:stretch>
        </p:blipFill>
        <p:spPr>
          <a:xfrm>
            <a:off x="3781306" y="2397836"/>
            <a:ext cx="4629388" cy="3206915"/>
          </a:xfrm>
        </p:spPr>
      </p:pic>
    </p:spTree>
    <p:extLst>
      <p:ext uri="{BB962C8B-B14F-4D97-AF65-F5344CB8AC3E}">
        <p14:creationId xmlns:p14="http://schemas.microsoft.com/office/powerpoint/2010/main" val="1208086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F4CE-4FF6-524C-8303-5361F95CA115}"/>
              </a:ext>
            </a:extLst>
          </p:cNvPr>
          <p:cNvSpPr>
            <a:spLocks noGrp="1"/>
          </p:cNvSpPr>
          <p:nvPr>
            <p:ph type="title"/>
          </p:nvPr>
        </p:nvSpPr>
        <p:spPr/>
        <p:txBody>
          <a:bodyPr/>
          <a:lstStyle/>
          <a:p>
            <a:r>
              <a:rPr lang="en-US" dirty="0"/>
              <a:t>Taylor 2002: Retirement Fund Reform Recommendations</a:t>
            </a:r>
          </a:p>
        </p:txBody>
      </p:sp>
      <p:pic>
        <p:nvPicPr>
          <p:cNvPr id="5" name="Content Placeholder 4">
            <a:extLst>
              <a:ext uri="{FF2B5EF4-FFF2-40B4-BE49-F238E27FC236}">
                <a16:creationId xmlns:a16="http://schemas.microsoft.com/office/drawing/2014/main" id="{02C2EC97-6C25-3ECB-C1C3-885E326A0C80}"/>
              </a:ext>
            </a:extLst>
          </p:cNvPr>
          <p:cNvPicPr>
            <a:picLocks noGrp="1" noChangeAspect="1"/>
          </p:cNvPicPr>
          <p:nvPr>
            <p:ph idx="1"/>
          </p:nvPr>
        </p:nvPicPr>
        <p:blipFill>
          <a:blip r:embed="rId2"/>
          <a:stretch>
            <a:fillRect/>
          </a:stretch>
        </p:blipFill>
        <p:spPr>
          <a:xfrm>
            <a:off x="2172930" y="1946787"/>
            <a:ext cx="6132984" cy="3562709"/>
          </a:xfrm>
        </p:spPr>
      </p:pic>
    </p:spTree>
    <p:extLst>
      <p:ext uri="{BB962C8B-B14F-4D97-AF65-F5344CB8AC3E}">
        <p14:creationId xmlns:p14="http://schemas.microsoft.com/office/powerpoint/2010/main" val="235018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F4CE-4FF6-524C-8303-5361F95CA115}"/>
              </a:ext>
            </a:extLst>
          </p:cNvPr>
          <p:cNvSpPr>
            <a:spLocks noGrp="1"/>
          </p:cNvSpPr>
          <p:nvPr>
            <p:ph type="title"/>
          </p:nvPr>
        </p:nvSpPr>
        <p:spPr/>
        <p:txBody>
          <a:bodyPr>
            <a:normAutofit fontScale="90000"/>
          </a:bodyPr>
          <a:lstStyle/>
          <a:p>
            <a:r>
              <a:rPr lang="en-US" dirty="0"/>
              <a:t>2021 – 19 years later: Green Paper Recommendations for Comprehensive Social Security, withdrawn after 7 days.</a:t>
            </a:r>
          </a:p>
        </p:txBody>
      </p:sp>
      <p:pic>
        <p:nvPicPr>
          <p:cNvPr id="5" name="Content Placeholder 4">
            <a:extLst>
              <a:ext uri="{FF2B5EF4-FFF2-40B4-BE49-F238E27FC236}">
                <a16:creationId xmlns:a16="http://schemas.microsoft.com/office/drawing/2014/main" id="{258F58BF-35DB-17E2-AB15-50FD6EDED6D8}"/>
              </a:ext>
            </a:extLst>
          </p:cNvPr>
          <p:cNvPicPr>
            <a:picLocks noGrp="1" noChangeAspect="1"/>
          </p:cNvPicPr>
          <p:nvPr>
            <p:ph idx="1"/>
          </p:nvPr>
        </p:nvPicPr>
        <p:blipFill>
          <a:blip r:embed="rId2"/>
          <a:stretch>
            <a:fillRect/>
          </a:stretch>
        </p:blipFill>
        <p:spPr>
          <a:xfrm>
            <a:off x="2749378" y="2115247"/>
            <a:ext cx="6693244" cy="3772094"/>
          </a:xfrm>
        </p:spPr>
      </p:pic>
    </p:spTree>
    <p:extLst>
      <p:ext uri="{BB962C8B-B14F-4D97-AF65-F5344CB8AC3E}">
        <p14:creationId xmlns:p14="http://schemas.microsoft.com/office/powerpoint/2010/main" val="2706833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F4CE-4FF6-524C-8303-5361F95CA115}"/>
              </a:ext>
            </a:extLst>
          </p:cNvPr>
          <p:cNvSpPr>
            <a:spLocks noGrp="1"/>
          </p:cNvSpPr>
          <p:nvPr>
            <p:ph type="title"/>
          </p:nvPr>
        </p:nvSpPr>
        <p:spPr/>
        <p:txBody>
          <a:bodyPr/>
          <a:lstStyle/>
          <a:p>
            <a:r>
              <a:rPr lang="en-US" dirty="0"/>
              <a:t>Institutional Fragmentation</a:t>
            </a:r>
          </a:p>
        </p:txBody>
      </p:sp>
      <p:pic>
        <p:nvPicPr>
          <p:cNvPr id="5" name="Content Placeholder 4">
            <a:extLst>
              <a:ext uri="{FF2B5EF4-FFF2-40B4-BE49-F238E27FC236}">
                <a16:creationId xmlns:a16="http://schemas.microsoft.com/office/drawing/2014/main" id="{AEEFBDA9-B88E-A2BF-828F-64453BF33E04}"/>
              </a:ext>
            </a:extLst>
          </p:cNvPr>
          <p:cNvPicPr>
            <a:picLocks noGrp="1" noChangeAspect="1"/>
          </p:cNvPicPr>
          <p:nvPr>
            <p:ph idx="1"/>
          </p:nvPr>
        </p:nvPicPr>
        <p:blipFill>
          <a:blip r:embed="rId2"/>
          <a:stretch>
            <a:fillRect/>
          </a:stretch>
        </p:blipFill>
        <p:spPr>
          <a:xfrm>
            <a:off x="2711305" y="1825625"/>
            <a:ext cx="6769389" cy="4351338"/>
          </a:xfrm>
        </p:spPr>
      </p:pic>
    </p:spTree>
    <p:extLst>
      <p:ext uri="{BB962C8B-B14F-4D97-AF65-F5344CB8AC3E}">
        <p14:creationId xmlns:p14="http://schemas.microsoft.com/office/powerpoint/2010/main" val="259396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F4CE-4FF6-524C-8303-5361F95CA115}"/>
              </a:ext>
            </a:extLst>
          </p:cNvPr>
          <p:cNvSpPr>
            <a:spLocks noGrp="1"/>
          </p:cNvSpPr>
          <p:nvPr>
            <p:ph type="title"/>
          </p:nvPr>
        </p:nvSpPr>
        <p:spPr/>
        <p:txBody>
          <a:bodyPr/>
          <a:lstStyle/>
          <a:p>
            <a:r>
              <a:rPr lang="en-US" dirty="0"/>
              <a:t>Policy Recommendations</a:t>
            </a:r>
          </a:p>
        </p:txBody>
      </p:sp>
      <p:sp>
        <p:nvSpPr>
          <p:cNvPr id="3" name="Content Placeholder 2">
            <a:extLst>
              <a:ext uri="{FF2B5EF4-FFF2-40B4-BE49-F238E27FC236}">
                <a16:creationId xmlns:a16="http://schemas.microsoft.com/office/drawing/2014/main" id="{7F017892-EC0E-8C4A-9F64-F15183407D1D}"/>
              </a:ext>
            </a:extLst>
          </p:cNvPr>
          <p:cNvSpPr>
            <a:spLocks noGrp="1"/>
          </p:cNvSpPr>
          <p:nvPr>
            <p:ph idx="1"/>
          </p:nvPr>
        </p:nvSpPr>
        <p:spPr>
          <a:xfrm>
            <a:off x="838200" y="1347019"/>
            <a:ext cx="10515600" cy="4829944"/>
          </a:xfrm>
        </p:spPr>
        <p:txBody>
          <a:bodyPr>
            <a:normAutofit/>
          </a:bodyPr>
          <a:lstStyle/>
          <a:p>
            <a:r>
              <a:rPr lang="en-US" dirty="0"/>
              <a:t>Key work on understanding causal chain between economic and social failings and social security possible solutions in a developing and divided society needs to be done.</a:t>
            </a:r>
          </a:p>
          <a:p>
            <a:r>
              <a:rPr lang="en-US" dirty="0"/>
              <a:t>Re-work the macro-economic policy framework.</a:t>
            </a:r>
          </a:p>
          <a:p>
            <a:r>
              <a:rPr lang="en-US" dirty="0"/>
              <a:t>Annotate last 20 years’ policy questions, academic work in SA and comparative countries.</a:t>
            </a:r>
          </a:p>
          <a:p>
            <a:r>
              <a:rPr lang="en-US" dirty="0"/>
              <a:t>Inclusive consultation using the UN HRBFA.</a:t>
            </a:r>
          </a:p>
          <a:p>
            <a:r>
              <a:rPr lang="en-US" dirty="0"/>
              <a:t>Three year roll out of UBI, and Public Works programmes while a grand design is developed and adopted.</a:t>
            </a:r>
          </a:p>
          <a:p>
            <a:endParaRPr lang="en-US" dirty="0"/>
          </a:p>
        </p:txBody>
      </p:sp>
    </p:spTree>
    <p:extLst>
      <p:ext uri="{BB962C8B-B14F-4D97-AF65-F5344CB8AC3E}">
        <p14:creationId xmlns:p14="http://schemas.microsoft.com/office/powerpoint/2010/main" val="36087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67EE-F505-E6FA-AE38-9213FF2805B0}"/>
              </a:ext>
            </a:extLst>
          </p:cNvPr>
          <p:cNvSpPr>
            <a:spLocks noGrp="1"/>
          </p:cNvSpPr>
          <p:nvPr>
            <p:ph type="title"/>
          </p:nvPr>
        </p:nvSpPr>
        <p:spPr/>
        <p:txBody>
          <a:bodyPr>
            <a:normAutofit fontScale="90000"/>
          </a:bodyPr>
          <a:lstStyle/>
          <a:p>
            <a:r>
              <a:rPr lang="en-ZA" dirty="0"/>
              <a:t>For SPI we seek to answer: why is there so little clear progress on social security reform in SA.</a:t>
            </a:r>
          </a:p>
        </p:txBody>
      </p:sp>
      <p:sp>
        <p:nvSpPr>
          <p:cNvPr id="3" name="Text Placeholder 2">
            <a:extLst>
              <a:ext uri="{FF2B5EF4-FFF2-40B4-BE49-F238E27FC236}">
                <a16:creationId xmlns:a16="http://schemas.microsoft.com/office/drawing/2014/main" id="{D0D70B7A-C45F-E6F6-8E23-DEC1A66EE5F2}"/>
              </a:ext>
            </a:extLst>
          </p:cNvPr>
          <p:cNvSpPr>
            <a:spLocks noGrp="1"/>
          </p:cNvSpPr>
          <p:nvPr>
            <p:ph type="body" idx="1"/>
          </p:nvPr>
        </p:nvSpPr>
        <p:spPr/>
        <p:txBody>
          <a:bodyPr/>
          <a:lstStyle/>
          <a:p>
            <a:r>
              <a:rPr lang="en-ZA" dirty="0"/>
              <a:t>Taking a step backwards to consider well established drivers of policy reform – Gough’s ‘5 </a:t>
            </a:r>
            <a:r>
              <a:rPr lang="en-ZA" dirty="0" err="1"/>
              <a:t>í’s</a:t>
            </a:r>
            <a:r>
              <a:rPr lang="en-ZA" dirty="0"/>
              <a:t>’. </a:t>
            </a:r>
          </a:p>
        </p:txBody>
      </p:sp>
    </p:spTree>
    <p:extLst>
      <p:ext uri="{BB962C8B-B14F-4D97-AF65-F5344CB8AC3E}">
        <p14:creationId xmlns:p14="http://schemas.microsoft.com/office/powerpoint/2010/main" val="225128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F4CE-4FF6-524C-8303-5361F95CA115}"/>
              </a:ext>
            </a:extLst>
          </p:cNvPr>
          <p:cNvSpPr>
            <a:spLocks noGrp="1"/>
          </p:cNvSpPr>
          <p:nvPr>
            <p:ph type="title"/>
          </p:nvPr>
        </p:nvSpPr>
        <p:spPr/>
        <p:txBody>
          <a:bodyPr/>
          <a:lstStyle/>
          <a:p>
            <a:r>
              <a:rPr lang="en-US" dirty="0"/>
              <a:t>History and Context of Social Security Policy Making- Gough’s model of social policy making</a:t>
            </a:r>
          </a:p>
        </p:txBody>
      </p:sp>
      <p:pic>
        <p:nvPicPr>
          <p:cNvPr id="5" name="Content Placeholder 4">
            <a:extLst>
              <a:ext uri="{FF2B5EF4-FFF2-40B4-BE49-F238E27FC236}">
                <a16:creationId xmlns:a16="http://schemas.microsoft.com/office/drawing/2014/main" id="{651BC57F-C4CA-A5F4-94AD-B4112DD4D55B}"/>
              </a:ext>
            </a:extLst>
          </p:cNvPr>
          <p:cNvPicPr>
            <a:picLocks noGrp="1" noChangeAspect="1"/>
          </p:cNvPicPr>
          <p:nvPr>
            <p:ph idx="1"/>
          </p:nvPr>
        </p:nvPicPr>
        <p:blipFill>
          <a:blip r:embed="rId2"/>
          <a:stretch>
            <a:fillRect/>
          </a:stretch>
        </p:blipFill>
        <p:spPr>
          <a:xfrm>
            <a:off x="1543665" y="1690688"/>
            <a:ext cx="7570838" cy="3835041"/>
          </a:xfrm>
        </p:spPr>
      </p:pic>
    </p:spTree>
    <p:extLst>
      <p:ext uri="{BB962C8B-B14F-4D97-AF65-F5344CB8AC3E}">
        <p14:creationId xmlns:p14="http://schemas.microsoft.com/office/powerpoint/2010/main" val="177677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F4CE-4FF6-524C-8303-5361F95CA115}"/>
              </a:ext>
            </a:extLst>
          </p:cNvPr>
          <p:cNvSpPr>
            <a:spLocks noGrp="1"/>
          </p:cNvSpPr>
          <p:nvPr>
            <p:ph type="title"/>
          </p:nvPr>
        </p:nvSpPr>
        <p:spPr>
          <a:xfrm>
            <a:off x="838200" y="18255"/>
            <a:ext cx="10515600" cy="1325563"/>
          </a:xfrm>
        </p:spPr>
        <p:txBody>
          <a:bodyPr/>
          <a:lstStyle/>
          <a:p>
            <a:r>
              <a:rPr lang="en-US" dirty="0"/>
              <a:t>1. </a:t>
            </a:r>
            <a:r>
              <a:rPr lang="en-US" dirty="0" err="1"/>
              <a:t>Industrialisation</a:t>
            </a:r>
            <a:endParaRPr lang="en-US" dirty="0"/>
          </a:p>
        </p:txBody>
      </p:sp>
      <p:sp>
        <p:nvSpPr>
          <p:cNvPr id="3" name="Content Placeholder 2">
            <a:extLst>
              <a:ext uri="{FF2B5EF4-FFF2-40B4-BE49-F238E27FC236}">
                <a16:creationId xmlns:a16="http://schemas.microsoft.com/office/drawing/2014/main" id="{7F017892-EC0E-8C4A-9F64-F15183407D1D}"/>
              </a:ext>
            </a:extLst>
          </p:cNvPr>
          <p:cNvSpPr>
            <a:spLocks noGrp="1"/>
          </p:cNvSpPr>
          <p:nvPr>
            <p:ph idx="1"/>
          </p:nvPr>
        </p:nvSpPr>
        <p:spPr>
          <a:xfrm>
            <a:off x="838200" y="945202"/>
            <a:ext cx="10515600" cy="4967595"/>
          </a:xfrm>
        </p:spPr>
        <p:txBody>
          <a:bodyPr>
            <a:normAutofit fontScale="85000" lnSpcReduction="10000"/>
          </a:bodyPr>
          <a:lstStyle/>
          <a:p>
            <a:r>
              <a:rPr lang="en-US" dirty="0"/>
              <a:t>SA had a colonial- and apartheid-= driven industrialization of primary extraction and white job reservation</a:t>
            </a:r>
          </a:p>
          <a:p>
            <a:pPr lvl="1"/>
            <a:r>
              <a:rPr lang="en-US" dirty="0"/>
              <a:t>1920’s – occupational pensions for white and some </a:t>
            </a:r>
            <a:r>
              <a:rPr lang="en-US" dirty="0" err="1"/>
              <a:t>coloured</a:t>
            </a:r>
            <a:r>
              <a:rPr lang="en-US" dirty="0"/>
              <a:t> workers aligned to job reservation. Private provisioning, no unionization allowed for black workers until the 1980s.</a:t>
            </a:r>
          </a:p>
          <a:p>
            <a:r>
              <a:rPr lang="en-US" dirty="0"/>
              <a:t>De-industrialization followed with an enormous expansion of the primary sector that negatively affected the growth of the formal labour market and contributory schemes.</a:t>
            </a:r>
          </a:p>
          <a:p>
            <a:r>
              <a:rPr lang="en-US" dirty="0"/>
              <a:t>BUT SA has very high proletarianized precariat due to land thefts that destroyed the peasantry at the end of the 1800s and early half of the 1900s. The poor are left with none of the conventional relief types.</a:t>
            </a:r>
          </a:p>
          <a:p>
            <a:r>
              <a:rPr lang="en-US" dirty="0"/>
              <a:t>42,1% unemployment, over 11 million people unemployed, 5 million employed in the informal, agricultural and domestic sectors, 11,3 million employed in the formal economy.</a:t>
            </a:r>
          </a:p>
          <a:p>
            <a:r>
              <a:rPr lang="en-US" dirty="0"/>
              <a:t>8,5 mill contribute to UI, 4,7 million workers don’t, so that is 15 million plus adults without social security of any kind.</a:t>
            </a:r>
          </a:p>
          <a:p>
            <a:endParaRPr lang="en-US" dirty="0"/>
          </a:p>
        </p:txBody>
      </p:sp>
    </p:spTree>
    <p:extLst>
      <p:ext uri="{BB962C8B-B14F-4D97-AF65-F5344CB8AC3E}">
        <p14:creationId xmlns:p14="http://schemas.microsoft.com/office/powerpoint/2010/main" val="368311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772E-5C96-38DD-7A7C-89BDEC8EBFED}"/>
              </a:ext>
            </a:extLst>
          </p:cNvPr>
          <p:cNvSpPr>
            <a:spLocks noGrp="1"/>
          </p:cNvSpPr>
          <p:nvPr>
            <p:ph type="title"/>
          </p:nvPr>
        </p:nvSpPr>
        <p:spPr>
          <a:xfrm>
            <a:off x="838200" y="365125"/>
            <a:ext cx="10515600" cy="795081"/>
          </a:xfrm>
        </p:spPr>
        <p:txBody>
          <a:bodyPr/>
          <a:lstStyle/>
          <a:p>
            <a:r>
              <a:rPr lang="en-ZA" dirty="0"/>
              <a:t>2. Interests	</a:t>
            </a:r>
          </a:p>
        </p:txBody>
      </p:sp>
      <p:sp>
        <p:nvSpPr>
          <p:cNvPr id="3" name="Content Placeholder 2">
            <a:extLst>
              <a:ext uri="{FF2B5EF4-FFF2-40B4-BE49-F238E27FC236}">
                <a16:creationId xmlns:a16="http://schemas.microsoft.com/office/drawing/2014/main" id="{63ED1DCB-95CF-FCB5-04BA-1EEF5540B597}"/>
              </a:ext>
            </a:extLst>
          </p:cNvPr>
          <p:cNvSpPr>
            <a:spLocks noGrp="1"/>
          </p:cNvSpPr>
          <p:nvPr>
            <p:ph idx="1"/>
          </p:nvPr>
        </p:nvSpPr>
        <p:spPr>
          <a:xfrm>
            <a:off x="838200" y="1288026"/>
            <a:ext cx="10515600" cy="4888937"/>
          </a:xfrm>
        </p:spPr>
        <p:txBody>
          <a:bodyPr>
            <a:normAutofit fontScale="92500" lnSpcReduction="20000"/>
          </a:bodyPr>
          <a:lstStyle/>
          <a:p>
            <a:r>
              <a:rPr lang="en-ZA" dirty="0"/>
              <a:t>Some social security system reforms were driven by authoritarian leaders- Bismarck (Prussia) and East Asia.</a:t>
            </a:r>
          </a:p>
          <a:p>
            <a:r>
              <a:rPr lang="en-ZA" dirty="0"/>
              <a:t>But democracy with competing class interests can advance schemes from ones based on clientelism and conditions to right- based schemes.</a:t>
            </a:r>
          </a:p>
          <a:p>
            <a:r>
              <a:rPr lang="en-ZA" dirty="0"/>
              <a:t>Reforms have been easier in homogenous societies, and racial fractionalisation was found to be the single most significant factor in preventing universal social security schemes in heterogenous societies.</a:t>
            </a:r>
          </a:p>
          <a:p>
            <a:r>
              <a:rPr lang="en-ZA" dirty="0"/>
              <a:t>In SA trade unions have been a strong voice historically, but SA has also faced insider/ outsider forces with advancing social security benefits for unorganised unemployed people.</a:t>
            </a:r>
          </a:p>
          <a:p>
            <a:pPr lvl="1"/>
            <a:r>
              <a:rPr lang="en-ZA" dirty="0"/>
              <a:t>Very lacklustre expansion of social insurance or assistance for informal, atypical and unemployed workers.</a:t>
            </a:r>
          </a:p>
          <a:p>
            <a:r>
              <a:rPr lang="en-ZA" dirty="0"/>
              <a:t>Private sector retirement funds seem to be the most powerful actors ito blocking reforms (Green Paper).</a:t>
            </a:r>
          </a:p>
        </p:txBody>
      </p:sp>
    </p:spTree>
    <p:extLst>
      <p:ext uri="{BB962C8B-B14F-4D97-AF65-F5344CB8AC3E}">
        <p14:creationId xmlns:p14="http://schemas.microsoft.com/office/powerpoint/2010/main" val="112441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4440-4611-4513-E443-EEF812A39BF2}"/>
              </a:ext>
            </a:extLst>
          </p:cNvPr>
          <p:cNvSpPr>
            <a:spLocks noGrp="1"/>
          </p:cNvSpPr>
          <p:nvPr>
            <p:ph type="title"/>
          </p:nvPr>
        </p:nvSpPr>
        <p:spPr/>
        <p:txBody>
          <a:bodyPr/>
          <a:lstStyle/>
          <a:p>
            <a:r>
              <a:rPr lang="en-ZA" dirty="0"/>
              <a:t>Interests cont.</a:t>
            </a:r>
          </a:p>
        </p:txBody>
      </p:sp>
      <p:sp>
        <p:nvSpPr>
          <p:cNvPr id="3" name="Content Placeholder 2">
            <a:extLst>
              <a:ext uri="{FF2B5EF4-FFF2-40B4-BE49-F238E27FC236}">
                <a16:creationId xmlns:a16="http://schemas.microsoft.com/office/drawing/2014/main" id="{F1A32CC9-3CC0-298B-3336-08924275AC0F}"/>
              </a:ext>
            </a:extLst>
          </p:cNvPr>
          <p:cNvSpPr>
            <a:spLocks noGrp="1"/>
          </p:cNvSpPr>
          <p:nvPr>
            <p:ph idx="1"/>
          </p:nvPr>
        </p:nvSpPr>
        <p:spPr/>
        <p:txBody>
          <a:bodyPr>
            <a:normAutofit fontScale="92500" lnSpcReduction="10000"/>
          </a:bodyPr>
          <a:lstStyle/>
          <a:p>
            <a:r>
              <a:rPr lang="en-ZA" dirty="0"/>
              <a:t>Class interests: There is an odd absence of a national social movement of the </a:t>
            </a:r>
            <a:r>
              <a:rPr lang="en-ZA" dirty="0" err="1"/>
              <a:t>poors</a:t>
            </a:r>
            <a:r>
              <a:rPr lang="en-ZA" dirty="0"/>
              <a:t> on social security demands, perhaps because it is unknown to many, yet in July 2021, riots and looting (politics of President Zuma’s arrest, poverty, withdrawal of the R350 grant) brought the R350  back on the books with a tacit recognition that it cannot be withdrawn. Where are social movements demanding a decent UBI?</a:t>
            </a:r>
          </a:p>
          <a:p>
            <a:r>
              <a:rPr lang="en-ZA" dirty="0"/>
              <a:t>Prof Erden Yoruk: </a:t>
            </a:r>
            <a:r>
              <a:rPr lang="en-GB" dirty="0"/>
              <a:t>new study on ‘emerging markets welfare regime’</a:t>
            </a:r>
            <a:r>
              <a:rPr lang="en-GB" b="0" i="0" dirty="0">
                <a:effectLst/>
              </a:rPr>
              <a:t> that differs from </a:t>
            </a:r>
            <a:r>
              <a:rPr lang="en-GB" b="0" i="0" dirty="0" err="1">
                <a:effectLst/>
              </a:rPr>
              <a:t>Esping</a:t>
            </a:r>
            <a:r>
              <a:rPr lang="en-GB" b="0" i="0" dirty="0">
                <a:effectLst/>
              </a:rPr>
              <a:t>- </a:t>
            </a:r>
            <a:r>
              <a:rPr lang="en-GB" b="0" i="0" dirty="0" err="1">
                <a:effectLst/>
              </a:rPr>
              <a:t>Andersens</a:t>
            </a:r>
            <a:r>
              <a:rPr lang="en-GB" dirty="0" err="1"/>
              <a:t>’s</a:t>
            </a:r>
            <a:r>
              <a:rPr lang="en-GB" dirty="0"/>
              <a:t> classic 3 types of </a:t>
            </a:r>
            <a:r>
              <a:rPr lang="en-GB" b="0" i="0" dirty="0">
                <a:effectLst/>
              </a:rPr>
              <a:t>liberal, corporatist and social democratic welfare regimes of the global north because of decommodification of social assistance in developing countries and considers the new welfare regime principally as a ‘response to the growing political power of the poor as a dual source of threat and support for governments’.</a:t>
            </a:r>
            <a:endParaRPr lang="en-ZA" dirty="0"/>
          </a:p>
          <a:p>
            <a:endParaRPr lang="en-ZA" dirty="0"/>
          </a:p>
        </p:txBody>
      </p:sp>
    </p:spTree>
    <p:extLst>
      <p:ext uri="{BB962C8B-B14F-4D97-AF65-F5344CB8AC3E}">
        <p14:creationId xmlns:p14="http://schemas.microsoft.com/office/powerpoint/2010/main" val="203072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2033-1846-43ED-F644-6F8939DB1D0A}"/>
              </a:ext>
            </a:extLst>
          </p:cNvPr>
          <p:cNvSpPr>
            <a:spLocks noGrp="1"/>
          </p:cNvSpPr>
          <p:nvPr>
            <p:ph type="title"/>
          </p:nvPr>
        </p:nvSpPr>
        <p:spPr>
          <a:xfrm>
            <a:off x="838200" y="-126028"/>
            <a:ext cx="10515600" cy="1325563"/>
          </a:xfrm>
        </p:spPr>
        <p:txBody>
          <a:bodyPr/>
          <a:lstStyle/>
          <a:p>
            <a:r>
              <a:rPr lang="en-ZA" dirty="0"/>
              <a:t>3. Institutions</a:t>
            </a:r>
          </a:p>
        </p:txBody>
      </p:sp>
      <p:sp>
        <p:nvSpPr>
          <p:cNvPr id="3" name="Content Placeholder 2">
            <a:extLst>
              <a:ext uri="{FF2B5EF4-FFF2-40B4-BE49-F238E27FC236}">
                <a16:creationId xmlns:a16="http://schemas.microsoft.com/office/drawing/2014/main" id="{5B51527D-A3A5-3B9E-587A-A8CDCAB4C4F2}"/>
              </a:ext>
            </a:extLst>
          </p:cNvPr>
          <p:cNvSpPr>
            <a:spLocks noGrp="1"/>
          </p:cNvSpPr>
          <p:nvPr>
            <p:ph idx="1"/>
          </p:nvPr>
        </p:nvSpPr>
        <p:spPr>
          <a:xfrm>
            <a:off x="838200" y="1199535"/>
            <a:ext cx="10515600" cy="4977428"/>
          </a:xfrm>
        </p:spPr>
        <p:txBody>
          <a:bodyPr>
            <a:normAutofit fontScale="92500" lnSpcReduction="20000"/>
          </a:bodyPr>
          <a:lstStyle/>
          <a:p>
            <a:r>
              <a:rPr lang="en-ZA" dirty="0"/>
              <a:t>A certain level of a functioning state is required in contemplation of reforms.</a:t>
            </a:r>
          </a:p>
          <a:p>
            <a:r>
              <a:rPr lang="en-ZA" dirty="0"/>
              <a:t>Two institutional interest groups:</a:t>
            </a:r>
          </a:p>
          <a:p>
            <a:pPr lvl="1"/>
            <a:r>
              <a:rPr lang="en-ZA" dirty="0"/>
              <a:t>Providers – public (professional such as teachers and workers) and private providers, eg private insurance companies</a:t>
            </a:r>
          </a:p>
          <a:p>
            <a:pPr lvl="1"/>
            <a:r>
              <a:rPr lang="en-ZA" dirty="0"/>
              <a:t>Clients – or beneficiaries</a:t>
            </a:r>
          </a:p>
          <a:p>
            <a:pPr lvl="1"/>
            <a:r>
              <a:rPr lang="en-ZA" dirty="0"/>
              <a:t>A US study shows how universal expansion is blocked when private providers are more powerful than poor beneficiary groups and poorly organised consumer rights groups.</a:t>
            </a:r>
          </a:p>
          <a:p>
            <a:r>
              <a:rPr lang="en-ZA" dirty="0"/>
              <a:t>The Constitution is a strong institution that advances universal social security like the community- driven activist litigation in India, but impact litigation is quite elite in SA, not community- owned.</a:t>
            </a:r>
          </a:p>
          <a:p>
            <a:r>
              <a:rPr lang="en-ZA" dirty="0"/>
              <a:t>The institution of citizenship and social cohesion is deeply broken due to huge inequalities, and Parliament is lacklustre in terms of vigorous policy reform debates.</a:t>
            </a:r>
          </a:p>
        </p:txBody>
      </p:sp>
    </p:spTree>
    <p:extLst>
      <p:ext uri="{BB962C8B-B14F-4D97-AF65-F5344CB8AC3E}">
        <p14:creationId xmlns:p14="http://schemas.microsoft.com/office/powerpoint/2010/main" val="212614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D28F-E568-3CAB-EF9E-904AD0D7C520}"/>
              </a:ext>
            </a:extLst>
          </p:cNvPr>
          <p:cNvSpPr>
            <a:spLocks noGrp="1"/>
          </p:cNvSpPr>
          <p:nvPr>
            <p:ph type="title"/>
          </p:nvPr>
        </p:nvSpPr>
        <p:spPr/>
        <p:txBody>
          <a:bodyPr/>
          <a:lstStyle/>
          <a:p>
            <a:r>
              <a:rPr lang="en-ZA" dirty="0"/>
              <a:t>4. Ideas and Ideology – global</a:t>
            </a:r>
          </a:p>
        </p:txBody>
      </p:sp>
      <p:sp>
        <p:nvSpPr>
          <p:cNvPr id="3" name="Content Placeholder 2">
            <a:extLst>
              <a:ext uri="{FF2B5EF4-FFF2-40B4-BE49-F238E27FC236}">
                <a16:creationId xmlns:a16="http://schemas.microsoft.com/office/drawing/2014/main" id="{9EF89CC7-9ADB-2920-F4FD-2851AC76BC40}"/>
              </a:ext>
            </a:extLst>
          </p:cNvPr>
          <p:cNvSpPr>
            <a:spLocks noGrp="1"/>
          </p:cNvSpPr>
          <p:nvPr>
            <p:ph idx="1"/>
          </p:nvPr>
        </p:nvSpPr>
        <p:spPr>
          <a:xfrm>
            <a:off x="838200" y="1455174"/>
            <a:ext cx="10515600" cy="4721789"/>
          </a:xfrm>
        </p:spPr>
        <p:txBody>
          <a:bodyPr/>
          <a:lstStyle/>
          <a:p>
            <a:r>
              <a:rPr lang="en-ZA" dirty="0"/>
              <a:t>Post WW2, Keynesian model of macro- economy and economic planning supported the welfare state</a:t>
            </a:r>
          </a:p>
          <a:p>
            <a:r>
              <a:rPr lang="en-ZA" dirty="0"/>
              <a:t>1970’s – advance of neo-liberal economic parading with retrenchments and dismantling of the welfare state</a:t>
            </a:r>
          </a:p>
          <a:p>
            <a:r>
              <a:rPr lang="en-ZA" dirty="0"/>
              <a:t>A new counter- reaction:</a:t>
            </a:r>
          </a:p>
          <a:p>
            <a:pPr lvl="1"/>
            <a:r>
              <a:rPr lang="en-ZA" dirty="0"/>
              <a:t>Recognition of the productive contribution of social policies through human and social capital</a:t>
            </a:r>
          </a:p>
          <a:p>
            <a:pPr lvl="1"/>
            <a:r>
              <a:rPr lang="en-ZA" dirty="0"/>
              <a:t>Recognition of the costs of ‘</a:t>
            </a:r>
            <a:r>
              <a:rPr lang="en-ZA" dirty="0" err="1"/>
              <a:t>disembedding</a:t>
            </a:r>
            <a:r>
              <a:rPr lang="en-ZA" dirty="0"/>
              <a:t>’ welfare, crime, exclusion, social unrest and delegitimating of ruling regime</a:t>
            </a:r>
          </a:p>
        </p:txBody>
      </p:sp>
    </p:spTree>
    <p:extLst>
      <p:ext uri="{BB962C8B-B14F-4D97-AF65-F5344CB8AC3E}">
        <p14:creationId xmlns:p14="http://schemas.microsoft.com/office/powerpoint/2010/main" val="273593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ECFD-4B7F-18C2-7E2F-981E1D589514}"/>
              </a:ext>
            </a:extLst>
          </p:cNvPr>
          <p:cNvSpPr>
            <a:spLocks noGrp="1"/>
          </p:cNvSpPr>
          <p:nvPr>
            <p:ph type="title"/>
          </p:nvPr>
        </p:nvSpPr>
        <p:spPr/>
        <p:txBody>
          <a:bodyPr/>
          <a:lstStyle/>
          <a:p>
            <a:r>
              <a:rPr lang="en-ZA" dirty="0"/>
              <a:t>Ideas and ideology - SA</a:t>
            </a:r>
          </a:p>
        </p:txBody>
      </p:sp>
      <p:sp>
        <p:nvSpPr>
          <p:cNvPr id="3" name="Content Placeholder 2">
            <a:extLst>
              <a:ext uri="{FF2B5EF4-FFF2-40B4-BE49-F238E27FC236}">
                <a16:creationId xmlns:a16="http://schemas.microsoft.com/office/drawing/2014/main" id="{453BCF2A-8414-47EC-DCA1-D49EE7938226}"/>
              </a:ext>
            </a:extLst>
          </p:cNvPr>
          <p:cNvSpPr>
            <a:spLocks noGrp="1"/>
          </p:cNvSpPr>
          <p:nvPr>
            <p:ph idx="1"/>
          </p:nvPr>
        </p:nvSpPr>
        <p:spPr>
          <a:xfrm>
            <a:off x="838200" y="1524000"/>
            <a:ext cx="10515600" cy="4652963"/>
          </a:xfrm>
        </p:spPr>
        <p:txBody>
          <a:bodyPr>
            <a:normAutofit fontScale="85000" lnSpcReduction="20000"/>
          </a:bodyPr>
          <a:lstStyle/>
          <a:p>
            <a:pPr marL="285750" indent="-285750">
              <a:buFont typeface="Arial" panose="020B0604020202020204" pitchFamily="34" charset="0"/>
              <a:buChar char="•"/>
            </a:pPr>
            <a:r>
              <a:rPr lang="en-GB" dirty="0"/>
              <a:t>In South Africa, early pro-poor relief dates back to activities by the Dutch Reformed Church in 1657- charity for whites.</a:t>
            </a:r>
          </a:p>
          <a:p>
            <a:pPr marL="285750" indent="-285750">
              <a:buFont typeface="Arial" panose="020B0604020202020204" pitchFamily="34" charset="0"/>
              <a:buChar char="•"/>
            </a:pPr>
            <a:r>
              <a:rPr lang="en-GB" dirty="0"/>
              <a:t>Racial exclusion of Apartheid: </a:t>
            </a:r>
          </a:p>
          <a:p>
            <a:pPr marL="742950" lvl="1" indent="-285750"/>
            <a:r>
              <a:rPr lang="en-GB" dirty="0"/>
              <a:t>Servaas van der Berg explains: </a:t>
            </a:r>
            <a:r>
              <a:rPr lang="en-GB" i="1" dirty="0"/>
              <a:t>The exclusion of blacks was predicated on the “civilised labour” view that people accustomed to modern lifestyles and consumption patterns had greater need of social protection than those in rural subsistence agriculture, who were not </a:t>
            </a:r>
            <a:r>
              <a:rPr lang="en-GB" i="1" dirty="0" err="1"/>
              <a:t>proletarianised</a:t>
            </a:r>
            <a:r>
              <a:rPr lang="en-GB" i="1" dirty="0"/>
              <a:t> and were thus presumed to be better placed to meet traditional subsistence needs</a:t>
            </a:r>
            <a:r>
              <a:rPr lang="en-GB" dirty="0"/>
              <a:t>.</a:t>
            </a:r>
          </a:p>
          <a:p>
            <a:pPr marL="285750" indent="-285750"/>
            <a:r>
              <a:rPr lang="en-GB" dirty="0"/>
              <a:t>SA returned to global stage in 1990s, with the rise of neo-liberal influence under the WB and IMF which has led to a huge antagonism to the idea of universalism and the adoption of the myths of dependency, austerity, targeting, conditions.</a:t>
            </a:r>
          </a:p>
          <a:p>
            <a:pPr marL="285750" indent="-285750"/>
            <a:r>
              <a:rPr lang="en-GB" dirty="0"/>
              <a:t>SA: there is an ideological aversion to the concept of a universal ‘welfare state’ and social democracy in favour of some unclear notion of a ‘developmental state’ and yet at the same time a ‘small state’ budget austerity, which seems to mean every person to fend for themselves.</a:t>
            </a:r>
            <a:endParaRPr lang="en-ZA" dirty="0"/>
          </a:p>
          <a:p>
            <a:endParaRPr lang="en-ZA" dirty="0"/>
          </a:p>
        </p:txBody>
      </p:sp>
    </p:spTree>
    <p:extLst>
      <p:ext uri="{BB962C8B-B14F-4D97-AF65-F5344CB8AC3E}">
        <p14:creationId xmlns:p14="http://schemas.microsoft.com/office/powerpoint/2010/main" val="438898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1385</Words>
  <Application>Microsoft Office PowerPoint</Application>
  <PresentationFormat>Widescreen</PresentationFormat>
  <Paragraphs>72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For SPI we seek to answer: why is there so little clear progress on social security reform in SA.</vt:lpstr>
      <vt:lpstr>History and Context of Social Security Policy Making- Gough’s model of social policy making</vt:lpstr>
      <vt:lpstr>1. Industrialisation</vt:lpstr>
      <vt:lpstr>2. Interests </vt:lpstr>
      <vt:lpstr>Interests cont.</vt:lpstr>
      <vt:lpstr>3. Institutions</vt:lpstr>
      <vt:lpstr>4. Ideas and Ideology – global</vt:lpstr>
      <vt:lpstr>Ideas and ideology - SA</vt:lpstr>
      <vt:lpstr>5. International influences</vt:lpstr>
      <vt:lpstr>Developing Economies: Social Security Policy Reform Red Flags</vt:lpstr>
      <vt:lpstr>South Africa’s Reform Process – advances, hiccups and retreats.</vt:lpstr>
      <vt:lpstr>SA Social  Security Policy Lacuna</vt:lpstr>
      <vt:lpstr>PowerPoint Presentation</vt:lpstr>
      <vt:lpstr>2002 Taylor Committee: Proposed Phasing in of Universal Income Support as part of Comprehensive Social Protection.</vt:lpstr>
      <vt:lpstr>Taylor 2002: Retirement Fund Reform Recommendations</vt:lpstr>
      <vt:lpstr>2021 – 19 years later: Green Paper Recommendations for Comprehensive Social Security, withdrawn after 7 days.</vt:lpstr>
      <vt:lpstr>Institutional Fragmentation</vt:lpstr>
      <vt:lpstr>Policy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Moses Kas</dc:creator>
  <cp:lastModifiedBy>Isobel</cp:lastModifiedBy>
  <cp:revision>6</cp:revision>
  <cp:lastPrinted>2023-11-07T13:04:59Z</cp:lastPrinted>
  <dcterms:created xsi:type="dcterms:W3CDTF">2023-11-06T09:07:33Z</dcterms:created>
  <dcterms:modified xsi:type="dcterms:W3CDTF">2023-11-08T07:16:57Z</dcterms:modified>
</cp:coreProperties>
</file>