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BD5"/>
          </a:solidFill>
        </a:fill>
      </a:tcStyle>
    </a:wholeTbl>
    <a:band2H>
      <a:tcTxStyle/>
      <a:tcStyle>
        <a:tcBdr/>
        <a:fill>
          <a:solidFill>
            <a:srgbClr val="E6E7EB"/>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FF2"/>
          </a:solidFill>
        </a:fill>
      </a:tcStyle>
    </a:wholeTbl>
    <a:band2H>
      <a:tcTxStyle/>
      <a:tcStyle>
        <a:tcBdr/>
        <a:fill>
          <a:solidFill>
            <a:srgbClr val="E6F0F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BF2CA"/>
          </a:solidFill>
        </a:fill>
      </a:tcStyle>
    </a:wholeTbl>
    <a:band2H>
      <a:tcTxStyle/>
      <a:tcStyle>
        <a:tcBdr/>
        <a:fill>
          <a:solidFill>
            <a:srgbClr val="F5F9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65"/>
  </p:normalViewPr>
  <p:slideViewPr>
    <p:cSldViewPr snapToGrid="0" snapToObjects="1">
      <p:cViewPr varScale="1">
        <p:scale>
          <a:sx n="103" d="100"/>
          <a:sy n="103" d="100"/>
        </p:scale>
        <p:origin x="17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1" name="Shape 141"/>
          <p:cNvSpPr>
            <a:spLocks noGrp="1" noRot="1" noChangeAspect="1"/>
          </p:cNvSpPr>
          <p:nvPr>
            <p:ph type="sldImg"/>
          </p:nvPr>
        </p:nvSpPr>
        <p:spPr>
          <a:xfrm>
            <a:off x="1143000" y="685800"/>
            <a:ext cx="4572000" cy="3429000"/>
          </a:xfrm>
          <a:prstGeom prst="rect">
            <a:avLst/>
          </a:prstGeom>
        </p:spPr>
        <p:txBody>
          <a:bodyPr/>
          <a:lstStyle/>
          <a:p>
            <a:endParaRPr/>
          </a:p>
        </p:txBody>
      </p:sp>
      <p:sp>
        <p:nvSpPr>
          <p:cNvPr id="142" name="Shape 14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Content Single Column">
    <p:spTree>
      <p:nvGrpSpPr>
        <p:cNvPr id="1" name=""/>
        <p:cNvGrpSpPr/>
        <p:nvPr/>
      </p:nvGrpSpPr>
      <p:grpSpPr>
        <a:xfrm>
          <a:off x="0" y="0"/>
          <a:ext cx="0" cy="0"/>
          <a:chOff x="0" y="0"/>
          <a:chExt cx="0" cy="0"/>
        </a:xfrm>
      </p:grpSpPr>
      <p:sp>
        <p:nvSpPr>
          <p:cNvPr id="11" name="Title Text"/>
          <p:cNvSpPr txBox="1">
            <a:spLocks noGrp="1"/>
          </p:cNvSpPr>
          <p:nvPr>
            <p:ph type="title"/>
          </p:nvPr>
        </p:nvSpPr>
        <p:spPr>
          <a:xfrm>
            <a:off x="463462" y="193218"/>
            <a:ext cx="8207465" cy="614712"/>
          </a:xfrm>
          <a:prstGeom prst="rect">
            <a:avLst/>
          </a:prstGeom>
        </p:spPr>
        <p:txBody>
          <a:bodyPr lIns="0" tIns="0" rIns="0" bIns="0" anchor="b"/>
          <a:lstStyle>
            <a:lvl1pPr>
              <a:defRPr sz="2400"/>
            </a:lvl1pPr>
          </a:lstStyle>
          <a:p>
            <a:r>
              <a:t>Title Text</a:t>
            </a:r>
          </a:p>
        </p:txBody>
      </p:sp>
      <p:sp>
        <p:nvSpPr>
          <p:cNvPr id="12" name="Body Level One…"/>
          <p:cNvSpPr txBox="1">
            <a:spLocks noGrp="1"/>
          </p:cNvSpPr>
          <p:nvPr>
            <p:ph type="body" idx="1"/>
          </p:nvPr>
        </p:nvSpPr>
        <p:spPr>
          <a:xfrm>
            <a:off x="473073" y="1736878"/>
            <a:ext cx="8208003" cy="4068613"/>
          </a:xfrm>
          <a:prstGeom prst="rect">
            <a:avLst/>
          </a:prstGeom>
        </p:spPr>
        <p:txBody>
          <a:bodyPr/>
          <a:lstStyle>
            <a:lvl1pPr>
              <a:lnSpc>
                <a:spcPct val="100000"/>
              </a:lnSpc>
              <a:spcBef>
                <a:spcPts val="300"/>
              </a:spcBef>
            </a:lvl1pPr>
            <a:lvl2pPr>
              <a:lnSpc>
                <a:spcPct val="100000"/>
              </a:lnSpc>
              <a:spcBef>
                <a:spcPts val="300"/>
              </a:spcBef>
            </a:lvl2pPr>
            <a:lvl3pPr marL="538162" indent="-180975">
              <a:lnSpc>
                <a:spcPct val="100000"/>
              </a:lnSpc>
              <a:spcBef>
                <a:spcPts val="300"/>
              </a:spcBef>
            </a:lvl3pPr>
            <a:lvl4pPr marL="720725" indent="-182562">
              <a:lnSpc>
                <a:spcPct val="100000"/>
              </a:lnSpc>
              <a:spcBef>
                <a:spcPts val="300"/>
              </a:spcBef>
            </a:lvl4pPr>
            <a:lvl5pPr marL="895350" indent="-174625">
              <a:lnSpc>
                <a:spcPct val="100000"/>
              </a:lnSpc>
              <a:spcBef>
                <a:spcPts val="300"/>
              </a:spcBef>
            </a:lvl5pPr>
          </a:lstStyle>
          <a:p>
            <a:r>
              <a:t>Body Level One</a:t>
            </a:r>
          </a:p>
          <a:p>
            <a:pPr lvl="1"/>
            <a:r>
              <a:t>Body Level Two</a:t>
            </a:r>
          </a:p>
          <a:p>
            <a:pPr lvl="2"/>
            <a:r>
              <a:t>Body Level Three</a:t>
            </a:r>
          </a:p>
          <a:p>
            <a:pPr lvl="3"/>
            <a:r>
              <a:t>Body Level Four</a:t>
            </a:r>
          </a:p>
          <a:p>
            <a:pPr lvl="4"/>
            <a:r>
              <a:t>Body Level Five</a:t>
            </a:r>
          </a:p>
        </p:txBody>
      </p:sp>
      <p:sp>
        <p:nvSpPr>
          <p:cNvPr id="13" name="Text Placeholder 5"/>
          <p:cNvSpPr>
            <a:spLocks noGrp="1"/>
          </p:cNvSpPr>
          <p:nvPr>
            <p:ph type="body" sz="quarter" idx="21"/>
          </p:nvPr>
        </p:nvSpPr>
        <p:spPr>
          <a:xfrm>
            <a:off x="463463" y="808015"/>
            <a:ext cx="8208000" cy="431801"/>
          </a:xfrm>
          <a:prstGeom prst="rect">
            <a:avLst/>
          </a:prstGeom>
        </p:spPr>
        <p:txBody>
          <a:bodyPr/>
          <a:lstStyle/>
          <a:p>
            <a:endParaRPr/>
          </a:p>
        </p:txBody>
      </p:sp>
      <p:sp>
        <p:nvSpPr>
          <p:cNvPr id="14" name="Text Placeholder 7"/>
          <p:cNvSpPr>
            <a:spLocks noGrp="1"/>
          </p:cNvSpPr>
          <p:nvPr>
            <p:ph type="body" sz="quarter" idx="22"/>
          </p:nvPr>
        </p:nvSpPr>
        <p:spPr>
          <a:xfrm>
            <a:off x="473075" y="6022845"/>
            <a:ext cx="8197850" cy="175240"/>
          </a:xfrm>
          <a:prstGeom prst="rect">
            <a:avLst/>
          </a:prstGeom>
        </p:spPr>
        <p:txBody>
          <a:bodyPr/>
          <a:lstStyle/>
          <a:p>
            <a:pPr marL="142970" indent="-142970" defTabSz="722376">
              <a:spcBef>
                <a:spcPts val="1000"/>
              </a:spcBef>
              <a:defRPr sz="1264"/>
            </a:pPr>
            <a:endParaRPr/>
          </a:p>
        </p:txBody>
      </p:sp>
      <p:sp>
        <p:nvSpPr>
          <p:cNvPr id="15" name="Text Placeholder 7"/>
          <p:cNvSpPr>
            <a:spLocks noGrp="1"/>
          </p:cNvSpPr>
          <p:nvPr>
            <p:ph type="body" sz="quarter" idx="23"/>
          </p:nvPr>
        </p:nvSpPr>
        <p:spPr>
          <a:xfrm>
            <a:off x="473074" y="1404937"/>
            <a:ext cx="8208000" cy="338555"/>
          </a:xfrm>
          <a:prstGeom prst="rect">
            <a:avLst/>
          </a:prstGeom>
        </p:spPr>
        <p:txBody>
          <a:bodyPr/>
          <a:lstStyle/>
          <a:p>
            <a:endParaRPr/>
          </a:p>
        </p:txBody>
      </p:sp>
      <p:sp>
        <p:nvSpPr>
          <p:cNvPr id="16"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lvl1p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Section Divider Dark Blue">
    <p:bg>
      <p:bgPr>
        <a:solidFill>
          <a:schemeClr val="accent1"/>
        </a:solidFill>
        <a:effectLst/>
      </p:bgPr>
    </p:bg>
    <p:spTree>
      <p:nvGrpSpPr>
        <p:cNvPr id="1" name=""/>
        <p:cNvGrpSpPr/>
        <p:nvPr/>
      </p:nvGrpSpPr>
      <p:grpSpPr>
        <a:xfrm>
          <a:off x="0" y="0"/>
          <a:ext cx="0" cy="0"/>
          <a:chOff x="0" y="0"/>
          <a:chExt cx="0" cy="0"/>
        </a:xfrm>
      </p:grpSpPr>
      <p:sp>
        <p:nvSpPr>
          <p:cNvPr id="102" name="Title Text"/>
          <p:cNvSpPr txBox="1">
            <a:spLocks noGrp="1"/>
          </p:cNvSpPr>
          <p:nvPr>
            <p:ph type="title"/>
          </p:nvPr>
        </p:nvSpPr>
        <p:spPr>
          <a:xfrm>
            <a:off x="473075" y="2291794"/>
            <a:ext cx="5154461" cy="2023892"/>
          </a:xfrm>
          <a:prstGeom prst="rect">
            <a:avLst/>
          </a:prstGeom>
        </p:spPr>
        <p:txBody>
          <a:bodyPr lIns="0" tIns="0" rIns="0" bIns="0"/>
          <a:lstStyle>
            <a:lvl1pPr>
              <a:defRPr sz="4400" b="0">
                <a:solidFill>
                  <a:srgbClr val="FFFFFF"/>
                </a:solidFill>
                <a:latin typeface="Times New Roman"/>
                <a:ea typeface="Times New Roman"/>
                <a:cs typeface="Times New Roman"/>
                <a:sym typeface="Times New Roman"/>
              </a:defRPr>
            </a:lvl1pPr>
          </a:lstStyle>
          <a:p>
            <a:r>
              <a:t>Title Text</a:t>
            </a:r>
          </a:p>
        </p:txBody>
      </p:sp>
      <p:sp>
        <p:nvSpPr>
          <p:cNvPr id="103"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3_Section Divider Pale Blue">
    <p:bg>
      <p:bgPr>
        <a:solidFill>
          <a:schemeClr val="accent2"/>
        </a:solidFill>
        <a:effectLst/>
      </p:bgPr>
    </p:bg>
    <p:spTree>
      <p:nvGrpSpPr>
        <p:cNvPr id="1" name=""/>
        <p:cNvGrpSpPr/>
        <p:nvPr/>
      </p:nvGrpSpPr>
      <p:grpSpPr>
        <a:xfrm>
          <a:off x="0" y="0"/>
          <a:ext cx="0" cy="0"/>
          <a:chOff x="0" y="0"/>
          <a:chExt cx="0" cy="0"/>
        </a:xfrm>
      </p:grpSpPr>
      <p:sp>
        <p:nvSpPr>
          <p:cNvPr id="110" name="Title Text"/>
          <p:cNvSpPr txBox="1">
            <a:spLocks noGrp="1"/>
          </p:cNvSpPr>
          <p:nvPr>
            <p:ph type="title"/>
          </p:nvPr>
        </p:nvSpPr>
        <p:spPr>
          <a:xfrm>
            <a:off x="473075" y="2291794"/>
            <a:ext cx="5154461" cy="2023892"/>
          </a:xfrm>
          <a:prstGeom prst="rect">
            <a:avLst/>
          </a:prstGeom>
        </p:spPr>
        <p:txBody>
          <a:bodyPr lIns="0" tIns="0" rIns="0" bIns="0"/>
          <a:lstStyle>
            <a:lvl1pPr>
              <a:defRPr sz="4400" b="0">
                <a:solidFill>
                  <a:srgbClr val="FFFFFF"/>
                </a:solidFill>
                <a:latin typeface="Times New Roman"/>
                <a:ea typeface="Times New Roman"/>
                <a:cs typeface="Times New Roman"/>
                <a:sym typeface="Times New Roman"/>
              </a:defRPr>
            </a:lvl1pPr>
          </a:lstStyle>
          <a:p>
            <a:r>
              <a:t>Title Text</a:t>
            </a:r>
          </a:p>
        </p:txBody>
      </p:sp>
      <p:sp>
        <p:nvSpPr>
          <p:cNvPr id="111"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1_Section Divider Pale Blue">
    <p:bg>
      <p:bgPr>
        <a:solidFill>
          <a:schemeClr val="accent5"/>
        </a:solidFill>
        <a:effectLst/>
      </p:bgPr>
    </p:bg>
    <p:spTree>
      <p:nvGrpSpPr>
        <p:cNvPr id="1" name=""/>
        <p:cNvGrpSpPr/>
        <p:nvPr/>
      </p:nvGrpSpPr>
      <p:grpSpPr>
        <a:xfrm>
          <a:off x="0" y="0"/>
          <a:ext cx="0" cy="0"/>
          <a:chOff x="0" y="0"/>
          <a:chExt cx="0" cy="0"/>
        </a:xfrm>
      </p:grpSpPr>
      <p:sp>
        <p:nvSpPr>
          <p:cNvPr id="118" name="Title Text"/>
          <p:cNvSpPr txBox="1">
            <a:spLocks noGrp="1"/>
          </p:cNvSpPr>
          <p:nvPr>
            <p:ph type="title"/>
          </p:nvPr>
        </p:nvSpPr>
        <p:spPr>
          <a:xfrm>
            <a:off x="473075" y="2291794"/>
            <a:ext cx="5154461" cy="2023892"/>
          </a:xfrm>
          <a:prstGeom prst="rect">
            <a:avLst/>
          </a:prstGeom>
        </p:spPr>
        <p:txBody>
          <a:bodyPr lIns="0" tIns="0" rIns="0" bIns="0"/>
          <a:lstStyle>
            <a:lvl1pPr>
              <a:defRPr sz="4400" b="0">
                <a:solidFill>
                  <a:srgbClr val="FFFFFF"/>
                </a:solidFill>
                <a:latin typeface="Times New Roman"/>
                <a:ea typeface="Times New Roman"/>
                <a:cs typeface="Times New Roman"/>
                <a:sym typeface="Times New Roman"/>
              </a:defRPr>
            </a:lvl1pPr>
          </a:lstStyle>
          <a:p>
            <a:r>
              <a:t>Title Text</a:t>
            </a:r>
          </a:p>
        </p:txBody>
      </p:sp>
      <p:sp>
        <p:nvSpPr>
          <p:cNvPr id="119"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2_Section Divider Pale Blue">
    <p:bg>
      <p:bgPr>
        <a:solidFill>
          <a:schemeClr val="accent4"/>
        </a:solidFill>
        <a:effectLst/>
      </p:bgPr>
    </p:bg>
    <p:spTree>
      <p:nvGrpSpPr>
        <p:cNvPr id="1" name=""/>
        <p:cNvGrpSpPr/>
        <p:nvPr/>
      </p:nvGrpSpPr>
      <p:grpSpPr>
        <a:xfrm>
          <a:off x="0" y="0"/>
          <a:ext cx="0" cy="0"/>
          <a:chOff x="0" y="0"/>
          <a:chExt cx="0" cy="0"/>
        </a:xfrm>
      </p:grpSpPr>
      <p:sp>
        <p:nvSpPr>
          <p:cNvPr id="126" name="Title Text"/>
          <p:cNvSpPr txBox="1">
            <a:spLocks noGrp="1"/>
          </p:cNvSpPr>
          <p:nvPr>
            <p:ph type="title"/>
          </p:nvPr>
        </p:nvSpPr>
        <p:spPr>
          <a:xfrm>
            <a:off x="473075" y="2291794"/>
            <a:ext cx="5154461" cy="2023892"/>
          </a:xfrm>
          <a:prstGeom prst="rect">
            <a:avLst/>
          </a:prstGeom>
        </p:spPr>
        <p:txBody>
          <a:bodyPr lIns="0" tIns="0" rIns="0" bIns="0"/>
          <a:lstStyle>
            <a:lvl1pPr>
              <a:defRPr sz="4400" b="0">
                <a:solidFill>
                  <a:srgbClr val="FFFFFF"/>
                </a:solidFill>
                <a:latin typeface="Times New Roman"/>
                <a:ea typeface="Times New Roman"/>
                <a:cs typeface="Times New Roman"/>
                <a:sym typeface="Times New Roman"/>
              </a:defRPr>
            </a:lvl1pPr>
          </a:lstStyle>
          <a:p>
            <a:r>
              <a:t>Title Text</a:t>
            </a:r>
          </a:p>
        </p:txBody>
      </p:sp>
      <p:sp>
        <p:nvSpPr>
          <p:cNvPr id="127"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Section Divider Light Blue">
    <p:bg>
      <p:bgPr>
        <a:solidFill>
          <a:schemeClr val="accent3"/>
        </a:solidFill>
        <a:effectLst/>
      </p:bgPr>
    </p:bg>
    <p:spTree>
      <p:nvGrpSpPr>
        <p:cNvPr id="1" name=""/>
        <p:cNvGrpSpPr/>
        <p:nvPr/>
      </p:nvGrpSpPr>
      <p:grpSpPr>
        <a:xfrm>
          <a:off x="0" y="0"/>
          <a:ext cx="0" cy="0"/>
          <a:chOff x="0" y="0"/>
          <a:chExt cx="0" cy="0"/>
        </a:xfrm>
      </p:grpSpPr>
      <p:sp>
        <p:nvSpPr>
          <p:cNvPr id="134" name="Title Text"/>
          <p:cNvSpPr txBox="1">
            <a:spLocks noGrp="1"/>
          </p:cNvSpPr>
          <p:nvPr>
            <p:ph type="title"/>
          </p:nvPr>
        </p:nvSpPr>
        <p:spPr>
          <a:xfrm>
            <a:off x="473075" y="2291794"/>
            <a:ext cx="5154461" cy="2023892"/>
          </a:xfrm>
          <a:prstGeom prst="rect">
            <a:avLst/>
          </a:prstGeom>
        </p:spPr>
        <p:txBody>
          <a:bodyPr lIns="0" tIns="0" rIns="0" bIns="0"/>
          <a:lstStyle>
            <a:lvl1pPr>
              <a:defRPr sz="4400" b="0">
                <a:solidFill>
                  <a:srgbClr val="FFFFFF"/>
                </a:solidFill>
                <a:latin typeface="Times New Roman"/>
                <a:ea typeface="Times New Roman"/>
                <a:cs typeface="Times New Roman"/>
                <a:sym typeface="Times New Roman"/>
              </a:defRPr>
            </a:lvl1pPr>
          </a:lstStyle>
          <a:p>
            <a:r>
              <a:t>Title Text</a:t>
            </a:r>
          </a:p>
        </p:txBody>
      </p:sp>
      <p:sp>
        <p:nvSpPr>
          <p:cNvPr id="135"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Content Single Column with picture">
    <p:spTree>
      <p:nvGrpSpPr>
        <p:cNvPr id="1" name=""/>
        <p:cNvGrpSpPr/>
        <p:nvPr/>
      </p:nvGrpSpPr>
      <p:grpSpPr>
        <a:xfrm>
          <a:off x="0" y="0"/>
          <a:ext cx="0" cy="0"/>
          <a:chOff x="0" y="0"/>
          <a:chExt cx="0" cy="0"/>
        </a:xfrm>
      </p:grpSpPr>
      <p:sp>
        <p:nvSpPr>
          <p:cNvPr id="23" name="Title Text"/>
          <p:cNvSpPr txBox="1">
            <a:spLocks noGrp="1"/>
          </p:cNvSpPr>
          <p:nvPr>
            <p:ph type="title"/>
          </p:nvPr>
        </p:nvSpPr>
        <p:spPr>
          <a:xfrm>
            <a:off x="463462" y="193218"/>
            <a:ext cx="8207465" cy="614712"/>
          </a:xfrm>
          <a:prstGeom prst="rect">
            <a:avLst/>
          </a:prstGeom>
        </p:spPr>
        <p:txBody>
          <a:bodyPr lIns="0" tIns="0" rIns="0" bIns="0" anchor="b"/>
          <a:lstStyle>
            <a:lvl1pPr>
              <a:defRPr sz="2400"/>
            </a:lvl1pPr>
          </a:lstStyle>
          <a:p>
            <a:r>
              <a:t>Title Text</a:t>
            </a:r>
          </a:p>
        </p:txBody>
      </p:sp>
      <p:sp>
        <p:nvSpPr>
          <p:cNvPr id="24" name="Body Level One…"/>
          <p:cNvSpPr txBox="1">
            <a:spLocks noGrp="1"/>
          </p:cNvSpPr>
          <p:nvPr>
            <p:ph type="body" sz="half" idx="1"/>
          </p:nvPr>
        </p:nvSpPr>
        <p:spPr>
          <a:xfrm>
            <a:off x="473075" y="1736878"/>
            <a:ext cx="4963222" cy="4068613"/>
          </a:xfrm>
          <a:prstGeom prst="rect">
            <a:avLst/>
          </a:prstGeom>
        </p:spPr>
        <p:txBody>
          <a:bodyPr/>
          <a:lstStyle>
            <a:lvl1pPr>
              <a:lnSpc>
                <a:spcPct val="100000"/>
              </a:lnSpc>
              <a:spcBef>
                <a:spcPts val="300"/>
              </a:spcBef>
            </a:lvl1pPr>
            <a:lvl2pPr>
              <a:lnSpc>
                <a:spcPct val="100000"/>
              </a:lnSpc>
              <a:spcBef>
                <a:spcPts val="300"/>
              </a:spcBef>
            </a:lvl2pPr>
            <a:lvl3pPr marL="538162" indent="-180975">
              <a:lnSpc>
                <a:spcPct val="100000"/>
              </a:lnSpc>
              <a:spcBef>
                <a:spcPts val="300"/>
              </a:spcBef>
            </a:lvl3pPr>
            <a:lvl4pPr marL="720725" indent="-182562">
              <a:lnSpc>
                <a:spcPct val="100000"/>
              </a:lnSpc>
              <a:spcBef>
                <a:spcPts val="300"/>
              </a:spcBef>
            </a:lvl4pPr>
            <a:lvl5pPr marL="895350" indent="-174625">
              <a:lnSpc>
                <a:spcPct val="100000"/>
              </a:lnSpc>
              <a:spcBef>
                <a:spcPts val="300"/>
              </a:spcBef>
            </a:lvl5pPr>
          </a:lstStyle>
          <a:p>
            <a:r>
              <a:t>Body Level One</a:t>
            </a:r>
          </a:p>
          <a:p>
            <a:pPr lvl="1"/>
            <a:r>
              <a:t>Body Level Two</a:t>
            </a:r>
          </a:p>
          <a:p>
            <a:pPr lvl="2"/>
            <a:r>
              <a:t>Body Level Three</a:t>
            </a:r>
          </a:p>
          <a:p>
            <a:pPr lvl="3"/>
            <a:r>
              <a:t>Body Level Four</a:t>
            </a:r>
          </a:p>
          <a:p>
            <a:pPr lvl="4"/>
            <a:r>
              <a:t>Body Level Five</a:t>
            </a:r>
          </a:p>
        </p:txBody>
      </p:sp>
      <p:sp>
        <p:nvSpPr>
          <p:cNvPr id="25" name="Text Placeholder 5"/>
          <p:cNvSpPr>
            <a:spLocks noGrp="1"/>
          </p:cNvSpPr>
          <p:nvPr>
            <p:ph type="body" sz="quarter" idx="21"/>
          </p:nvPr>
        </p:nvSpPr>
        <p:spPr>
          <a:xfrm>
            <a:off x="463463" y="808015"/>
            <a:ext cx="8208000" cy="431801"/>
          </a:xfrm>
          <a:prstGeom prst="rect">
            <a:avLst/>
          </a:prstGeom>
        </p:spPr>
        <p:txBody>
          <a:bodyPr/>
          <a:lstStyle/>
          <a:p>
            <a:endParaRPr/>
          </a:p>
        </p:txBody>
      </p:sp>
      <p:sp>
        <p:nvSpPr>
          <p:cNvPr id="26" name="Text Placeholder 7"/>
          <p:cNvSpPr>
            <a:spLocks noGrp="1"/>
          </p:cNvSpPr>
          <p:nvPr>
            <p:ph type="body" sz="quarter" idx="22"/>
          </p:nvPr>
        </p:nvSpPr>
        <p:spPr>
          <a:xfrm>
            <a:off x="473075" y="6022845"/>
            <a:ext cx="8197850" cy="175240"/>
          </a:xfrm>
          <a:prstGeom prst="rect">
            <a:avLst/>
          </a:prstGeom>
        </p:spPr>
        <p:txBody>
          <a:bodyPr/>
          <a:lstStyle/>
          <a:p>
            <a:pPr marL="142970" indent="-142970" defTabSz="722376">
              <a:spcBef>
                <a:spcPts val="1000"/>
              </a:spcBef>
              <a:defRPr sz="1264"/>
            </a:pPr>
            <a:endParaRPr/>
          </a:p>
        </p:txBody>
      </p:sp>
      <p:sp>
        <p:nvSpPr>
          <p:cNvPr id="27" name="Text Placeholder 7"/>
          <p:cNvSpPr>
            <a:spLocks noGrp="1"/>
          </p:cNvSpPr>
          <p:nvPr>
            <p:ph type="body" sz="quarter" idx="23"/>
          </p:nvPr>
        </p:nvSpPr>
        <p:spPr>
          <a:xfrm>
            <a:off x="473073" y="1404937"/>
            <a:ext cx="4963225" cy="338555"/>
          </a:xfrm>
          <a:prstGeom prst="rect">
            <a:avLst/>
          </a:prstGeom>
        </p:spPr>
        <p:txBody>
          <a:bodyPr/>
          <a:lstStyle/>
          <a:p>
            <a:endParaRPr/>
          </a:p>
        </p:txBody>
      </p:sp>
      <p:sp>
        <p:nvSpPr>
          <p:cNvPr id="28" name="Picture Placeholder 14"/>
          <p:cNvSpPr>
            <a:spLocks noGrp="1"/>
          </p:cNvSpPr>
          <p:nvPr>
            <p:ph type="pic" sz="half" idx="24"/>
          </p:nvPr>
        </p:nvSpPr>
        <p:spPr>
          <a:xfrm>
            <a:off x="5554662" y="1404937"/>
            <a:ext cx="3589338" cy="4400552"/>
          </a:xfrm>
          <a:prstGeom prst="rect">
            <a:avLst/>
          </a:prstGeom>
        </p:spPr>
        <p:txBody>
          <a:bodyPr lIns="91439" tIns="45719" rIns="91439" bIns="45719">
            <a:noAutofit/>
          </a:bodyPr>
          <a:lstStyle/>
          <a:p>
            <a:endParaRPr/>
          </a:p>
        </p:txBody>
      </p:sp>
      <p:sp>
        <p:nvSpPr>
          <p:cNvPr id="29"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Content Double Column">
    <p:spTree>
      <p:nvGrpSpPr>
        <p:cNvPr id="1" name=""/>
        <p:cNvGrpSpPr/>
        <p:nvPr/>
      </p:nvGrpSpPr>
      <p:grpSpPr>
        <a:xfrm>
          <a:off x="0" y="0"/>
          <a:ext cx="0" cy="0"/>
          <a:chOff x="0" y="0"/>
          <a:chExt cx="0" cy="0"/>
        </a:xfrm>
      </p:grpSpPr>
      <p:sp>
        <p:nvSpPr>
          <p:cNvPr id="36" name="Title Text"/>
          <p:cNvSpPr txBox="1">
            <a:spLocks noGrp="1"/>
          </p:cNvSpPr>
          <p:nvPr>
            <p:ph type="title"/>
          </p:nvPr>
        </p:nvSpPr>
        <p:spPr>
          <a:xfrm>
            <a:off x="463462" y="193218"/>
            <a:ext cx="8207465" cy="614712"/>
          </a:xfrm>
          <a:prstGeom prst="rect">
            <a:avLst/>
          </a:prstGeom>
        </p:spPr>
        <p:txBody>
          <a:bodyPr lIns="0" tIns="0" rIns="0" bIns="0" anchor="b"/>
          <a:lstStyle>
            <a:lvl1pPr>
              <a:defRPr sz="2400"/>
            </a:lvl1pPr>
          </a:lstStyle>
          <a:p>
            <a:r>
              <a:t>Title Text</a:t>
            </a:r>
          </a:p>
        </p:txBody>
      </p:sp>
      <p:sp>
        <p:nvSpPr>
          <p:cNvPr id="37" name="Body Level One…"/>
          <p:cNvSpPr txBox="1">
            <a:spLocks noGrp="1"/>
          </p:cNvSpPr>
          <p:nvPr>
            <p:ph type="body" sz="half" idx="1"/>
          </p:nvPr>
        </p:nvSpPr>
        <p:spPr>
          <a:xfrm>
            <a:off x="473075" y="1736878"/>
            <a:ext cx="4042558" cy="4068613"/>
          </a:xfrm>
          <a:prstGeom prst="rect">
            <a:avLst/>
          </a:prstGeom>
        </p:spPr>
        <p:txBody>
          <a:bodyPr/>
          <a:lstStyle>
            <a:lvl1pPr>
              <a:lnSpc>
                <a:spcPct val="100000"/>
              </a:lnSpc>
              <a:spcBef>
                <a:spcPts val="300"/>
              </a:spcBef>
            </a:lvl1pPr>
            <a:lvl2pPr>
              <a:lnSpc>
                <a:spcPct val="100000"/>
              </a:lnSpc>
              <a:spcBef>
                <a:spcPts val="300"/>
              </a:spcBef>
            </a:lvl2pPr>
            <a:lvl3pPr marL="538162" indent="-180975">
              <a:lnSpc>
                <a:spcPct val="100000"/>
              </a:lnSpc>
              <a:spcBef>
                <a:spcPts val="300"/>
              </a:spcBef>
            </a:lvl3pPr>
            <a:lvl4pPr marL="720725" indent="-182562">
              <a:lnSpc>
                <a:spcPct val="100000"/>
              </a:lnSpc>
              <a:spcBef>
                <a:spcPts val="300"/>
              </a:spcBef>
            </a:lvl4pPr>
            <a:lvl5pPr marL="895350" indent="-174625">
              <a:lnSpc>
                <a:spcPct val="100000"/>
              </a:lnSpc>
              <a:spcBef>
                <a:spcPts val="300"/>
              </a:spcBef>
            </a:lvl5pPr>
          </a:lstStyle>
          <a:p>
            <a:r>
              <a:t>Body Level One</a:t>
            </a:r>
          </a:p>
          <a:p>
            <a:pPr lvl="1"/>
            <a:r>
              <a:t>Body Level Two</a:t>
            </a:r>
          </a:p>
          <a:p>
            <a:pPr lvl="2"/>
            <a:r>
              <a:t>Body Level Three</a:t>
            </a:r>
          </a:p>
          <a:p>
            <a:pPr lvl="3"/>
            <a:r>
              <a:t>Body Level Four</a:t>
            </a:r>
          </a:p>
          <a:p>
            <a:pPr lvl="4"/>
            <a:r>
              <a:t>Body Level Five</a:t>
            </a:r>
          </a:p>
        </p:txBody>
      </p:sp>
      <p:sp>
        <p:nvSpPr>
          <p:cNvPr id="38" name="Text Placeholder 5"/>
          <p:cNvSpPr>
            <a:spLocks noGrp="1"/>
          </p:cNvSpPr>
          <p:nvPr>
            <p:ph type="body" sz="quarter" idx="21"/>
          </p:nvPr>
        </p:nvSpPr>
        <p:spPr>
          <a:xfrm>
            <a:off x="463463" y="808015"/>
            <a:ext cx="8208000" cy="431801"/>
          </a:xfrm>
          <a:prstGeom prst="rect">
            <a:avLst/>
          </a:prstGeom>
        </p:spPr>
        <p:txBody>
          <a:bodyPr/>
          <a:lstStyle/>
          <a:p>
            <a:endParaRPr/>
          </a:p>
        </p:txBody>
      </p:sp>
      <p:sp>
        <p:nvSpPr>
          <p:cNvPr id="39" name="Text Placeholder 7"/>
          <p:cNvSpPr>
            <a:spLocks noGrp="1"/>
          </p:cNvSpPr>
          <p:nvPr>
            <p:ph type="body" sz="quarter" idx="22"/>
          </p:nvPr>
        </p:nvSpPr>
        <p:spPr>
          <a:xfrm>
            <a:off x="473075" y="6022845"/>
            <a:ext cx="8197850" cy="175240"/>
          </a:xfrm>
          <a:prstGeom prst="rect">
            <a:avLst/>
          </a:prstGeom>
        </p:spPr>
        <p:txBody>
          <a:bodyPr/>
          <a:lstStyle/>
          <a:p>
            <a:pPr marL="142970" indent="-142970" defTabSz="722376">
              <a:spcBef>
                <a:spcPts val="1000"/>
              </a:spcBef>
              <a:defRPr sz="1264"/>
            </a:pPr>
            <a:endParaRPr/>
          </a:p>
        </p:txBody>
      </p:sp>
      <p:sp>
        <p:nvSpPr>
          <p:cNvPr id="40" name="Text Placeholder 7"/>
          <p:cNvSpPr>
            <a:spLocks noGrp="1"/>
          </p:cNvSpPr>
          <p:nvPr>
            <p:ph type="body" sz="quarter" idx="23"/>
          </p:nvPr>
        </p:nvSpPr>
        <p:spPr>
          <a:xfrm>
            <a:off x="473075" y="1404937"/>
            <a:ext cx="4042558" cy="338555"/>
          </a:xfrm>
          <a:prstGeom prst="rect">
            <a:avLst/>
          </a:prstGeom>
        </p:spPr>
        <p:txBody>
          <a:bodyPr/>
          <a:lstStyle/>
          <a:p>
            <a:endParaRPr/>
          </a:p>
        </p:txBody>
      </p:sp>
      <p:sp>
        <p:nvSpPr>
          <p:cNvPr id="41" name="Text Placeholder 3"/>
          <p:cNvSpPr>
            <a:spLocks noGrp="1"/>
          </p:cNvSpPr>
          <p:nvPr>
            <p:ph type="body" sz="half" idx="24"/>
          </p:nvPr>
        </p:nvSpPr>
        <p:spPr>
          <a:xfrm>
            <a:off x="4628367" y="1736878"/>
            <a:ext cx="4042558" cy="4068613"/>
          </a:xfrm>
          <a:prstGeom prst="rect">
            <a:avLst/>
          </a:prstGeom>
        </p:spPr>
        <p:txBody>
          <a:bodyPr/>
          <a:lstStyle/>
          <a:p>
            <a:endParaRPr/>
          </a:p>
        </p:txBody>
      </p:sp>
      <p:sp>
        <p:nvSpPr>
          <p:cNvPr id="42" name="Text Placeholder 7"/>
          <p:cNvSpPr>
            <a:spLocks noGrp="1"/>
          </p:cNvSpPr>
          <p:nvPr>
            <p:ph type="body" sz="quarter" idx="25"/>
          </p:nvPr>
        </p:nvSpPr>
        <p:spPr>
          <a:xfrm>
            <a:off x="4628367" y="1404937"/>
            <a:ext cx="4042558" cy="246225"/>
          </a:xfrm>
          <a:prstGeom prst="rect">
            <a:avLst/>
          </a:prstGeom>
        </p:spPr>
        <p:txBody>
          <a:bodyPr/>
          <a:lstStyle/>
          <a:p>
            <a:endParaRPr/>
          </a:p>
        </p:txBody>
      </p:sp>
      <p:sp>
        <p:nvSpPr>
          <p:cNvPr id="43"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50" name="Title Text"/>
          <p:cNvSpPr txBox="1">
            <a:spLocks noGrp="1"/>
          </p:cNvSpPr>
          <p:nvPr>
            <p:ph type="title"/>
          </p:nvPr>
        </p:nvSpPr>
        <p:spPr>
          <a:prstGeom prst="rect">
            <a:avLst/>
          </a:prstGeom>
        </p:spPr>
        <p:txBody>
          <a:bodyPr/>
          <a:lstStyle/>
          <a:p>
            <a:r>
              <a:t>Title Text</a:t>
            </a:r>
          </a:p>
        </p:txBody>
      </p:sp>
      <p:sp>
        <p:nvSpPr>
          <p:cNvPr id="5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5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Master_1">
    <p:spTree>
      <p:nvGrpSpPr>
        <p:cNvPr id="1" name=""/>
        <p:cNvGrpSpPr/>
        <p:nvPr/>
      </p:nvGrpSpPr>
      <p:grpSpPr>
        <a:xfrm>
          <a:off x="0" y="0"/>
          <a:ext cx="0" cy="0"/>
          <a:chOff x="0" y="0"/>
          <a:chExt cx="0" cy="0"/>
        </a:xfrm>
      </p:grpSpPr>
      <p:sp>
        <p:nvSpPr>
          <p:cNvPr id="59" name="Title Text"/>
          <p:cNvSpPr txBox="1">
            <a:spLocks noGrp="1"/>
          </p:cNvSpPr>
          <p:nvPr>
            <p:ph type="title"/>
          </p:nvPr>
        </p:nvSpPr>
        <p:spPr>
          <a:xfrm>
            <a:off x="971999" y="2641730"/>
            <a:ext cx="3600002" cy="900007"/>
          </a:xfrm>
          <a:prstGeom prst="rect">
            <a:avLst/>
          </a:prstGeom>
        </p:spPr>
        <p:txBody>
          <a:bodyPr lIns="0" tIns="0" rIns="0" bIns="0" anchor="b"/>
          <a:lstStyle>
            <a:lvl1pPr>
              <a:defRPr sz="2800" b="0">
                <a:latin typeface="Times New Roman"/>
                <a:ea typeface="Times New Roman"/>
                <a:cs typeface="Times New Roman"/>
                <a:sym typeface="Times New Roman"/>
              </a:defRPr>
            </a:lvl1pPr>
          </a:lstStyle>
          <a:p>
            <a:r>
              <a:t>Title Text</a:t>
            </a:r>
          </a:p>
        </p:txBody>
      </p:sp>
      <p:sp>
        <p:nvSpPr>
          <p:cNvPr id="60" name="Body Level One…"/>
          <p:cNvSpPr txBox="1">
            <a:spLocks noGrp="1"/>
          </p:cNvSpPr>
          <p:nvPr>
            <p:ph type="body" sz="quarter" idx="1"/>
          </p:nvPr>
        </p:nvSpPr>
        <p:spPr>
          <a:xfrm>
            <a:off x="971999" y="3551432"/>
            <a:ext cx="3600002" cy="900007"/>
          </a:xfrm>
          <a:prstGeom prst="rect">
            <a:avLst/>
          </a:prstGeom>
        </p:spPr>
        <p:txBody>
          <a:bodyPr/>
          <a:lstStyle>
            <a:lvl1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1pPr>
            <a:lvl2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2pPr>
            <a:lvl3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3pPr>
            <a:lvl4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4pPr>
            <a:lvl5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5pPr>
          </a:lstStyle>
          <a:p>
            <a:r>
              <a:t>Body Level One</a:t>
            </a:r>
          </a:p>
          <a:p>
            <a:pPr lvl="1"/>
            <a:r>
              <a:t>Body Level Two</a:t>
            </a:r>
          </a:p>
          <a:p>
            <a:pPr lvl="2"/>
            <a:r>
              <a:t>Body Level Three</a:t>
            </a:r>
          </a:p>
          <a:p>
            <a:pPr lvl="3"/>
            <a:r>
              <a:t>Body Level Four</a:t>
            </a:r>
          </a:p>
          <a:p>
            <a:pPr lvl="4"/>
            <a:r>
              <a:t>Body Level Five</a:t>
            </a:r>
          </a:p>
        </p:txBody>
      </p:sp>
      <p:sp>
        <p:nvSpPr>
          <p:cNvPr id="61" name="Text Placeholder 7"/>
          <p:cNvSpPr>
            <a:spLocks noGrp="1"/>
          </p:cNvSpPr>
          <p:nvPr>
            <p:ph type="body" sz="quarter" idx="21"/>
          </p:nvPr>
        </p:nvSpPr>
        <p:spPr>
          <a:xfrm>
            <a:off x="454283" y="6284402"/>
            <a:ext cx="4183111" cy="282135"/>
          </a:xfrm>
          <a:prstGeom prst="rect">
            <a:avLst/>
          </a:prstGeom>
        </p:spPr>
        <p:txBody>
          <a:bodyPr/>
          <a:lstStyle/>
          <a:p>
            <a:endParaRPr/>
          </a:p>
        </p:txBody>
      </p:sp>
      <p:sp>
        <p:nvSpPr>
          <p:cNvPr id="62" name="Slide Number"/>
          <p:cNvSpPr txBox="1">
            <a:spLocks noGrp="1"/>
          </p:cNvSpPr>
          <p:nvPr>
            <p:ph type="sldNum" sz="quarter" idx="2"/>
          </p:nvPr>
        </p:nvSpPr>
        <p:spPr>
          <a:xfrm>
            <a:off x="6279548" y="6224225"/>
            <a:ext cx="273652" cy="264251"/>
          </a:xfrm>
          <a:prstGeom prst="rect">
            <a:avLst/>
          </a:prstGeom>
        </p:spPr>
        <p:txBody>
          <a:bodyPr anchor="ctr"/>
          <a:lstStyle>
            <a:lvl1pPr algn="r">
              <a:defRPr>
                <a:solidFill>
                  <a:srgbClr val="000000"/>
                </a:solidFill>
              </a:defRPr>
            </a:lvl1p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69" name="Title Text"/>
          <p:cNvSpPr txBox="1">
            <a:spLocks noGrp="1"/>
          </p:cNvSpPr>
          <p:nvPr>
            <p:ph type="title"/>
          </p:nvPr>
        </p:nvSpPr>
        <p:spPr>
          <a:xfrm>
            <a:off x="971999" y="2654260"/>
            <a:ext cx="3600002" cy="900006"/>
          </a:xfrm>
          <a:prstGeom prst="rect">
            <a:avLst/>
          </a:prstGeom>
        </p:spPr>
        <p:txBody>
          <a:bodyPr lIns="0" tIns="0" rIns="0" bIns="0" anchor="b"/>
          <a:lstStyle>
            <a:lvl1pPr>
              <a:defRPr sz="2800" b="0">
                <a:latin typeface="Times New Roman"/>
                <a:ea typeface="Times New Roman"/>
                <a:cs typeface="Times New Roman"/>
                <a:sym typeface="Times New Roman"/>
              </a:defRPr>
            </a:lvl1pPr>
          </a:lstStyle>
          <a:p>
            <a:r>
              <a:t>Title Text</a:t>
            </a:r>
          </a:p>
        </p:txBody>
      </p:sp>
      <p:sp>
        <p:nvSpPr>
          <p:cNvPr id="70" name="Body Level One…"/>
          <p:cNvSpPr txBox="1">
            <a:spLocks noGrp="1"/>
          </p:cNvSpPr>
          <p:nvPr>
            <p:ph type="body" sz="quarter" idx="1"/>
          </p:nvPr>
        </p:nvSpPr>
        <p:spPr>
          <a:xfrm>
            <a:off x="971999" y="3553938"/>
            <a:ext cx="3600002" cy="900006"/>
          </a:xfrm>
          <a:prstGeom prst="rect">
            <a:avLst/>
          </a:prstGeom>
        </p:spPr>
        <p:txBody>
          <a:bodyPr/>
          <a:lstStyle>
            <a:lvl1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1pPr>
            <a:lvl2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2pPr>
            <a:lvl3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3pPr>
            <a:lvl4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4pPr>
            <a:lvl5pPr marL="0" indent="0">
              <a:lnSpc>
                <a:spcPct val="100000"/>
              </a:lnSpc>
              <a:spcBef>
                <a:spcPts val="600"/>
              </a:spcBef>
              <a:buSzTx/>
              <a:buFontTx/>
              <a:buNone/>
              <a:defRPr sz="2800">
                <a:solidFill>
                  <a:schemeClr val="accent2"/>
                </a:solidFill>
                <a:latin typeface="Times New Roman"/>
                <a:ea typeface="Times New Roman"/>
                <a:cs typeface="Times New Roman"/>
                <a:sym typeface="Times New Roman"/>
              </a:defRPr>
            </a:lvl5pPr>
          </a:lstStyle>
          <a:p>
            <a:r>
              <a:t>Body Level One</a:t>
            </a:r>
          </a:p>
          <a:p>
            <a:pPr lvl="1"/>
            <a:r>
              <a:t>Body Level Two</a:t>
            </a:r>
          </a:p>
          <a:p>
            <a:pPr lvl="2"/>
            <a:r>
              <a:t>Body Level Three</a:t>
            </a:r>
          </a:p>
          <a:p>
            <a:pPr lvl="3"/>
            <a:r>
              <a:t>Body Level Four</a:t>
            </a:r>
          </a:p>
          <a:p>
            <a:pPr lvl="4"/>
            <a:r>
              <a:t>Body Level Five</a:t>
            </a:r>
          </a:p>
        </p:txBody>
      </p:sp>
      <p:sp>
        <p:nvSpPr>
          <p:cNvPr id="71" name="Slide Number"/>
          <p:cNvSpPr txBox="1">
            <a:spLocks noGrp="1"/>
          </p:cNvSpPr>
          <p:nvPr>
            <p:ph type="sldNum" sz="quarter" idx="2"/>
          </p:nvPr>
        </p:nvSpPr>
        <p:spPr>
          <a:xfrm>
            <a:off x="6457950" y="6356351"/>
            <a:ext cx="335862" cy="333084"/>
          </a:xfrm>
          <a:prstGeom prst="rect">
            <a:avLst/>
          </a:prstGeom>
        </p:spPr>
        <p:txBody>
          <a:bodyPr/>
          <a:lstStyle>
            <a:lvl1pPr>
              <a:defRPr sz="1800">
                <a:solidFill>
                  <a:srgbClr val="000000"/>
                </a:solidFill>
                <a:latin typeface="+mn-lt"/>
                <a:ea typeface="+mn-ea"/>
                <a:cs typeface="+mn-cs"/>
                <a:sym typeface="Calibri"/>
              </a:defRPr>
            </a:lvl1p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Section Divider_Image 2">
    <p:spTree>
      <p:nvGrpSpPr>
        <p:cNvPr id="1" name=""/>
        <p:cNvGrpSpPr/>
        <p:nvPr/>
      </p:nvGrpSpPr>
      <p:grpSpPr>
        <a:xfrm>
          <a:off x="0" y="0"/>
          <a:ext cx="0" cy="0"/>
          <a:chOff x="0" y="0"/>
          <a:chExt cx="0" cy="0"/>
        </a:xfrm>
      </p:grpSpPr>
      <p:sp>
        <p:nvSpPr>
          <p:cNvPr id="78" name="Title Text"/>
          <p:cNvSpPr txBox="1">
            <a:spLocks noGrp="1"/>
          </p:cNvSpPr>
          <p:nvPr>
            <p:ph type="title"/>
          </p:nvPr>
        </p:nvSpPr>
        <p:spPr>
          <a:xfrm>
            <a:off x="473075" y="2291794"/>
            <a:ext cx="5154461" cy="2023892"/>
          </a:xfrm>
          <a:prstGeom prst="rect">
            <a:avLst/>
          </a:prstGeom>
        </p:spPr>
        <p:txBody>
          <a:bodyPr lIns="0" tIns="0" rIns="0" bIns="0"/>
          <a:lstStyle>
            <a:lvl1pPr>
              <a:defRPr sz="4400" b="0">
                <a:latin typeface="Times New Roman"/>
                <a:ea typeface="Times New Roman"/>
                <a:cs typeface="Times New Roman"/>
                <a:sym typeface="Times New Roman"/>
              </a:defRPr>
            </a:lvl1pPr>
          </a:lstStyle>
          <a:p>
            <a:r>
              <a:t>Title Text</a:t>
            </a:r>
          </a:p>
        </p:txBody>
      </p:sp>
      <p:sp>
        <p:nvSpPr>
          <p:cNvPr id="79"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Section Divider_Image 4">
    <p:spTree>
      <p:nvGrpSpPr>
        <p:cNvPr id="1" name=""/>
        <p:cNvGrpSpPr/>
        <p:nvPr/>
      </p:nvGrpSpPr>
      <p:grpSpPr>
        <a:xfrm>
          <a:off x="0" y="0"/>
          <a:ext cx="0" cy="0"/>
          <a:chOff x="0" y="0"/>
          <a:chExt cx="0" cy="0"/>
        </a:xfrm>
      </p:grpSpPr>
      <p:sp>
        <p:nvSpPr>
          <p:cNvPr id="86" name="Title Text"/>
          <p:cNvSpPr txBox="1">
            <a:spLocks noGrp="1"/>
          </p:cNvSpPr>
          <p:nvPr>
            <p:ph type="title"/>
          </p:nvPr>
        </p:nvSpPr>
        <p:spPr>
          <a:xfrm>
            <a:off x="473075" y="2291794"/>
            <a:ext cx="5154461" cy="2023892"/>
          </a:xfrm>
          <a:prstGeom prst="rect">
            <a:avLst/>
          </a:prstGeom>
        </p:spPr>
        <p:txBody>
          <a:bodyPr lIns="0" tIns="0" rIns="0" bIns="0"/>
          <a:lstStyle>
            <a:lvl1pPr>
              <a:defRPr sz="4400" b="0">
                <a:latin typeface="Times New Roman"/>
                <a:ea typeface="Times New Roman"/>
                <a:cs typeface="Times New Roman"/>
                <a:sym typeface="Times New Roman"/>
              </a:defRPr>
            </a:lvl1pPr>
          </a:lstStyle>
          <a:p>
            <a:r>
              <a:t>Title Text</a:t>
            </a:r>
          </a:p>
        </p:txBody>
      </p:sp>
      <p:sp>
        <p:nvSpPr>
          <p:cNvPr id="87"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Divider_Image 5">
    <p:spTree>
      <p:nvGrpSpPr>
        <p:cNvPr id="1" name=""/>
        <p:cNvGrpSpPr/>
        <p:nvPr/>
      </p:nvGrpSpPr>
      <p:grpSpPr>
        <a:xfrm>
          <a:off x="0" y="0"/>
          <a:ext cx="0" cy="0"/>
          <a:chOff x="0" y="0"/>
          <a:chExt cx="0" cy="0"/>
        </a:xfrm>
      </p:grpSpPr>
      <p:sp>
        <p:nvSpPr>
          <p:cNvPr id="94" name="Title Text"/>
          <p:cNvSpPr txBox="1">
            <a:spLocks noGrp="1"/>
          </p:cNvSpPr>
          <p:nvPr>
            <p:ph type="title"/>
          </p:nvPr>
        </p:nvSpPr>
        <p:spPr>
          <a:xfrm>
            <a:off x="473075" y="2291794"/>
            <a:ext cx="5154461" cy="2023892"/>
          </a:xfrm>
          <a:prstGeom prst="rect">
            <a:avLst/>
          </a:prstGeom>
        </p:spPr>
        <p:txBody>
          <a:bodyPr lIns="0" tIns="0" rIns="0" bIns="0"/>
          <a:lstStyle>
            <a:lvl1pPr>
              <a:defRPr sz="4400" b="0">
                <a:latin typeface="Times New Roman"/>
                <a:ea typeface="Times New Roman"/>
                <a:cs typeface="Times New Roman"/>
                <a:sym typeface="Times New Roman"/>
              </a:defRPr>
            </a:lvl1pPr>
          </a:lstStyle>
          <a:p>
            <a:r>
              <a:t>Title Text</a:t>
            </a:r>
          </a:p>
        </p:txBody>
      </p:sp>
      <p:sp>
        <p:nvSpPr>
          <p:cNvPr id="95" name="Slide Number"/>
          <p:cNvSpPr txBox="1">
            <a:spLocks noGrp="1"/>
          </p:cNvSpPr>
          <p:nvPr>
            <p:ph type="sldNum" sz="quarter" idx="2"/>
          </p:nvPr>
        </p:nvSpPr>
        <p:spPr>
          <a:xfrm>
            <a:off x="473075" y="6388665"/>
            <a:ext cx="127000" cy="127001"/>
          </a:xfrm>
          <a:prstGeom prst="rect">
            <a:avLst/>
          </a:prstGeom>
        </p:spPr>
        <p:txBody>
          <a:bodyPr lIns="0" tIns="0" rIns="0" bIns="0"/>
          <a:lstStyle>
            <a:lvl1pPr>
              <a:defRPr sz="800">
                <a:solidFill>
                  <a:srgbClr val="FFFFFF"/>
                </a:solidFill>
              </a:defRPr>
            </a:lvl1p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396875" y="300039"/>
            <a:ext cx="8350251" cy="5953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1020" tIns="41020" rIns="41020" bIns="41020" anchor="ctr">
            <a:normAutofit/>
          </a:bodyPr>
          <a:lstStyle/>
          <a:p>
            <a:r>
              <a:t>Title Text</a:t>
            </a:r>
          </a:p>
        </p:txBody>
      </p:sp>
      <p:sp>
        <p:nvSpPr>
          <p:cNvPr id="3" name="Body Level One…"/>
          <p:cNvSpPr txBox="1">
            <a:spLocks noGrp="1"/>
          </p:cNvSpPr>
          <p:nvPr>
            <p:ph type="body" idx="1"/>
          </p:nvPr>
        </p:nvSpPr>
        <p:spPr>
          <a:xfrm>
            <a:off x="396875" y="1123950"/>
            <a:ext cx="8350251" cy="51863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358774" y="6597352"/>
            <a:ext cx="273652" cy="264251"/>
          </a:xfrm>
          <a:prstGeom prst="rect">
            <a:avLst/>
          </a:prstGeom>
          <a:ln w="12700">
            <a:miter lim="400000"/>
          </a:ln>
        </p:spPr>
        <p:txBody>
          <a:bodyPr wrap="none" lIns="45718" tIns="45718" rIns="45718" bIns="45718">
            <a:spAutoFit/>
          </a:bodyPr>
          <a:lstStyle>
            <a:lvl1pPr>
              <a:defRPr sz="1200">
                <a:solidFill>
                  <a:schemeClr val="accent1"/>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ransition spd="med"/>
  <p:txStyles>
    <p:titleStyle>
      <a:lvl1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1800" b="1" i="0" u="none" strike="noStrike" cap="none" spc="0" baseline="0">
          <a:solidFill>
            <a:schemeClr val="accent1"/>
          </a:solidFill>
          <a:uFillTx/>
          <a:latin typeface="Arial"/>
          <a:ea typeface="Arial"/>
          <a:cs typeface="Arial"/>
          <a:sym typeface="Arial"/>
        </a:defRPr>
      </a:lvl9pPr>
    </p:titleStyle>
    <p:bodyStyle>
      <a:lvl1pPr marL="180975" marR="0" indent="-180975" algn="l" defTabSz="914400" rtl="0" latinLnBrk="0">
        <a:lnSpc>
          <a:spcPct val="105999"/>
        </a:lnSpc>
        <a:spcBef>
          <a:spcPts val="1300"/>
        </a:spcBef>
        <a:spcAft>
          <a:spcPts val="0"/>
        </a:spcAft>
        <a:buClrTx/>
        <a:buSzPct val="120000"/>
        <a:buFont typeface="Arial"/>
        <a:buChar char="•"/>
        <a:tabLst/>
        <a:defRPr sz="1600" b="0" i="0" u="none" strike="noStrike" cap="none" spc="0" baseline="0">
          <a:solidFill>
            <a:schemeClr val="accent1"/>
          </a:solidFill>
          <a:uFillTx/>
          <a:latin typeface="Arial"/>
          <a:ea typeface="Arial"/>
          <a:cs typeface="Arial"/>
          <a:sym typeface="Arial"/>
        </a:defRPr>
      </a:lvl1pPr>
      <a:lvl2pPr marL="357188" marR="0" indent="-176212"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2pPr>
      <a:lvl3pPr marL="564016" marR="0" indent="-206828"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3pPr>
      <a:lvl4pPr marL="746803" marR="0" indent="-208640"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4pPr>
      <a:lvl5pPr marL="920294" marR="0" indent="-199571"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5pPr>
      <a:lvl6pPr marL="2468877" marR="0" indent="-182877"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6pPr>
      <a:lvl7pPr marL="2926077" marR="0" indent="-182877"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7pPr>
      <a:lvl8pPr marL="3383279" marR="0" indent="-182877"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8pPr>
      <a:lvl9pPr marL="3840479" marR="0" indent="-182879" algn="l" defTabSz="914400" rtl="0" latinLnBrk="0">
        <a:lnSpc>
          <a:spcPct val="105999"/>
        </a:lnSpc>
        <a:spcBef>
          <a:spcPts val="1300"/>
        </a:spcBef>
        <a:spcAft>
          <a:spcPts val="0"/>
        </a:spcAft>
        <a:buClrTx/>
        <a:buSzPct val="100000"/>
        <a:buFont typeface="Arial"/>
        <a:buChar char="•"/>
        <a:tabLst/>
        <a:defRPr sz="1600" b="0" i="0" u="none" strike="noStrike" cap="none" spc="0" baseline="0">
          <a:solidFill>
            <a:schemeClr val="accent1"/>
          </a:solidFill>
          <a:uFillTx/>
          <a:latin typeface="Arial"/>
          <a:ea typeface="Arial"/>
          <a:cs typeface="Arial"/>
          <a:sym typeface="Arial"/>
        </a:defRPr>
      </a:lvl9pPr>
    </p:bodyStyle>
    <p:otherStyle>
      <a:lvl1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l"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sacc.org.za/" TargetMode="External"/><Relationship Id="rId1" Type="http://schemas.openxmlformats.org/officeDocument/2006/relationships/slideLayout" Target="../slideLayouts/slideLayout5.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Title"/>
          <p:cNvSpPr txBox="1">
            <a:spLocks noGrp="1"/>
          </p:cNvSpPr>
          <p:nvPr>
            <p:ph type="title"/>
          </p:nvPr>
        </p:nvSpPr>
        <p:spPr>
          <a:xfrm>
            <a:off x="971998" y="2654260"/>
            <a:ext cx="3600003" cy="900006"/>
          </a:xfrm>
          <a:prstGeom prst="rect">
            <a:avLst/>
          </a:prstGeom>
        </p:spPr>
        <p:txBody>
          <a:bodyPr/>
          <a:lstStyle/>
          <a:p>
            <a:endParaRPr/>
          </a:p>
        </p:txBody>
      </p:sp>
      <p:sp>
        <p:nvSpPr>
          <p:cNvPr id="145" name="Body"/>
          <p:cNvSpPr txBox="1">
            <a:spLocks noGrp="1"/>
          </p:cNvSpPr>
          <p:nvPr>
            <p:ph type="body" sz="quarter" idx="1"/>
          </p:nvPr>
        </p:nvSpPr>
        <p:spPr>
          <a:xfrm>
            <a:off x="971998" y="3553938"/>
            <a:ext cx="3600003" cy="900006"/>
          </a:xfrm>
          <a:prstGeom prst="rect">
            <a:avLst/>
          </a:prstGeom>
        </p:spPr>
        <p:txBody>
          <a:bodyPr/>
          <a:lstStyle/>
          <a:p>
            <a:endParaRPr/>
          </a:p>
        </p:txBody>
      </p:sp>
      <p:pic>
        <p:nvPicPr>
          <p:cNvPr id="146" name="Image" descr="Image"/>
          <p:cNvPicPr>
            <a:picLocks noChangeAspect="1"/>
          </p:cNvPicPr>
          <p:nvPr/>
        </p:nvPicPr>
        <p:blipFill>
          <a:blip r:embed="rId2"/>
          <a:stretch>
            <a:fillRect/>
          </a:stretch>
        </p:blipFill>
        <p:spPr>
          <a:xfrm>
            <a:off x="0" y="190500"/>
            <a:ext cx="9144000" cy="6477000"/>
          </a:xfrm>
          <a:prstGeom prst="rect">
            <a:avLst/>
          </a:prstGeom>
          <a:ln w="12700">
            <a:miter lim="400000"/>
          </a:ln>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9"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90"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91" name="Title 2"/>
          <p:cNvSpPr txBox="1">
            <a:spLocks noGrp="1"/>
          </p:cNvSpPr>
          <p:nvPr>
            <p:ph type="title"/>
          </p:nvPr>
        </p:nvSpPr>
        <p:spPr>
          <a:xfrm>
            <a:off x="611560" y="-200723"/>
            <a:ext cx="6552728" cy="1371605"/>
          </a:xfrm>
          <a:prstGeom prst="rect">
            <a:avLst/>
          </a:prstGeom>
        </p:spPr>
        <p:txBody>
          <a:bodyPr/>
          <a:lstStyle>
            <a:lvl1pPr algn="ctr">
              <a:defRPr sz="2800">
                <a:latin typeface="Times New Roman"/>
                <a:ea typeface="Times New Roman"/>
                <a:cs typeface="Times New Roman"/>
                <a:sym typeface="Times New Roman"/>
              </a:defRPr>
            </a:lvl1pPr>
          </a:lstStyle>
          <a:p>
            <a:r>
              <a:t>Drilling Down on Economic Transformation</a:t>
            </a:r>
          </a:p>
        </p:txBody>
      </p:sp>
      <p:sp>
        <p:nvSpPr>
          <p:cNvPr id="192" name="Rectangle 24"/>
          <p:cNvSpPr txBox="1"/>
          <p:nvPr/>
        </p:nvSpPr>
        <p:spPr>
          <a:xfrm>
            <a:off x="253657" y="903249"/>
            <a:ext cx="8890343" cy="56702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1700">
                <a:solidFill>
                  <a:srgbClr val="11053B"/>
                </a:solidFill>
                <a:latin typeface="+mn-lt"/>
                <a:ea typeface="+mn-ea"/>
                <a:cs typeface="+mn-cs"/>
                <a:sym typeface="Calibri"/>
              </a:defRPr>
            </a:pPr>
            <a:r>
              <a:rPr>
                <a:latin typeface="Times New Roman"/>
                <a:ea typeface="Times New Roman"/>
                <a:cs typeface="Times New Roman"/>
                <a:sym typeface="Times New Roman"/>
              </a:rPr>
              <a:t>6. Land &amp; Natural Resources </a:t>
            </a:r>
          </a:p>
          <a:p>
            <a:pPr marL="857250" lvl="1" indent="-400050">
              <a:buSzPct val="100000"/>
              <a:buAutoNum type="romanUcPeriod"/>
              <a:defRPr sz="1700">
                <a:solidFill>
                  <a:srgbClr val="11053B"/>
                </a:solidFill>
                <a:latin typeface="Times New Roman"/>
                <a:ea typeface="Times New Roman"/>
                <a:cs typeface="Times New Roman"/>
                <a:sym typeface="Times New Roman"/>
              </a:defRPr>
            </a:pPr>
            <a:r>
              <a:t>Land, Property &amp; Spatial Utilisation for Inclusivity</a:t>
            </a:r>
          </a:p>
          <a:p>
            <a:pPr marL="857250" lvl="1" indent="-400050">
              <a:buSzPct val="100000"/>
              <a:buAutoNum type="romanUcPeriod"/>
              <a:defRPr sz="1700">
                <a:solidFill>
                  <a:srgbClr val="11053B"/>
                </a:solidFill>
                <a:latin typeface="Times New Roman"/>
                <a:ea typeface="Times New Roman"/>
                <a:cs typeface="Times New Roman"/>
                <a:sym typeface="Times New Roman"/>
              </a:defRPr>
            </a:pPr>
            <a:r>
              <a:t>Maritime Economy</a:t>
            </a:r>
          </a:p>
          <a:p>
            <a:pPr marL="857250" lvl="1" indent="-400050">
              <a:buSzPct val="100000"/>
              <a:buAutoNum type="romanUcPeriod"/>
              <a:defRPr sz="1700">
                <a:solidFill>
                  <a:srgbClr val="11053B"/>
                </a:solidFill>
                <a:latin typeface="Times New Roman"/>
                <a:ea typeface="Times New Roman"/>
                <a:cs typeface="Times New Roman"/>
                <a:sym typeface="Times New Roman"/>
              </a:defRPr>
            </a:pPr>
            <a:r>
              <a:t>Environmental industries</a:t>
            </a:r>
          </a:p>
          <a:p>
            <a:pPr marL="857250" lvl="1" indent="-400050">
              <a:buSzPct val="100000"/>
              <a:buAutoNum type="romanUcPeriod"/>
              <a:defRPr sz="1700">
                <a:solidFill>
                  <a:srgbClr val="11053B"/>
                </a:solidFill>
                <a:latin typeface="Times New Roman"/>
                <a:ea typeface="Times New Roman"/>
                <a:cs typeface="Times New Roman"/>
                <a:sym typeface="Times New Roman"/>
              </a:defRPr>
            </a:pPr>
            <a:r>
              <a:t>Minerals Industries</a:t>
            </a:r>
          </a:p>
          <a:p>
            <a:pPr>
              <a:defRPr sz="1700">
                <a:solidFill>
                  <a:srgbClr val="11053B"/>
                </a:solidFill>
                <a:latin typeface="Times New Roman"/>
                <a:ea typeface="Times New Roman"/>
                <a:cs typeface="Times New Roman"/>
                <a:sym typeface="Times New Roman"/>
              </a:defRPr>
            </a:pPr>
            <a:r>
              <a:t>7. Inclusion in Diverse Industries:</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Agricultural Economy</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Small scale, big impact manufacturing &amp; services (Women, Youth, Bantustan rural, Dorpies)</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Construction &amp; Infrastructure Development</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Textiles</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Tourism</a:t>
            </a:r>
          </a:p>
          <a:p>
            <a:pPr marL="800100" lvl="1" indent="-342900">
              <a:buSzPct val="100000"/>
              <a:buAutoNum type="romanUcPeriod"/>
              <a:defRPr sz="1700">
                <a:solidFill>
                  <a:srgbClr val="11053B"/>
                </a:solidFill>
                <a:latin typeface="Times New Roman"/>
                <a:ea typeface="Times New Roman"/>
                <a:cs typeface="Times New Roman"/>
                <a:sym typeface="Times New Roman"/>
              </a:defRPr>
            </a:pPr>
            <a:r>
              <a:t>Sport &amp; related industries</a:t>
            </a:r>
          </a:p>
          <a:p>
            <a:pPr>
              <a:defRPr sz="1700">
                <a:solidFill>
                  <a:srgbClr val="11053B"/>
                </a:solidFill>
                <a:latin typeface="Times New Roman"/>
                <a:ea typeface="Times New Roman"/>
                <a:cs typeface="Times New Roman"/>
                <a:sym typeface="Times New Roman"/>
              </a:defRPr>
            </a:pPr>
            <a:r>
              <a:t>8. Provision of basic services: </a:t>
            </a:r>
          </a:p>
          <a:p>
            <a:pPr marL="857250" lvl="1" indent="-400050">
              <a:buSzPct val="100000"/>
              <a:buAutoNum type="romanUcPeriod"/>
              <a:defRPr sz="1700">
                <a:solidFill>
                  <a:srgbClr val="11053B"/>
                </a:solidFill>
                <a:latin typeface="Times New Roman"/>
                <a:ea typeface="Times New Roman"/>
                <a:cs typeface="Times New Roman"/>
                <a:sym typeface="Times New Roman"/>
              </a:defRPr>
            </a:pPr>
            <a:r>
              <a:t>Water/roads/electricity/health/schools.</a:t>
            </a:r>
          </a:p>
          <a:p>
            <a:pPr marL="334963" indent="-285750">
              <a:buSzPct val="100000"/>
              <a:buFont typeface="Arial"/>
              <a:buChar char="•"/>
              <a:defRPr sz="1700">
                <a:solidFill>
                  <a:srgbClr val="11053B"/>
                </a:solidFill>
                <a:latin typeface="Times New Roman"/>
                <a:ea typeface="Times New Roman"/>
                <a:cs typeface="Times New Roman"/>
                <a:sym typeface="Times New Roman"/>
              </a:defRPr>
            </a:pPr>
            <a:r>
              <a:t>The product of the sub-groups will be brought back to the core Working Group for a final document of recommendations.</a:t>
            </a:r>
          </a:p>
          <a:p>
            <a:pPr marL="334963" indent="-285750">
              <a:buSzPct val="100000"/>
              <a:buFont typeface="Arial"/>
              <a:buChar char="•"/>
              <a:defRPr sz="1700">
                <a:solidFill>
                  <a:srgbClr val="11053B"/>
                </a:solidFill>
                <a:latin typeface="Times New Roman"/>
                <a:ea typeface="Times New Roman"/>
                <a:cs typeface="Times New Roman"/>
                <a:sym typeface="Times New Roman"/>
              </a:defRPr>
            </a:pPr>
            <a:r>
              <a:t>SACC will convene meetings with Theologians on Economic Justice to review the recommendations and develop a theological rationale for the alternative economic architecture.</a:t>
            </a:r>
          </a:p>
          <a:p>
            <a:pPr marL="334963" indent="-285750">
              <a:buSzPct val="100000"/>
              <a:buFont typeface="Arial"/>
              <a:buChar char="•"/>
              <a:defRPr sz="1700">
                <a:solidFill>
                  <a:srgbClr val="11053B"/>
                </a:solidFill>
                <a:latin typeface="Times New Roman"/>
                <a:ea typeface="Times New Roman"/>
                <a:cs typeface="Times New Roman"/>
                <a:sym typeface="Times New Roman"/>
              </a:defRPr>
            </a:pPr>
            <a:r>
              <a:t>South African churches have congregations across borders, and consider regional economic integration as both a South African economic solution and a pastoral duty for their congregations.  </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9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96" name="Title 2"/>
          <p:cNvSpPr txBox="1">
            <a:spLocks noGrp="1"/>
          </p:cNvSpPr>
          <p:nvPr>
            <p:ph type="title"/>
          </p:nvPr>
        </p:nvSpPr>
        <p:spPr>
          <a:xfrm>
            <a:off x="578106" y="-222374"/>
            <a:ext cx="6552728" cy="992400"/>
          </a:xfrm>
          <a:prstGeom prst="rect">
            <a:avLst/>
          </a:prstGeom>
        </p:spPr>
        <p:txBody>
          <a:bodyPr/>
          <a:lstStyle>
            <a:lvl1pPr algn="ctr">
              <a:defRPr sz="2200">
                <a:latin typeface="Times New Roman"/>
                <a:ea typeface="Times New Roman"/>
                <a:cs typeface="Times New Roman"/>
                <a:sym typeface="Times New Roman"/>
              </a:defRPr>
            </a:lvl1pPr>
          </a:lstStyle>
          <a:p>
            <a:r>
              <a:t>Broadening the Scope of  Economic Transformation </a:t>
            </a:r>
          </a:p>
        </p:txBody>
      </p:sp>
      <p:sp>
        <p:nvSpPr>
          <p:cNvPr id="197" name="Rectangle 24"/>
          <p:cNvSpPr txBox="1"/>
          <p:nvPr/>
        </p:nvSpPr>
        <p:spPr>
          <a:xfrm>
            <a:off x="253657" y="829991"/>
            <a:ext cx="8890343" cy="56454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lvl="2" indent="49212">
              <a:defRPr b="1">
                <a:latin typeface="Times New Roman"/>
                <a:ea typeface="Times New Roman"/>
                <a:cs typeface="Times New Roman"/>
                <a:sym typeface="Times New Roman"/>
              </a:defRPr>
            </a:pPr>
            <a:r>
              <a:t>On Regional Economic Integration: </a:t>
            </a:r>
            <a:r>
              <a:rPr b="0"/>
              <a:t>SADC is an AU economic region, yet there is no visible regional economic agenda emerging from the SADC political summits. Regional economic integration requires a different mindset and attitude to resources of nation states for the wellbeing of those excluded from economic opportunities. The SACC recognises that the South African economy was never developed by South Africans alone; but it was also built on the backs of cheap labour from SADC countries from Lesotho to Zambia, Tanzania, Malawi and Mozambique, creating perennial livelihood routes across the region. This is largely responsible for the economic migration that fuels anger of poor communities against foreign Africans in South Africa today. Yet exploring modalities for regional economic integration is urgent for the potential economic value for poor South Africans.</a:t>
            </a:r>
          </a:p>
          <a:p>
            <a:pPr marL="193581" lvl="2" indent="-169769">
              <a:buSzPct val="100000"/>
              <a:buChar char="•"/>
              <a:defRPr>
                <a:latin typeface="Times New Roman"/>
                <a:ea typeface="Times New Roman"/>
                <a:cs typeface="Times New Roman"/>
                <a:sym typeface="Times New Roman"/>
              </a:defRPr>
            </a:pPr>
            <a:r>
              <a:t>Worth considering is the impact of realigning the regional relationships to optimise economic power and global comparative advantage; e.g.: the impact of treating our various national resources as a common pool – RSA and Zimbabwe together hold about 90% of global platinum minerals. </a:t>
            </a:r>
            <a:endParaRPr b="1"/>
          </a:p>
          <a:p>
            <a:pPr marL="193581" lvl="2" indent="-169769">
              <a:buSzPct val="100000"/>
              <a:buChar char="•"/>
              <a:defRPr>
                <a:latin typeface="Times New Roman"/>
                <a:ea typeface="Times New Roman"/>
                <a:cs typeface="Times New Roman"/>
                <a:sym typeface="Times New Roman"/>
              </a:defRPr>
            </a:pPr>
            <a:r>
              <a:t>Angolan oil fields have an output of oil of about 1.3 million barrels of oil per day - said to be the second largest oil production in sub-Saharan Africa. </a:t>
            </a:r>
            <a:endParaRPr b="1"/>
          </a:p>
          <a:p>
            <a:pPr marL="193581" lvl="2" indent="-169769">
              <a:buSzPct val="100000"/>
              <a:buChar char="•"/>
              <a:defRPr>
                <a:latin typeface="Times New Roman"/>
                <a:ea typeface="Times New Roman"/>
                <a:cs typeface="Times New Roman"/>
                <a:sym typeface="Times New Roman"/>
              </a:defRPr>
            </a:pPr>
            <a:r>
              <a:t>Mozambique has an estimated 100 trillion cubic feet of gas fields (third largest in Africa after Nigeria and Algeria), now  threatened by insurgency in Cabo Delgado, and with Rwanda first in rescue while SADC dithers, those gas resources will benefit Rwanda first. </a:t>
            </a:r>
            <a:endParaRPr b="1"/>
          </a:p>
          <a:p>
            <a:pPr marL="193581" lvl="2" indent="-169769">
              <a:buSzPct val="100000"/>
              <a:buChar char="•"/>
              <a:defRPr>
                <a:latin typeface="Times New Roman"/>
                <a:ea typeface="Times New Roman"/>
                <a:cs typeface="Times New Roman"/>
                <a:sym typeface="Times New Roman"/>
              </a:defRPr>
            </a:pPr>
            <a:r>
              <a:t>Gauteng’s industrial hub depends on Lesotho’s water. </a:t>
            </a:r>
            <a:endParaRPr sz="1600" b="1"/>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9"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200"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201" name="Title 2"/>
          <p:cNvSpPr txBox="1">
            <a:spLocks noGrp="1"/>
          </p:cNvSpPr>
          <p:nvPr>
            <p:ph type="title"/>
          </p:nvPr>
        </p:nvSpPr>
        <p:spPr>
          <a:xfrm>
            <a:off x="578106" y="-222374"/>
            <a:ext cx="6552728" cy="992400"/>
          </a:xfrm>
          <a:prstGeom prst="rect">
            <a:avLst/>
          </a:prstGeom>
        </p:spPr>
        <p:txBody>
          <a:bodyPr/>
          <a:lstStyle/>
          <a:p>
            <a:pPr algn="ctr">
              <a:defRPr sz="2200">
                <a:latin typeface="Times New Roman"/>
                <a:ea typeface="Times New Roman"/>
                <a:cs typeface="Times New Roman"/>
                <a:sym typeface="Times New Roman"/>
              </a:defRPr>
            </a:pPr>
            <a:r>
              <a:t>Broadening the Scope of  Economic Transformation </a:t>
            </a:r>
          </a:p>
          <a:p>
            <a:pPr algn="ctr">
              <a:defRPr sz="2200">
                <a:latin typeface="Times New Roman"/>
                <a:ea typeface="Times New Roman"/>
                <a:cs typeface="Times New Roman"/>
                <a:sym typeface="Times New Roman"/>
              </a:defRPr>
            </a:pPr>
            <a:r>
              <a:t>And Mounting the Campaign</a:t>
            </a:r>
          </a:p>
        </p:txBody>
      </p:sp>
      <p:sp>
        <p:nvSpPr>
          <p:cNvPr id="202" name="Rectangle 24"/>
          <p:cNvSpPr txBox="1"/>
          <p:nvPr/>
        </p:nvSpPr>
        <p:spPr>
          <a:xfrm>
            <a:off x="253657" y="690899"/>
            <a:ext cx="8890343" cy="56323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lvl="2">
              <a:defRPr b="1">
                <a:solidFill>
                  <a:srgbClr val="44546A"/>
                </a:solidFill>
                <a:latin typeface="Times New Roman"/>
                <a:ea typeface="Times New Roman"/>
                <a:cs typeface="Times New Roman"/>
                <a:sym typeface="Times New Roman"/>
              </a:defRPr>
            </a:pPr>
            <a:r>
              <a:rPr dirty="0"/>
              <a:t>What happens next after focused sectoral sub-groups:</a:t>
            </a:r>
          </a:p>
          <a:p>
            <a:pPr marL="193581" lvl="2" indent="-169769">
              <a:buSzPct val="100000"/>
              <a:buChar char="•"/>
              <a:defRPr>
                <a:latin typeface="Times New Roman"/>
                <a:ea typeface="Times New Roman"/>
                <a:cs typeface="Times New Roman"/>
                <a:sym typeface="Times New Roman"/>
              </a:defRPr>
            </a:pPr>
            <a:r>
              <a:rPr dirty="0"/>
              <a:t>With limitless water from the world's deepest river, the Congo </a:t>
            </a:r>
            <a:r>
              <a:rPr lang="en-US" dirty="0"/>
              <a:t>has</a:t>
            </a:r>
            <a:r>
              <a:rPr dirty="0"/>
              <a:t> hydro-electric supply potential of some 100,000 MW</a:t>
            </a:r>
            <a:r>
              <a:rPr lang="en-US" dirty="0"/>
              <a:t>; and</a:t>
            </a:r>
            <a:r>
              <a:rPr dirty="0"/>
              <a:t> DRC is a country with untapped deposits of raw minerals that are estimated to be worth in excess of U.S. $24 trillion. These include gold, cobalt, high-grade copper reserves, coltan (key for mobile phones), diamonds, zinc, cassiterite (for tin and used in electronic products and mobile phones), and wolframite of tungsten and heating elements. </a:t>
            </a:r>
            <a:r>
              <a:rPr lang="en-US" dirty="0"/>
              <a:t>We are already there, as t</a:t>
            </a:r>
            <a:r>
              <a:rPr dirty="0"/>
              <a:t>he South African National </a:t>
            </a:r>
            <a:r>
              <a:rPr dirty="0" err="1"/>
              <a:t>Defence</a:t>
            </a:r>
            <a:r>
              <a:rPr dirty="0"/>
              <a:t> Force has been part of the UN peacekeeping force MONUSCO, at taxpayers’ cost for no economic returns. </a:t>
            </a:r>
            <a:r>
              <a:rPr lang="en-US" dirty="0"/>
              <a:t>There are prospects for some mutuality of interests here.</a:t>
            </a:r>
            <a:endParaRPr dirty="0"/>
          </a:p>
          <a:p>
            <a:pPr lvl="2" indent="457200">
              <a:defRPr>
                <a:latin typeface="Times New Roman"/>
                <a:ea typeface="Times New Roman"/>
                <a:cs typeface="Times New Roman"/>
                <a:sym typeface="Times New Roman"/>
              </a:defRPr>
            </a:pPr>
            <a:endParaRPr dirty="0">
              <a:solidFill>
                <a:srgbClr val="44546A"/>
              </a:solidFill>
            </a:endParaRPr>
          </a:p>
          <a:p>
            <a:pPr marL="302558" indent="-302558">
              <a:buSzPct val="100000"/>
              <a:buFont typeface="Arial"/>
              <a:buChar char="•"/>
              <a:defRPr>
                <a:solidFill>
                  <a:srgbClr val="11053B"/>
                </a:solidFill>
                <a:latin typeface="Times New Roman"/>
                <a:ea typeface="Times New Roman"/>
                <a:cs typeface="Times New Roman"/>
                <a:sym typeface="Times New Roman"/>
              </a:defRPr>
            </a:pPr>
            <a:r>
              <a:rPr dirty="0"/>
              <a:t>SACC will develop and implement a Communications Campaign for the Economic Transformation Agenda based on the outcome of this process.</a:t>
            </a:r>
          </a:p>
          <a:p>
            <a:pPr>
              <a:defRPr>
                <a:solidFill>
                  <a:srgbClr val="11053B"/>
                </a:solidFill>
                <a:latin typeface="Times New Roman"/>
                <a:ea typeface="Times New Roman"/>
                <a:cs typeface="Times New Roman"/>
                <a:sym typeface="Times New Roman"/>
              </a:defRPr>
            </a:pPr>
            <a:endParaRPr lang="en-ZA" dirty="0"/>
          </a:p>
          <a:p>
            <a:pPr>
              <a:defRPr>
                <a:solidFill>
                  <a:srgbClr val="11053B"/>
                </a:solidFill>
                <a:latin typeface="Times New Roman"/>
                <a:ea typeface="Times New Roman"/>
                <a:cs typeface="Times New Roman"/>
                <a:sym typeface="Times New Roman"/>
              </a:defRPr>
            </a:pPr>
            <a:r>
              <a:rPr dirty="0"/>
              <a:t>This agenda for economic transformation is one piece, but a critical </a:t>
            </a:r>
            <a:r>
              <a:rPr lang="en-US" dirty="0"/>
              <a:t>for turning around the state of hopelessness that fuels anger, frustration and destruction, drugs, gender-based violence and other violent crimes. It is a significant </a:t>
            </a:r>
            <a:r>
              <a:rPr dirty="0"/>
              <a:t>factor in the quest for the Promise of the Post Apartheid South Africa in the South Africa we Pray For - a just, reconciled, peaceful, equitable and sustainable South Africa; free of racism, ethnic tribalism, xenophobia and gender prejudices; free of corruption and deprivation; with food and shelter for all, and for every child born to grow to its God-given potential.</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20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206" name="Title 2"/>
          <p:cNvSpPr txBox="1">
            <a:spLocks noGrp="1"/>
          </p:cNvSpPr>
          <p:nvPr>
            <p:ph type="title"/>
          </p:nvPr>
        </p:nvSpPr>
        <p:spPr>
          <a:xfrm>
            <a:off x="539552" y="17450"/>
            <a:ext cx="6336704" cy="900004"/>
          </a:xfrm>
          <a:prstGeom prst="rect">
            <a:avLst/>
          </a:prstGeom>
        </p:spPr>
        <p:txBody>
          <a:bodyPr anchor="ctr"/>
          <a:lstStyle>
            <a:lvl1pPr algn="ctr">
              <a:defRPr sz="3200" b="1"/>
            </a:lvl1pPr>
          </a:lstStyle>
          <a:p>
            <a:r>
              <a:t>Basket of Programme Offerings  </a:t>
            </a:r>
          </a:p>
        </p:txBody>
      </p:sp>
      <p:sp>
        <p:nvSpPr>
          <p:cNvPr id="207" name="Rectangle 24"/>
          <p:cNvSpPr txBox="1"/>
          <p:nvPr/>
        </p:nvSpPr>
        <p:spPr>
          <a:xfrm>
            <a:off x="244884" y="785859"/>
            <a:ext cx="8890342" cy="582657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2000" u="sng">
                <a:latin typeface="+mn-lt"/>
                <a:ea typeface="+mn-ea"/>
                <a:cs typeface="+mn-cs"/>
                <a:sym typeface="Calibri"/>
              </a:defRPr>
            </a:pPr>
            <a:r>
              <a:t>Work with local communities on</a:t>
            </a:r>
            <a:r>
              <a:rPr u="none"/>
              <a:t>:</a:t>
            </a:r>
          </a:p>
          <a:p>
            <a:pPr marL="285750" indent="-285750">
              <a:buSzPct val="100000"/>
              <a:buFont typeface="Arial"/>
              <a:buChar char="•"/>
              <a:defRPr sz="2000" i="1">
                <a:latin typeface="+mn-lt"/>
                <a:ea typeface="+mn-ea"/>
                <a:cs typeface="+mn-cs"/>
                <a:sym typeface="Calibri"/>
              </a:defRPr>
            </a:pPr>
            <a:r>
              <a:t>Poverty and Inequality</a:t>
            </a:r>
            <a:r>
              <a:rPr i="0"/>
              <a:t> </a:t>
            </a:r>
            <a:endParaRPr b="1"/>
          </a:p>
          <a:p>
            <a:pPr marL="742950" lvl="1" indent="-285750">
              <a:buSzPct val="100000"/>
              <a:buFont typeface="Arial"/>
              <a:buChar char="•"/>
              <a:defRPr sz="2000">
                <a:latin typeface="+mn-lt"/>
                <a:ea typeface="+mn-ea"/>
                <a:cs typeface="+mn-cs"/>
                <a:sym typeface="Calibri"/>
              </a:defRPr>
            </a:pPr>
            <a:r>
              <a:t>Addressing immediate destitution</a:t>
            </a:r>
            <a:endParaRPr b="1"/>
          </a:p>
          <a:p>
            <a:pPr marL="742950" lvl="1" indent="-285750">
              <a:buSzPct val="100000"/>
              <a:buFont typeface="Arial"/>
              <a:buChar char="•"/>
              <a:defRPr sz="2000">
                <a:latin typeface="+mn-lt"/>
                <a:ea typeface="+mn-ea"/>
                <a:cs typeface="+mn-cs"/>
                <a:sym typeface="Calibri"/>
              </a:defRPr>
            </a:pPr>
            <a:r>
              <a:t>Health and nutrition</a:t>
            </a:r>
            <a:endParaRPr b="1"/>
          </a:p>
          <a:p>
            <a:pPr marL="285750" indent="-285750">
              <a:buSzPct val="100000"/>
              <a:buFont typeface="Arial"/>
              <a:buChar char="•"/>
              <a:defRPr sz="2000" i="1">
                <a:latin typeface="+mn-lt"/>
                <a:ea typeface="+mn-ea"/>
                <a:cs typeface="+mn-cs"/>
                <a:sym typeface="Calibri"/>
              </a:defRPr>
            </a:pPr>
            <a:r>
              <a:t>Economic Transformation</a:t>
            </a:r>
          </a:p>
          <a:p>
            <a:pPr marL="742950" lvl="1" indent="-285750">
              <a:buSzPct val="100000"/>
              <a:buFont typeface="Arial"/>
              <a:buChar char="•"/>
              <a:defRPr sz="2000">
                <a:latin typeface="+mn-lt"/>
                <a:ea typeface="+mn-ea"/>
                <a:cs typeface="+mn-cs"/>
                <a:sym typeface="Calibri"/>
              </a:defRPr>
            </a:pPr>
            <a:r>
              <a:t>Activating &amp; Stimulating Local Economies</a:t>
            </a:r>
          </a:p>
          <a:p>
            <a:pPr marL="285750" indent="-285750">
              <a:buSzPct val="100000"/>
              <a:buFont typeface="Arial"/>
              <a:buChar char="•"/>
              <a:defRPr sz="2000" i="1">
                <a:latin typeface="+mn-lt"/>
                <a:ea typeface="+mn-ea"/>
                <a:cs typeface="+mn-cs"/>
                <a:sym typeface="Calibri"/>
              </a:defRPr>
            </a:pPr>
            <a:r>
              <a:t>Education:</a:t>
            </a:r>
            <a:r>
              <a:rPr i="0"/>
              <a:t> For Comprehensive Quality Education with </a:t>
            </a:r>
          </a:p>
          <a:p>
            <a:pPr lvl="2" indent="457200">
              <a:defRPr sz="2000">
                <a:latin typeface="+mn-lt"/>
                <a:ea typeface="+mn-ea"/>
                <a:cs typeface="+mn-cs"/>
                <a:sym typeface="Calibri"/>
              </a:defRPr>
            </a:pPr>
            <a:r>
              <a:t>Access to high quality education for the optimum enhancement of the human potential from cradle to career and beyond, including preparation for informed and active citizenship. </a:t>
            </a:r>
            <a:endParaRPr b="1"/>
          </a:p>
          <a:p>
            <a:pPr lvl="1" indent="228600">
              <a:defRPr sz="2000" i="1">
                <a:latin typeface="+mn-lt"/>
                <a:ea typeface="+mn-ea"/>
                <a:cs typeface="+mn-cs"/>
                <a:sym typeface="Calibri"/>
              </a:defRPr>
            </a:pPr>
            <a:r>
              <a:t>With Primary Offerings in</a:t>
            </a:r>
            <a:r>
              <a:rPr i="0"/>
              <a:t>:</a:t>
            </a:r>
            <a:endParaRPr b="1"/>
          </a:p>
          <a:p>
            <a:pPr marL="742950" lvl="1" indent="-285750">
              <a:buSzPct val="100000"/>
              <a:buFont typeface="Arial"/>
              <a:buChar char="•"/>
              <a:defRPr sz="2000">
                <a:latin typeface="+mn-lt"/>
                <a:ea typeface="+mn-ea"/>
                <a:cs typeface="+mn-cs"/>
                <a:sym typeface="Calibri"/>
              </a:defRPr>
            </a:pPr>
            <a:r>
              <a:t>ECD: to ensure the seven critical developmental domains: gross motor, fine motor, language, cognitive, social and emotional, self-help and adaptive, spiritual and moral. </a:t>
            </a:r>
            <a:endParaRPr b="1"/>
          </a:p>
          <a:p>
            <a:pPr marL="742950" lvl="1" indent="-285750">
              <a:buSzPct val="100000"/>
              <a:buFont typeface="Arial"/>
              <a:buChar char="•"/>
              <a:defRPr sz="2000">
                <a:latin typeface="+mn-lt"/>
                <a:ea typeface="+mn-ea"/>
                <a:cs typeface="+mn-cs"/>
                <a:sym typeface="Calibri"/>
              </a:defRPr>
            </a:pPr>
            <a:r>
              <a:t>Youth Investment Programme: To support &amp; ensure educational success, and enhance the well-rounded development of young people a comfortable sense of belonging, self-mastery, independence and generosity towards others in the spirit of </a:t>
            </a:r>
            <a:r>
              <a:rPr i="1"/>
              <a:t>ubuntu-botho</a:t>
            </a:r>
            <a:r>
              <a:t>.</a:t>
            </a:r>
          </a:p>
          <a:p>
            <a:pPr marL="742950" lvl="1" indent="-285750">
              <a:buSzPct val="100000"/>
              <a:buFont typeface="Arial"/>
              <a:buChar char="•"/>
              <a:defRPr sz="2000">
                <a:latin typeface="+mn-lt"/>
                <a:ea typeface="+mn-ea"/>
                <a:cs typeface="+mn-cs"/>
                <a:sym typeface="Calibri"/>
              </a:defRPr>
            </a:pPr>
            <a:r>
              <a:t>Education Community Support Movement </a:t>
            </a:r>
          </a:p>
        </p:txBody>
      </p:sp>
      <p:pic>
        <p:nvPicPr>
          <p:cNvPr id="208" name="Image" descr="Image"/>
          <p:cNvPicPr>
            <a:picLocks noChangeAspect="1"/>
          </p:cNvPicPr>
          <p:nvPr/>
        </p:nvPicPr>
        <p:blipFill>
          <a:blip r:embed="rId4"/>
          <a:stretch>
            <a:fillRect/>
          </a:stretch>
        </p:blipFill>
        <p:spPr>
          <a:xfrm>
            <a:off x="0" y="190500"/>
            <a:ext cx="9144000" cy="6477000"/>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Text Placeholder 8"/>
          <p:cNvSpPr txBox="1">
            <a:spLocks noGrp="1"/>
          </p:cNvSpPr>
          <p:nvPr>
            <p:ph type="body" sz="quarter" idx="1"/>
          </p:nvPr>
        </p:nvSpPr>
        <p:spPr>
          <a:xfrm>
            <a:off x="175355" y="4707345"/>
            <a:ext cx="8712970" cy="1310395"/>
          </a:xfrm>
          <a:prstGeom prst="rect">
            <a:avLst/>
          </a:prstGeom>
        </p:spPr>
        <p:txBody>
          <a:bodyPr/>
          <a:lstStyle/>
          <a:p>
            <a:pPr algn="ctr" defTabSz="313638">
              <a:spcBef>
                <a:spcPts val="100"/>
              </a:spcBef>
              <a:defRPr sz="770" b="1">
                <a:solidFill>
                  <a:schemeClr val="accent1"/>
                </a:solidFill>
                <a:latin typeface="Arial"/>
                <a:ea typeface="Arial"/>
                <a:cs typeface="Arial"/>
                <a:sym typeface="Arial"/>
              </a:defRPr>
            </a:pPr>
            <a:endParaRPr dirty="0"/>
          </a:p>
          <a:p>
            <a:pPr algn="ctr" defTabSz="640079">
              <a:spcBef>
                <a:spcPts val="0"/>
              </a:spcBef>
              <a:defRPr sz="1400" b="1">
                <a:solidFill>
                  <a:schemeClr val="accent1"/>
                </a:solidFill>
              </a:defRPr>
            </a:pPr>
            <a:r>
              <a:rPr dirty="0">
                <a:latin typeface="Arial"/>
                <a:ea typeface="Arial"/>
                <a:cs typeface="Arial"/>
                <a:sym typeface="Arial"/>
              </a:rPr>
              <a:t>Reimagine, Redesign and </a:t>
            </a:r>
            <a:r>
              <a:rPr dirty="0" err="1">
                <a:latin typeface="Arial"/>
                <a:ea typeface="Arial"/>
                <a:cs typeface="Arial"/>
                <a:sym typeface="Arial"/>
              </a:rPr>
              <a:t>Reorganise</a:t>
            </a:r>
            <a:r>
              <a:rPr dirty="0">
                <a:latin typeface="Arial"/>
                <a:ea typeface="Arial"/>
                <a:cs typeface="Arial"/>
                <a:sym typeface="Arial"/>
              </a:rPr>
              <a:t> </a:t>
            </a:r>
            <a:br>
              <a:rPr dirty="0">
                <a:latin typeface="Arial"/>
                <a:ea typeface="Arial"/>
                <a:cs typeface="Arial"/>
                <a:sym typeface="Arial"/>
              </a:rPr>
            </a:br>
            <a:r>
              <a:rPr dirty="0">
                <a:latin typeface="Arial"/>
                <a:ea typeface="Arial"/>
                <a:cs typeface="Arial"/>
                <a:sym typeface="Arial"/>
              </a:rPr>
              <a:t>The South African Experience of Life</a:t>
            </a:r>
            <a:endParaRPr sz="770" dirty="0">
              <a:latin typeface="Arial"/>
              <a:ea typeface="Arial"/>
              <a:cs typeface="Arial"/>
              <a:sym typeface="Arial"/>
            </a:endParaRPr>
          </a:p>
          <a:p>
            <a:pPr algn="ctr" defTabSz="640079">
              <a:spcBef>
                <a:spcPts val="0"/>
              </a:spcBef>
              <a:defRPr sz="1960" b="1">
                <a:solidFill>
                  <a:schemeClr val="accent1"/>
                </a:solidFill>
              </a:defRPr>
            </a:pPr>
            <a:endParaRPr sz="770" dirty="0">
              <a:latin typeface="Arial"/>
              <a:ea typeface="Arial"/>
              <a:cs typeface="Arial"/>
              <a:sym typeface="Arial"/>
            </a:endParaRPr>
          </a:p>
          <a:p>
            <a:pPr algn="ctr" defTabSz="313638">
              <a:spcBef>
                <a:spcPts val="100"/>
              </a:spcBef>
              <a:defRPr sz="1260" b="1">
                <a:solidFill>
                  <a:schemeClr val="accent1"/>
                </a:solidFill>
                <a:latin typeface="Arial"/>
                <a:ea typeface="Arial"/>
                <a:cs typeface="Arial"/>
                <a:sym typeface="Arial"/>
              </a:defRPr>
            </a:pPr>
            <a:r>
              <a:rPr dirty="0"/>
              <a:t>That they may have life abundantly!</a:t>
            </a:r>
          </a:p>
          <a:p>
            <a:pPr defTabSz="313638">
              <a:spcBef>
                <a:spcPts val="200"/>
              </a:spcBef>
              <a:defRPr sz="909">
                <a:solidFill>
                  <a:schemeClr val="accent1"/>
                </a:solidFill>
                <a:latin typeface="Arial"/>
                <a:ea typeface="Arial"/>
                <a:cs typeface="Arial"/>
                <a:sym typeface="Arial"/>
              </a:defRPr>
            </a:pPr>
            <a:endParaRPr dirty="0"/>
          </a:p>
          <a:p>
            <a:pPr algn="ctr" defTabSz="313638">
              <a:spcBef>
                <a:spcPts val="100"/>
              </a:spcBef>
              <a:defRPr sz="909">
                <a:solidFill>
                  <a:schemeClr val="accent1"/>
                </a:solidFill>
                <a:latin typeface="Arial"/>
                <a:ea typeface="Arial"/>
                <a:cs typeface="Arial"/>
                <a:sym typeface="Arial"/>
              </a:defRPr>
            </a:pPr>
            <a:r>
              <a:rPr dirty="0"/>
              <a:t>BISHOP MALUSI MPUMLWANA – SACC GENERAL SECRETARY</a:t>
            </a:r>
          </a:p>
        </p:txBody>
      </p:sp>
      <p:sp>
        <p:nvSpPr>
          <p:cNvPr id="149" name="TextBox 2"/>
          <p:cNvSpPr txBox="1"/>
          <p:nvPr/>
        </p:nvSpPr>
        <p:spPr>
          <a:xfrm>
            <a:off x="833480" y="2852933"/>
            <a:ext cx="7396715" cy="89260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lgn="ctr">
              <a:defRPr sz="2800">
                <a:solidFill>
                  <a:schemeClr val="accent1"/>
                </a:solidFill>
                <a:latin typeface="Arial"/>
                <a:ea typeface="Arial"/>
                <a:cs typeface="Arial"/>
                <a:sym typeface="Arial"/>
              </a:defRPr>
            </a:pPr>
            <a:r>
              <a:rPr dirty="0"/>
              <a:t>SPI Webinar, September 20, 2022 </a:t>
            </a:r>
          </a:p>
          <a:p>
            <a:pPr algn="ctr">
              <a:defRPr sz="2800">
                <a:solidFill>
                  <a:schemeClr val="accent1"/>
                </a:solidFill>
                <a:latin typeface="Arial"/>
                <a:ea typeface="Arial"/>
                <a:cs typeface="Arial"/>
                <a:sym typeface="Arial"/>
              </a:defRPr>
            </a:pPr>
            <a:r>
              <a:rPr dirty="0"/>
              <a:t>On SACC Economic Transformation Initiative  </a:t>
            </a:r>
          </a:p>
        </p:txBody>
      </p:sp>
      <p:pic>
        <p:nvPicPr>
          <p:cNvPr id="150" name="Picture 2" descr="Picture 2">
            <a:hlinkClick r:id="rId2"/>
          </p:cNvPr>
          <p:cNvPicPr>
            <a:picLocks noChangeAspect="1"/>
          </p:cNvPicPr>
          <p:nvPr/>
        </p:nvPicPr>
        <p:blipFill>
          <a:blip r:embed="rId3"/>
          <a:stretch>
            <a:fillRect/>
          </a:stretch>
        </p:blipFill>
        <p:spPr>
          <a:xfrm>
            <a:off x="188475" y="165124"/>
            <a:ext cx="4552952" cy="1428751"/>
          </a:xfrm>
          <a:prstGeom prst="rect">
            <a:avLst/>
          </a:prstGeom>
          <a:ln w="12700">
            <a:miter lim="400000"/>
          </a:ln>
        </p:spPr>
      </p:pic>
      <p:pic>
        <p:nvPicPr>
          <p:cNvPr id="151" name="Picture 7" descr="Picture 7"/>
          <p:cNvPicPr>
            <a:picLocks noChangeAspect="1"/>
          </p:cNvPicPr>
          <p:nvPr/>
        </p:nvPicPr>
        <p:blipFill>
          <a:blip r:embed="rId4"/>
          <a:srcRect l="22061" r="37051"/>
          <a:stretch>
            <a:fillRect/>
          </a:stretch>
        </p:blipFill>
        <p:spPr>
          <a:xfrm>
            <a:off x="6504860" y="128001"/>
            <a:ext cx="2471475" cy="642027"/>
          </a:xfrm>
          <a:prstGeom prst="rect">
            <a:avLst/>
          </a:prstGeom>
          <a:ln w="12700">
            <a:miter lim="400000"/>
          </a:ln>
        </p:spPr>
      </p:pic>
      <p:pic>
        <p:nvPicPr>
          <p:cNvPr id="152" name="Picture 10" descr="Picture 10"/>
          <p:cNvPicPr>
            <a:picLocks noChangeAspect="1"/>
          </p:cNvPicPr>
          <p:nvPr/>
        </p:nvPicPr>
        <p:blipFill>
          <a:blip r:embed="rId5"/>
          <a:stretch>
            <a:fillRect/>
          </a:stretch>
        </p:blipFill>
        <p:spPr>
          <a:xfrm>
            <a:off x="0" y="6367190"/>
            <a:ext cx="9144000" cy="426726"/>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5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56" name="Title 2"/>
          <p:cNvSpPr txBox="1">
            <a:spLocks noGrp="1"/>
          </p:cNvSpPr>
          <p:nvPr>
            <p:ph type="title"/>
          </p:nvPr>
        </p:nvSpPr>
        <p:spPr>
          <a:xfrm>
            <a:off x="611560" y="127998"/>
            <a:ext cx="6552728" cy="1440169"/>
          </a:xfrm>
          <a:prstGeom prst="rect">
            <a:avLst/>
          </a:prstGeom>
        </p:spPr>
        <p:txBody>
          <a:bodyPr/>
          <a:lstStyle/>
          <a:p>
            <a:pPr algn="ctr">
              <a:defRPr sz="2800">
                <a:latin typeface="Times New Roman"/>
                <a:ea typeface="Times New Roman"/>
                <a:cs typeface="Times New Roman"/>
                <a:sym typeface="Times New Roman"/>
              </a:defRPr>
            </a:pPr>
            <a:r>
              <a:t>Reimagine, Redesign and Reorganise </a:t>
            </a:r>
            <a:br/>
            <a:r>
              <a:t>The South African Experience of Life</a:t>
            </a:r>
          </a:p>
        </p:txBody>
      </p:sp>
      <p:sp>
        <p:nvSpPr>
          <p:cNvPr id="157" name="Rectangle 24"/>
          <p:cNvSpPr txBox="1"/>
          <p:nvPr/>
        </p:nvSpPr>
        <p:spPr>
          <a:xfrm>
            <a:off x="253659" y="1556788"/>
            <a:ext cx="8890343" cy="46542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sz="1700" b="1">
                <a:latin typeface="Times New Roman"/>
                <a:ea typeface="Times New Roman"/>
                <a:cs typeface="Times New Roman"/>
                <a:sym typeface="Times New Roman"/>
              </a:defRPr>
            </a:pPr>
            <a:r>
              <a:t>What the SACC Seeks to achieve in reimagining the South African life experience: </a:t>
            </a:r>
            <a:r>
              <a:rPr b="0"/>
              <a:t>The South African Council of Churches has committed itself to what we refer to as “The South Africa We Pray For”, which we consider to be the promise of the post apartheid South Africa – of a just, reconciled, peaceful, equitable and sustainable South Africa; free of racism, ethnic tribalism, xenophobia and gender prejudices; free of corruption and deprivation; with food and shelter for all, and for every child born to grow to its God-given potential.</a:t>
            </a:r>
          </a:p>
          <a:p>
            <a:pPr>
              <a:defRPr sz="1700">
                <a:latin typeface="Times New Roman"/>
                <a:ea typeface="Times New Roman"/>
                <a:cs typeface="Times New Roman"/>
                <a:sym typeface="Times New Roman"/>
              </a:defRPr>
            </a:pPr>
            <a:r>
              <a:t>To this end we promote action in four areas of our society: </a:t>
            </a:r>
            <a:endParaRPr b="1"/>
          </a:p>
          <a:p>
            <a:pPr marL="303609" indent="-303609" algn="just">
              <a:buSzPct val="100000"/>
              <a:buFont typeface="Arial"/>
              <a:buChar char="•"/>
              <a:defRPr sz="1700">
                <a:latin typeface="Times New Roman"/>
                <a:ea typeface="Times New Roman"/>
                <a:cs typeface="Times New Roman"/>
                <a:sym typeface="Times New Roman"/>
              </a:defRPr>
            </a:pPr>
            <a:r>
              <a:t>Healing and (for) Reconciliation: Healing the past, and engaging the societal woundedness and the challenge of gender, ethnicity and race</a:t>
            </a:r>
          </a:p>
          <a:p>
            <a:pPr marL="303609" indent="-303609" algn="just">
              <a:buSzPct val="100000"/>
              <a:buFont typeface="Arial"/>
              <a:buChar char="•"/>
              <a:defRPr sz="1700">
                <a:latin typeface="Times New Roman"/>
                <a:ea typeface="Times New Roman"/>
                <a:cs typeface="Times New Roman"/>
                <a:sym typeface="Times New Roman"/>
              </a:defRPr>
            </a:pPr>
            <a:r>
              <a:t>Comprehensive Quality Education: For universal Access to high quality education for optimum enhancement of human potential from cradle to career and beyond, including preparation for informed and active citizenship.</a:t>
            </a:r>
          </a:p>
          <a:p>
            <a:pPr marL="303609" indent="-303609" algn="just">
              <a:buSzPct val="100000"/>
              <a:buFont typeface="Arial"/>
              <a:buChar char="•"/>
              <a:defRPr sz="1700">
                <a:latin typeface="Times New Roman"/>
                <a:ea typeface="Times New Roman"/>
                <a:cs typeface="Times New Roman"/>
                <a:sym typeface="Times New Roman"/>
              </a:defRPr>
            </a:pPr>
            <a:r>
              <a:t>Anchoring Democracy: For an open, transparent, and accountable political dispensation with integrity, requiring electoral reform and systems to ensure civil service integrity.</a:t>
            </a:r>
          </a:p>
          <a:p>
            <a:pPr marL="303609" indent="-303609" algn="just">
              <a:buSzPct val="100000"/>
              <a:buFont typeface="Arial"/>
              <a:buChar char="•"/>
              <a:defRPr sz="1700">
                <a:latin typeface="Times New Roman"/>
                <a:ea typeface="Times New Roman"/>
                <a:cs typeface="Times New Roman"/>
                <a:sym typeface="Times New Roman"/>
              </a:defRPr>
            </a:pPr>
            <a:r>
              <a:t>Economic Transformation: To deliberately and systematically enhance human dignity and the quality of life, not only by preserving the environmental sustainability of our planet, but also by enabling the participation in the productive economy, of poor citizens and the disadvantaged majority, with a process that progressively engenders wealth redistribution and wealth creation.</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9"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60"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61" name="Title 2"/>
          <p:cNvSpPr txBox="1">
            <a:spLocks noGrp="1"/>
          </p:cNvSpPr>
          <p:nvPr>
            <p:ph type="title"/>
          </p:nvPr>
        </p:nvSpPr>
        <p:spPr>
          <a:xfrm>
            <a:off x="611560" y="127998"/>
            <a:ext cx="6552728" cy="1440169"/>
          </a:xfrm>
          <a:prstGeom prst="rect">
            <a:avLst/>
          </a:prstGeom>
        </p:spPr>
        <p:txBody>
          <a:bodyPr/>
          <a:lstStyle>
            <a:lvl1pPr algn="ctr">
              <a:defRPr sz="2800">
                <a:latin typeface="Times New Roman"/>
                <a:ea typeface="Times New Roman"/>
                <a:cs typeface="Times New Roman"/>
                <a:sym typeface="Times New Roman"/>
              </a:defRPr>
            </a:lvl1pPr>
          </a:lstStyle>
          <a:p>
            <a:r>
              <a:t>Economic Transformation </a:t>
            </a:r>
          </a:p>
        </p:txBody>
      </p:sp>
      <p:sp>
        <p:nvSpPr>
          <p:cNvPr id="162" name="Rectangle 24"/>
          <p:cNvSpPr txBox="1"/>
          <p:nvPr/>
        </p:nvSpPr>
        <p:spPr>
          <a:xfrm>
            <a:off x="253659" y="1556788"/>
            <a:ext cx="8890343" cy="46156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b="1">
                <a:latin typeface="Times New Roman"/>
                <a:ea typeface="Times New Roman"/>
                <a:cs typeface="Times New Roman"/>
                <a:sym typeface="Times New Roman"/>
              </a:defRPr>
            </a:pPr>
            <a:r>
              <a:t>Focus on Economic Transformation (That they may have life abundantly (John 10:10): </a:t>
            </a:r>
            <a:r>
              <a:rPr b="0"/>
              <a:t>SACC Economic Transformation is one of the four pillars of the Promise of the Post Apartheid South Africa. SACC asserts that meaningful economic transformation should lead to the fullness of the human life experience with access to economic opportunities, and equitable participation therein. </a:t>
            </a:r>
            <a:endParaRPr>
              <a:latin typeface="+mj-lt"/>
              <a:ea typeface="+mj-ea"/>
              <a:cs typeface="+mj-cs"/>
              <a:sym typeface="Helvetica"/>
            </a:endParaRPr>
          </a:p>
          <a:p>
            <a:pPr marL="285750" indent="-285750">
              <a:buSzPct val="100000"/>
              <a:buFont typeface="Arial"/>
              <a:buChar char="•"/>
              <a:defRPr>
                <a:latin typeface="Times New Roman"/>
                <a:ea typeface="Times New Roman"/>
                <a:cs typeface="Times New Roman"/>
                <a:sym typeface="Times New Roman"/>
              </a:defRPr>
            </a:pPr>
            <a:r>
              <a:t>The apartheid regime built the opposite of this - an economy based on racial exclusion, exploitation and the indignity of poverty. </a:t>
            </a:r>
          </a:p>
          <a:p>
            <a:pPr marL="285750" indent="-285750">
              <a:buSzPct val="100000"/>
              <a:buFont typeface="Arial"/>
              <a:buChar char="•"/>
              <a:defRPr>
                <a:latin typeface="Times New Roman"/>
                <a:ea typeface="Times New Roman"/>
                <a:cs typeface="Times New Roman"/>
                <a:sym typeface="Times New Roman"/>
              </a:defRPr>
            </a:pPr>
            <a:r>
              <a:t>Therefore, for the majority of South African society, economic transformation is to move peacefully from the latter state of poverty and indignity to the fullness of economic means and livelihood. And creates the conditions for meaningful national reconciliation.</a:t>
            </a:r>
          </a:p>
          <a:p>
            <a:pPr marL="285750" indent="-285750">
              <a:buSzPct val="100000"/>
              <a:buFont typeface="Arial"/>
              <a:buChar char="•"/>
              <a:defRPr>
                <a:latin typeface="Times New Roman"/>
                <a:ea typeface="Times New Roman"/>
                <a:cs typeface="Times New Roman"/>
                <a:sym typeface="Times New Roman"/>
              </a:defRPr>
            </a:pPr>
            <a:r>
              <a:t>Reconciliation devoid of socio-economic justice can only be but shallow, given the history of dispossession and material deprivation of the majority of South Africans. </a:t>
            </a:r>
          </a:p>
          <a:p>
            <a:pPr marL="285750" indent="-285750">
              <a:buSzPct val="100000"/>
              <a:buFont typeface="Arial"/>
              <a:buChar char="•"/>
              <a:defRPr>
                <a:latin typeface="Times New Roman"/>
                <a:ea typeface="Times New Roman"/>
                <a:cs typeface="Times New Roman"/>
                <a:sym typeface="Times New Roman"/>
              </a:defRPr>
            </a:pPr>
            <a:r>
              <a:t>Lasting reconciliation requires redressing these historic injustices through inclusive and equitable economic development. </a:t>
            </a:r>
          </a:p>
          <a:p>
            <a:pPr marL="285750" indent="-285750">
              <a:buSzPct val="100000"/>
              <a:buFont typeface="Arial"/>
              <a:buChar char="•"/>
              <a:defRPr>
                <a:latin typeface="Times New Roman"/>
                <a:ea typeface="Times New Roman"/>
                <a:cs typeface="Times New Roman"/>
                <a:sym typeface="Times New Roman"/>
              </a:defRPr>
            </a:pPr>
            <a:r>
              <a:t>Part of the historic injustices is the exclusion and economic exploitation of women; and economic transformation and inclusivity for growth must redress the economic deprivation of women.</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6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66" name="Title 2"/>
          <p:cNvSpPr txBox="1">
            <a:spLocks noGrp="1"/>
          </p:cNvSpPr>
          <p:nvPr>
            <p:ph type="title"/>
          </p:nvPr>
        </p:nvSpPr>
        <p:spPr>
          <a:xfrm>
            <a:off x="611560" y="127998"/>
            <a:ext cx="6552728" cy="808355"/>
          </a:xfrm>
          <a:prstGeom prst="rect">
            <a:avLst/>
          </a:prstGeom>
        </p:spPr>
        <p:txBody>
          <a:bodyPr/>
          <a:lstStyle>
            <a:lvl1pPr algn="ctr">
              <a:defRPr sz="2800">
                <a:latin typeface="Times New Roman"/>
                <a:ea typeface="Times New Roman"/>
                <a:cs typeface="Times New Roman"/>
                <a:sym typeface="Times New Roman"/>
              </a:defRPr>
            </a:lvl1pPr>
          </a:lstStyle>
          <a:p>
            <a:r>
              <a:t>The Challenge of the Excluded Majority</a:t>
            </a:r>
          </a:p>
        </p:txBody>
      </p:sp>
      <p:sp>
        <p:nvSpPr>
          <p:cNvPr id="167" name="Rectangle 24"/>
          <p:cNvSpPr txBox="1"/>
          <p:nvPr/>
        </p:nvSpPr>
        <p:spPr>
          <a:xfrm>
            <a:off x="126828" y="1091423"/>
            <a:ext cx="8890343" cy="49215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a:latin typeface="Times New Roman"/>
                <a:ea typeface="Times New Roman"/>
                <a:cs typeface="Times New Roman"/>
                <a:sym typeface="Times New Roman"/>
              </a:defRPr>
            </a:pPr>
            <a:r>
              <a:t> </a:t>
            </a:r>
            <a:r>
              <a:rPr b="1"/>
              <a:t>The Excluded Majority: </a:t>
            </a:r>
          </a:p>
          <a:p>
            <a:pPr marL="285750" indent="-285750">
              <a:buSzPct val="100000"/>
              <a:buFont typeface="Arial"/>
              <a:buChar char="•"/>
              <a:defRPr>
                <a:latin typeface="Times New Roman"/>
                <a:ea typeface="Times New Roman"/>
                <a:cs typeface="Times New Roman"/>
                <a:sym typeface="Times New Roman"/>
              </a:defRPr>
            </a:pPr>
            <a:r>
              <a:t>The excluded majority comprises women, young people, and blacks in general, especially the “Coloureds” and “Africans”; and rural people, especially in the historical Bantustans and small dorpies of the hinterland with limited infrastructure, scanty economic livelihoods and poor social services. </a:t>
            </a:r>
          </a:p>
          <a:p>
            <a:pPr marL="285750" indent="-285750">
              <a:buSzPct val="100000"/>
              <a:buFont typeface="Arial"/>
              <a:buChar char="•"/>
              <a:defRPr>
                <a:latin typeface="Times New Roman"/>
                <a:ea typeface="Times New Roman"/>
                <a:cs typeface="Times New Roman"/>
                <a:sym typeface="Times New Roman"/>
              </a:defRPr>
            </a:pPr>
            <a:r>
              <a:t>The “Coloureds” &amp; “Africans”:  Together approximating 90% of the population</a:t>
            </a:r>
          </a:p>
          <a:p>
            <a:pPr marL="342900" indent="-342900">
              <a:buSzPct val="100000"/>
              <a:buChar char="-"/>
              <a:defRPr sz="1600">
                <a:latin typeface="Times New Roman"/>
                <a:ea typeface="Times New Roman"/>
                <a:cs typeface="Times New Roman"/>
                <a:sym typeface="Times New Roman"/>
              </a:defRPr>
            </a:pPr>
            <a:r>
              <a:t>They carry the huge burden of the social ills of poverty - the cheapness of life, exploitation, drugs, violent crime, poor infrastructure, hopelessness, social anger and violence. </a:t>
            </a:r>
          </a:p>
          <a:p>
            <a:pPr marL="342900" indent="-342900">
              <a:buSzPct val="100000"/>
              <a:buChar char="-"/>
              <a:defRPr sz="1600">
                <a:latin typeface="Times New Roman"/>
                <a:ea typeface="Times New Roman"/>
                <a:cs typeface="Times New Roman"/>
                <a:sym typeface="Times New Roman"/>
              </a:defRPr>
            </a:pPr>
            <a:r>
              <a:t>They are also the political majority whose disaffection has the most prospect for an ugly eventuality if they remain a marginalised majority.</a:t>
            </a:r>
            <a:endParaRPr>
              <a:latin typeface="Arial"/>
              <a:ea typeface="Arial"/>
              <a:cs typeface="Arial"/>
              <a:sym typeface="Arial"/>
            </a:endParaRPr>
          </a:p>
          <a:p>
            <a:pPr marL="342900" indent="-342900">
              <a:buSzPct val="100000"/>
              <a:buChar char="-"/>
              <a:defRPr sz="1600">
                <a:latin typeface="Times New Roman"/>
                <a:ea typeface="Times New Roman"/>
                <a:cs typeface="Times New Roman"/>
                <a:sym typeface="Times New Roman"/>
              </a:defRPr>
            </a:pPr>
            <a:r>
              <a:t>Their poverty is a national emergency</a:t>
            </a:r>
            <a:endParaRPr>
              <a:latin typeface="Arial"/>
              <a:ea typeface="Arial"/>
              <a:cs typeface="Arial"/>
              <a:sym typeface="Arial"/>
            </a:endParaRPr>
          </a:p>
          <a:p>
            <a:pPr marL="342900" indent="-342900">
              <a:buSzPct val="100000"/>
              <a:buChar char="-"/>
              <a:defRPr sz="1600">
                <a:latin typeface="Times New Roman"/>
                <a:ea typeface="Times New Roman"/>
                <a:cs typeface="Times New Roman"/>
                <a:sym typeface="Times New Roman"/>
              </a:defRPr>
            </a:pPr>
            <a:r>
              <a:t>The July 2021 looting call demonstrated that. And those who designed the unrest knew that there is a ready population of hungry people who need no second call to loot. </a:t>
            </a:r>
          </a:p>
          <a:p>
            <a:pPr marL="285750" indent="-285750">
              <a:buSzPct val="100000"/>
              <a:buFont typeface="Arial"/>
              <a:buChar char="•"/>
              <a:defRPr>
                <a:latin typeface="Times New Roman"/>
                <a:ea typeface="Times New Roman"/>
                <a:cs typeface="Times New Roman"/>
                <a:sym typeface="Times New Roman"/>
              </a:defRPr>
            </a:pPr>
            <a:r>
              <a:t>The Rural – Bantustans &amp; Hinterland Dorpies:</a:t>
            </a:r>
          </a:p>
          <a:p>
            <a:pPr marL="342900" indent="-342900">
              <a:buSzPct val="100000"/>
              <a:buChar char="-"/>
              <a:defRPr sz="1600">
                <a:latin typeface="Times New Roman"/>
                <a:ea typeface="Times New Roman"/>
                <a:cs typeface="Times New Roman"/>
                <a:sym typeface="Times New Roman"/>
              </a:defRPr>
            </a:pPr>
            <a:r>
              <a:t>South African reality is that rural Africans are historically located in the 13% allocation of the 1936 Land Act, except those who can “graduate” themselves into better urban opportunities, or who simply flee rural poverty into urban squalor in the mass outmigration that occurs continuously.</a:t>
            </a:r>
          </a:p>
          <a:p>
            <a:pPr marL="342900" indent="-342900">
              <a:buSzPct val="100000"/>
              <a:buChar char="-"/>
              <a:defRPr sz="1600">
                <a:latin typeface="Times New Roman"/>
                <a:ea typeface="Times New Roman"/>
                <a:cs typeface="Times New Roman"/>
                <a:sym typeface="Times New Roman"/>
              </a:defRPr>
            </a:pPr>
            <a:r>
              <a:t>The small towns that are almost ghost towns with sleepy economies are a sore point as their populations, especially the poor communities in the “African” and “Coloured” townships continue to plod under economic decline, swelling the statistics of the poor and marginalised communities.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9"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70"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71" name="Title 2"/>
          <p:cNvSpPr txBox="1">
            <a:spLocks noGrp="1"/>
          </p:cNvSpPr>
          <p:nvPr>
            <p:ph type="title"/>
          </p:nvPr>
        </p:nvSpPr>
        <p:spPr>
          <a:xfrm>
            <a:off x="611560" y="127998"/>
            <a:ext cx="6552728" cy="808355"/>
          </a:xfrm>
          <a:prstGeom prst="rect">
            <a:avLst/>
          </a:prstGeom>
        </p:spPr>
        <p:txBody>
          <a:bodyPr/>
          <a:lstStyle/>
          <a:p>
            <a:pPr algn="ctr">
              <a:defRPr sz="2200">
                <a:latin typeface="Times New Roman"/>
                <a:ea typeface="Times New Roman"/>
                <a:cs typeface="Times New Roman"/>
                <a:sym typeface="Times New Roman"/>
              </a:defRPr>
            </a:pPr>
            <a:r>
              <a:t>The Case for Urgent Economic Transformation </a:t>
            </a:r>
            <a:br/>
            <a:r>
              <a:t>For Inclusivity in Growth</a:t>
            </a:r>
          </a:p>
        </p:txBody>
      </p:sp>
      <p:sp>
        <p:nvSpPr>
          <p:cNvPr id="172" name="Rectangle 24"/>
          <p:cNvSpPr txBox="1"/>
          <p:nvPr/>
        </p:nvSpPr>
        <p:spPr>
          <a:xfrm>
            <a:off x="126308" y="1045772"/>
            <a:ext cx="8890343" cy="43489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b="1">
                <a:latin typeface="Times New Roman"/>
                <a:ea typeface="Times New Roman"/>
                <a:cs typeface="Times New Roman"/>
                <a:sym typeface="Times New Roman"/>
              </a:defRPr>
            </a:pPr>
            <a:r>
              <a:t>Inclusive Growth: </a:t>
            </a:r>
            <a:r>
              <a:rPr b="0"/>
              <a:t>World Bank researchers Elena Ianchovichina and Susanna Lundstrom wrote: “Inclusive growth refers both to the pace and pattern of growth, which are considered interlinked, and therefore in need to be addressed together… Rapid and sustained poverty reduction requires inclusive growth that allows people to contribute to and benefit from economic growth” (World Bank Policy Research Working Paper 4851, 2013)</a:t>
            </a:r>
          </a:p>
          <a:p>
            <a:pPr marL="285750" indent="-285750">
              <a:buSzPct val="100000"/>
              <a:buFont typeface="Arial"/>
              <a:buChar char="•"/>
              <a:defRPr>
                <a:latin typeface="Times New Roman"/>
                <a:ea typeface="Times New Roman"/>
                <a:cs typeface="Times New Roman"/>
                <a:sym typeface="Times New Roman"/>
              </a:defRPr>
            </a:pPr>
            <a:r>
              <a:t>South Africa’s Inequality: 90% of the country’s asset value is in the hands of about 10% of mostly white male South Africans, according to the SAHRC</a:t>
            </a:r>
          </a:p>
          <a:p>
            <a:pPr marL="285750" indent="-285750">
              <a:buSzPct val="100000"/>
              <a:buFont typeface="Arial"/>
              <a:buChar char="•"/>
              <a:defRPr>
                <a:latin typeface="Times New Roman"/>
                <a:ea typeface="Times New Roman"/>
                <a:cs typeface="Times New Roman"/>
                <a:sym typeface="Times New Roman"/>
              </a:defRPr>
            </a:pPr>
            <a:r>
              <a:t>Poverty: Some 99% of South Africa’s poverty is between the “Coloureds” and “Africans”; and between them they make up 90% of the voting population (“Coloureds” are 8.8% and “Africans” are 80.7% of the total population.)</a:t>
            </a:r>
          </a:p>
          <a:p>
            <a:pPr marL="285750" indent="-285750">
              <a:buSzPct val="100000"/>
              <a:buFont typeface="Arial"/>
              <a:buChar char="•"/>
              <a:defRPr>
                <a:latin typeface="Times New Roman"/>
                <a:ea typeface="Times New Roman"/>
                <a:cs typeface="Times New Roman"/>
                <a:sym typeface="Times New Roman"/>
              </a:defRPr>
            </a:pPr>
            <a:r>
              <a:t>These two race groups are the core of the excluded majority; historically excluded; and remain on the outside. </a:t>
            </a:r>
          </a:p>
          <a:p>
            <a:pPr marL="285750" indent="-285750">
              <a:buSzPct val="100000"/>
              <a:buFont typeface="Arial"/>
              <a:buChar char="•"/>
              <a:defRPr>
                <a:latin typeface="Times New Roman"/>
                <a:ea typeface="Times New Roman"/>
                <a:cs typeface="Times New Roman"/>
                <a:sym typeface="Times New Roman"/>
              </a:defRPr>
            </a:pPr>
            <a:r>
              <a:t>The sheer numbers of the currently poor and disadvantaged majority demand their immediate and systemic inclusion in the economy, for they are numerically too many to discount.</a:t>
            </a:r>
          </a:p>
          <a:p>
            <a:pPr marL="285750" indent="-285750">
              <a:buSzPct val="100000"/>
              <a:buFont typeface="Arial"/>
              <a:buChar char="•"/>
              <a:defRPr>
                <a:latin typeface="Times New Roman"/>
                <a:ea typeface="Times New Roman"/>
                <a:cs typeface="Times New Roman"/>
                <a:sym typeface="Times New Roman"/>
              </a:defRPr>
            </a:pPr>
            <a:r>
              <a:t>Their state of hopelessness is a national emergency!</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7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76" name="Title 2"/>
          <p:cNvSpPr txBox="1">
            <a:spLocks noGrp="1"/>
          </p:cNvSpPr>
          <p:nvPr>
            <p:ph type="title"/>
          </p:nvPr>
        </p:nvSpPr>
        <p:spPr>
          <a:xfrm>
            <a:off x="611560" y="-200723"/>
            <a:ext cx="6552728" cy="1371605"/>
          </a:xfrm>
          <a:prstGeom prst="rect">
            <a:avLst/>
          </a:prstGeom>
        </p:spPr>
        <p:txBody>
          <a:bodyPr/>
          <a:lstStyle/>
          <a:p>
            <a:pPr algn="ctr">
              <a:defRPr sz="2800">
                <a:latin typeface="Times New Roman"/>
                <a:ea typeface="Times New Roman"/>
                <a:cs typeface="Times New Roman"/>
                <a:sym typeface="Times New Roman"/>
              </a:defRPr>
            </a:pPr>
            <a:r>
              <a:t>Economic Transformation </a:t>
            </a:r>
            <a:br/>
            <a:r>
              <a:t>And Inclusivity for Growth</a:t>
            </a:r>
          </a:p>
        </p:txBody>
      </p:sp>
      <p:sp>
        <p:nvSpPr>
          <p:cNvPr id="177" name="Rectangle 24"/>
          <p:cNvSpPr txBox="1"/>
          <p:nvPr/>
        </p:nvSpPr>
        <p:spPr>
          <a:xfrm>
            <a:off x="253657" y="903250"/>
            <a:ext cx="8890343" cy="537870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a:defRPr b="1">
                <a:latin typeface="Times New Roman"/>
                <a:ea typeface="Times New Roman"/>
                <a:cs typeface="Times New Roman"/>
                <a:sym typeface="Times New Roman"/>
              </a:defRPr>
            </a:pPr>
            <a:r>
              <a:t>Economic Transformation &amp; Inclusive Growth: </a:t>
            </a:r>
            <a:r>
              <a:rPr b="0"/>
              <a:t>The August 2019 policy paper from the National Treasury on economic transformation and inclusive growth said: “inclusive growth means that there be a rapid and fundamental change in the systems and patterns of ownership and control that govern the economy”. Concurring with this understanding of inclusive growth, SACC believes that the objective of the church should be to promote a just and peaceful economic transformation, for a just, reconciled, equitable and sustainable society, with enough food and shelter for all, and for each child born to grow to its God given potential. These principles hold for the SACC in its approach on the economic agenda. The value statement of the SACC-led Civil Society Manifesto on Economic Transformation says:</a:t>
            </a:r>
          </a:p>
          <a:p>
            <a:pPr lvl="2" indent="266700">
              <a:defRPr i="1">
                <a:latin typeface="Times New Roman"/>
                <a:ea typeface="Times New Roman"/>
                <a:cs typeface="Times New Roman"/>
                <a:sym typeface="Times New Roman"/>
              </a:defRPr>
            </a:pPr>
            <a:r>
              <a:t>“Economic transformation must deliberately and systematically enhance human dignity and the quality of life, by preserving not only the environmental sustainability of our planet, but also by enabling the participation in the productive economy, of poor citizens and the disadvantaged majority, with a process that progressively engenders wealth redistribution.”</a:t>
            </a:r>
          </a:p>
          <a:p>
            <a:pPr>
              <a:defRPr>
                <a:latin typeface="Times New Roman"/>
                <a:ea typeface="Times New Roman"/>
                <a:cs typeface="Times New Roman"/>
                <a:sym typeface="Times New Roman"/>
              </a:defRPr>
            </a:pPr>
            <a:endParaRPr/>
          </a:p>
          <a:p>
            <a:pPr>
              <a:defRPr>
                <a:latin typeface="Times New Roman"/>
                <a:ea typeface="Times New Roman"/>
                <a:cs typeface="Times New Roman"/>
                <a:sym typeface="Times New Roman"/>
              </a:defRPr>
            </a:pPr>
            <a:r>
              <a:t>This must involve the country’s commercial and development finance institutions and include a focus on knowledge resources and physical resources such as the land, the oceans and mineral resources; manufacturing, commercial and business opportunities, to reverse poverty, inequality and low growth through inclusivity.</a:t>
            </a:r>
          </a:p>
          <a:p>
            <a:pPr>
              <a:defRPr>
                <a:latin typeface="Times New Roman"/>
                <a:ea typeface="Times New Roman"/>
                <a:cs typeface="Times New Roman"/>
                <a:sym typeface="Times New Roman"/>
              </a:defRPr>
            </a:pP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9"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80"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81" name="Title 2"/>
          <p:cNvSpPr txBox="1">
            <a:spLocks noGrp="1"/>
          </p:cNvSpPr>
          <p:nvPr>
            <p:ph type="title"/>
          </p:nvPr>
        </p:nvSpPr>
        <p:spPr>
          <a:xfrm>
            <a:off x="611560" y="-200723"/>
            <a:ext cx="6552728" cy="1371605"/>
          </a:xfrm>
          <a:prstGeom prst="rect">
            <a:avLst/>
          </a:prstGeom>
        </p:spPr>
        <p:txBody>
          <a:bodyPr/>
          <a:lstStyle>
            <a:lvl1pPr algn="ctr">
              <a:defRPr sz="2800">
                <a:latin typeface="Times New Roman"/>
                <a:ea typeface="Times New Roman"/>
                <a:cs typeface="Times New Roman"/>
                <a:sym typeface="Times New Roman"/>
              </a:defRPr>
            </a:lvl1pPr>
          </a:lstStyle>
          <a:p>
            <a:r>
              <a:t>Quest for an Alternative Economic Architecture for Inclusivity </a:t>
            </a:r>
          </a:p>
        </p:txBody>
      </p:sp>
      <p:sp>
        <p:nvSpPr>
          <p:cNvPr id="182" name="Rectangle 24"/>
          <p:cNvSpPr txBox="1"/>
          <p:nvPr/>
        </p:nvSpPr>
        <p:spPr>
          <a:xfrm>
            <a:off x="253657" y="903250"/>
            <a:ext cx="8890343" cy="48823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marL="285750" indent="-285750">
              <a:buSzPct val="100000"/>
              <a:buFont typeface="Arial"/>
              <a:buChar char="•"/>
              <a:defRPr>
                <a:latin typeface="Times New Roman"/>
                <a:ea typeface="Times New Roman"/>
                <a:cs typeface="Times New Roman"/>
                <a:sym typeface="Times New Roman"/>
              </a:defRPr>
            </a:pPr>
            <a:r>
              <a:t>The SACC Economic Transformation Process: </a:t>
            </a:r>
          </a:p>
          <a:p>
            <a:pPr marL="285750" indent="-285750">
              <a:buSzPct val="100000"/>
              <a:buFont typeface="Arial"/>
              <a:buChar char="•"/>
              <a:defRPr>
                <a:latin typeface="Times New Roman"/>
                <a:ea typeface="Times New Roman"/>
                <a:cs typeface="Times New Roman"/>
                <a:sym typeface="Times New Roman"/>
              </a:defRPr>
            </a:pPr>
            <a:r>
              <a:t>The SACC Economic Transformation Working Group, chaired by Rev. Frank Chikane was established with about a dozen economists and activists who volunteered their expertise. </a:t>
            </a:r>
          </a:p>
          <a:p>
            <a:pPr marL="285750" indent="-285750">
              <a:buSzPct val="100000"/>
              <a:buFont typeface="Arial"/>
              <a:buChar char="•"/>
              <a:defRPr>
                <a:latin typeface="Times New Roman"/>
                <a:ea typeface="Times New Roman"/>
                <a:cs typeface="Times New Roman"/>
                <a:sym typeface="Times New Roman"/>
              </a:defRPr>
            </a:pPr>
            <a:r>
              <a:t>Both SPI’s Isobel Frye and Duma Gqubule played a key role in this process, and after various people shared their analysis and views, SPI was asked to prepare a “continuum document” that consolidates the inputs of the group.</a:t>
            </a:r>
          </a:p>
          <a:p>
            <a:pPr marL="285750" indent="-285750">
              <a:buSzPct val="100000"/>
              <a:buFont typeface="Arial"/>
              <a:buChar char="•"/>
              <a:defRPr>
                <a:latin typeface="Times New Roman"/>
                <a:ea typeface="Times New Roman"/>
                <a:cs typeface="Times New Roman"/>
                <a:sym typeface="Times New Roman"/>
              </a:defRPr>
            </a:pPr>
            <a:r>
              <a:t>However, what Duma Gqubule and SPI did was way beyond the continuum document, and in fact prepared a substantive contribution to the debate, which has been presented today. </a:t>
            </a:r>
          </a:p>
          <a:p>
            <a:pPr marL="285750" indent="-285750">
              <a:buSzPct val="100000"/>
              <a:buFont typeface="Arial"/>
              <a:buChar char="•"/>
              <a:defRPr>
                <a:latin typeface="Times New Roman"/>
                <a:ea typeface="Times New Roman"/>
                <a:cs typeface="Times New Roman"/>
                <a:sym typeface="Times New Roman"/>
              </a:defRPr>
            </a:pPr>
            <a:r>
              <a:t>For the working group the next steps are to factor the SPI contribution as it informs the sub-working groups that should follow – largely delayed by lack of funding for this more focused sectoral group meetings. They will deal with how all this must address the following areas of concern:</a:t>
            </a:r>
          </a:p>
          <a:p>
            <a:pPr>
              <a:defRPr>
                <a:latin typeface="Times New Roman"/>
                <a:ea typeface="Times New Roman"/>
                <a:cs typeface="Times New Roman"/>
                <a:sym typeface="Times New Roman"/>
              </a:defRPr>
            </a:pPr>
            <a:endParaRPr/>
          </a:p>
          <a:p>
            <a:pPr marL="364752" indent="-364752">
              <a:buSzPct val="100000"/>
              <a:buAutoNum type="arabicPeriod"/>
              <a:defRPr>
                <a:solidFill>
                  <a:srgbClr val="11053B"/>
                </a:solidFill>
                <a:latin typeface="Times New Roman"/>
                <a:ea typeface="Times New Roman"/>
                <a:cs typeface="Times New Roman"/>
                <a:sym typeface="Times New Roman"/>
              </a:defRPr>
            </a:pPr>
            <a:r>
              <a:t>Macro-economic Architecture for Inclusivity:</a:t>
            </a:r>
          </a:p>
          <a:p>
            <a:pPr marL="921683" lvl="2" indent="-416858">
              <a:buSzPct val="100000"/>
              <a:buAutoNum type="romanUcPeriod"/>
              <a:defRPr>
                <a:solidFill>
                  <a:srgbClr val="11053B"/>
                </a:solidFill>
                <a:latin typeface="Times New Roman"/>
                <a:ea typeface="Times New Roman"/>
                <a:cs typeface="Times New Roman"/>
                <a:sym typeface="Times New Roman"/>
              </a:defRPr>
            </a:pPr>
            <a:r>
              <a:t>Macroeconomic policy framework</a:t>
            </a:r>
          </a:p>
          <a:p>
            <a:pPr marL="921683" lvl="2" indent="-416858">
              <a:buSzPct val="100000"/>
              <a:buAutoNum type="romanUcPeriod"/>
              <a:defRPr>
                <a:solidFill>
                  <a:srgbClr val="11053B"/>
                </a:solidFill>
                <a:latin typeface="Times New Roman"/>
                <a:ea typeface="Times New Roman"/>
                <a:cs typeface="Times New Roman"/>
                <a:sym typeface="Times New Roman"/>
              </a:defRPr>
            </a:pPr>
            <a:r>
              <a:t>Financial services subgroup, including monetary policy the Reserve Bank. </a:t>
            </a:r>
          </a:p>
          <a:p>
            <a:pPr marL="921683" lvl="2" indent="-416858">
              <a:buSzPct val="100000"/>
              <a:buAutoNum type="romanUcPeriod"/>
              <a:defRPr>
                <a:solidFill>
                  <a:srgbClr val="11053B"/>
                </a:solidFill>
                <a:latin typeface="Times New Roman"/>
                <a:ea typeface="Times New Roman"/>
                <a:cs typeface="Times New Roman"/>
                <a:sym typeface="Times New Roman"/>
              </a:defRPr>
            </a:pPr>
            <a:r>
              <a:t>Regional (Southern Africa) Economic Integration</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 name="Picture 31" descr="Picture 31"/>
          <p:cNvPicPr>
            <a:picLocks noChangeAspect="1"/>
          </p:cNvPicPr>
          <p:nvPr/>
        </p:nvPicPr>
        <p:blipFill>
          <a:blip r:embed="rId2"/>
          <a:srcRect l="22061" r="37051"/>
          <a:stretch>
            <a:fillRect/>
          </a:stretch>
        </p:blipFill>
        <p:spPr>
          <a:xfrm>
            <a:off x="6504860" y="128001"/>
            <a:ext cx="2471475" cy="642027"/>
          </a:xfrm>
          <a:prstGeom prst="rect">
            <a:avLst/>
          </a:prstGeom>
          <a:ln w="12700">
            <a:miter lim="400000"/>
          </a:ln>
        </p:spPr>
      </p:pic>
      <p:pic>
        <p:nvPicPr>
          <p:cNvPr id="185" name="Picture 37" descr="Picture 37"/>
          <p:cNvPicPr>
            <a:picLocks noChangeAspect="1"/>
          </p:cNvPicPr>
          <p:nvPr/>
        </p:nvPicPr>
        <p:blipFill>
          <a:blip r:embed="rId3"/>
          <a:stretch>
            <a:fillRect/>
          </a:stretch>
        </p:blipFill>
        <p:spPr>
          <a:xfrm>
            <a:off x="0" y="6367190"/>
            <a:ext cx="9144000" cy="426726"/>
          </a:xfrm>
          <a:prstGeom prst="rect">
            <a:avLst/>
          </a:prstGeom>
          <a:ln w="12700">
            <a:miter lim="400000"/>
          </a:ln>
        </p:spPr>
      </p:pic>
      <p:sp>
        <p:nvSpPr>
          <p:cNvPr id="186" name="Title 2"/>
          <p:cNvSpPr txBox="1">
            <a:spLocks noGrp="1"/>
          </p:cNvSpPr>
          <p:nvPr>
            <p:ph type="title"/>
          </p:nvPr>
        </p:nvSpPr>
        <p:spPr>
          <a:xfrm>
            <a:off x="611560" y="-200723"/>
            <a:ext cx="6552728" cy="1371605"/>
          </a:xfrm>
          <a:prstGeom prst="rect">
            <a:avLst/>
          </a:prstGeom>
        </p:spPr>
        <p:txBody>
          <a:bodyPr/>
          <a:lstStyle>
            <a:lvl1pPr algn="ctr">
              <a:defRPr sz="2800">
                <a:latin typeface="Times New Roman"/>
                <a:ea typeface="Times New Roman"/>
                <a:cs typeface="Times New Roman"/>
                <a:sym typeface="Times New Roman"/>
              </a:defRPr>
            </a:lvl1pPr>
          </a:lstStyle>
          <a:p>
            <a:r>
              <a:t>Drilling Down on Economic Transformation</a:t>
            </a:r>
          </a:p>
        </p:txBody>
      </p:sp>
      <p:sp>
        <p:nvSpPr>
          <p:cNvPr id="187" name="Rectangle 24"/>
          <p:cNvSpPr txBox="1"/>
          <p:nvPr/>
        </p:nvSpPr>
        <p:spPr>
          <a:xfrm>
            <a:off x="253657" y="903249"/>
            <a:ext cx="8890343" cy="556920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p>
            <a:pPr lvl="1">
              <a:defRPr sz="1600">
                <a:solidFill>
                  <a:srgbClr val="11053B"/>
                </a:solidFill>
                <a:latin typeface="Times New Roman"/>
                <a:ea typeface="Times New Roman"/>
                <a:cs typeface="Times New Roman"/>
                <a:sym typeface="Times New Roman"/>
              </a:defRPr>
            </a:pPr>
            <a:r>
              <a:t>2. Business of the State for the Inclusion of the Excluded Majority</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State-owned Enterprises</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Development Finance Institutions </a:t>
            </a:r>
          </a:p>
          <a:p>
            <a:pPr lvl="1">
              <a:defRPr sz="1600">
                <a:solidFill>
                  <a:srgbClr val="11053B"/>
                </a:solidFill>
                <a:latin typeface="Times New Roman"/>
                <a:ea typeface="Times New Roman"/>
                <a:cs typeface="Times New Roman"/>
                <a:sym typeface="Times New Roman"/>
              </a:defRPr>
            </a:pPr>
            <a:r>
              <a:t>3. Human Capital – Inclusion of Excluded Majority (quality education for productivity)</a:t>
            </a:r>
          </a:p>
          <a:p>
            <a:pPr marL="826154" lvl="2" indent="-370541">
              <a:buSzPct val="100000"/>
              <a:buAutoNum type="romanUcPeriod"/>
              <a:defRPr sz="1600">
                <a:solidFill>
                  <a:srgbClr val="11053B"/>
                </a:solidFill>
                <a:latin typeface="Times New Roman"/>
                <a:ea typeface="Times New Roman"/>
                <a:cs typeface="Times New Roman"/>
                <a:sym typeface="Times New Roman"/>
              </a:defRPr>
            </a:pPr>
            <a:r>
              <a:t>Universal access to ICT</a:t>
            </a:r>
          </a:p>
          <a:p>
            <a:pPr marL="826154" lvl="2" indent="-370541">
              <a:buSzPct val="100000"/>
              <a:buAutoNum type="romanUcPeriod"/>
              <a:defRPr sz="1600">
                <a:solidFill>
                  <a:srgbClr val="11053B"/>
                </a:solidFill>
                <a:latin typeface="Times New Roman"/>
                <a:ea typeface="Times New Roman"/>
                <a:cs typeface="Times New Roman"/>
                <a:sym typeface="Times New Roman"/>
              </a:defRPr>
            </a:pPr>
            <a:r>
              <a:t>Reconfiguring Education Delivery </a:t>
            </a:r>
          </a:p>
          <a:p>
            <a:pPr marL="826154" lvl="2" indent="-370541">
              <a:buSzPct val="100000"/>
              <a:buAutoNum type="romanUcPeriod"/>
              <a:defRPr sz="1600">
                <a:solidFill>
                  <a:srgbClr val="11053B"/>
                </a:solidFill>
                <a:latin typeface="Times New Roman"/>
                <a:ea typeface="Times New Roman"/>
                <a:cs typeface="Times New Roman"/>
                <a:sym typeface="Times New Roman"/>
              </a:defRPr>
            </a:pPr>
            <a:r>
              <a:t>Health Services for all</a:t>
            </a:r>
          </a:p>
          <a:p>
            <a:pPr marL="826154" lvl="2" indent="-370541">
              <a:buSzPct val="100000"/>
              <a:buAutoNum type="romanUcPeriod"/>
              <a:defRPr sz="1600">
                <a:solidFill>
                  <a:srgbClr val="11053B"/>
                </a:solidFill>
                <a:latin typeface="Times New Roman"/>
                <a:ea typeface="Times New Roman"/>
                <a:cs typeface="Times New Roman"/>
                <a:sym typeface="Times New Roman"/>
              </a:defRPr>
            </a:pPr>
            <a:r>
              <a:t>4IR </a:t>
            </a:r>
          </a:p>
          <a:p>
            <a:pPr marL="826154" lvl="2" indent="-370541">
              <a:buSzPct val="100000"/>
              <a:buAutoNum type="romanUcPeriod"/>
              <a:defRPr sz="1600">
                <a:solidFill>
                  <a:srgbClr val="11053B"/>
                </a:solidFill>
                <a:latin typeface="Times New Roman"/>
                <a:ea typeface="Times New Roman"/>
                <a:cs typeface="Times New Roman"/>
                <a:sym typeface="Times New Roman"/>
              </a:defRPr>
            </a:pPr>
            <a:r>
              <a:t>Artificial Intelligence</a:t>
            </a:r>
          </a:p>
          <a:p>
            <a:pPr lvl="1">
              <a:defRPr sz="1600">
                <a:solidFill>
                  <a:srgbClr val="11053B"/>
                </a:solidFill>
                <a:latin typeface="Times New Roman"/>
                <a:ea typeface="Times New Roman"/>
                <a:cs typeface="Times New Roman"/>
                <a:sym typeface="Times New Roman"/>
              </a:defRPr>
            </a:pPr>
            <a:r>
              <a:t>4. Regional Economic Integration: </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SADC is an AU economic region, yet there is has no visible regional economic agenda.</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RSA economy was developed on the backs of cheap labour from other countries.</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The future of the region is as intertwined as its past;</a:t>
            </a:r>
          </a:p>
          <a:p>
            <a:pPr marL="833717" lvl="1" indent="-376517">
              <a:buSzPct val="100000"/>
              <a:buAutoNum type="romanUcPeriod"/>
              <a:defRPr sz="1600">
                <a:solidFill>
                  <a:srgbClr val="11053B"/>
                </a:solidFill>
                <a:latin typeface="Times New Roman"/>
                <a:ea typeface="Times New Roman"/>
                <a:cs typeface="Times New Roman"/>
                <a:sym typeface="Times New Roman"/>
              </a:defRPr>
            </a:pPr>
            <a:r>
              <a:t>Explore prospects of each country bringing its assets to a commonwealth of SADC.</a:t>
            </a:r>
          </a:p>
          <a:p>
            <a:pPr lvl="2" indent="11113">
              <a:defRPr sz="1600">
                <a:solidFill>
                  <a:srgbClr val="11053B"/>
                </a:solidFill>
                <a:latin typeface="Times New Roman"/>
                <a:ea typeface="Times New Roman"/>
                <a:cs typeface="Times New Roman"/>
                <a:sym typeface="Times New Roman"/>
              </a:defRPr>
            </a:pPr>
            <a:r>
              <a:t>5. “Marshall Plan” to aggressively reverse poverty for specific categories through their inclusion</a:t>
            </a:r>
            <a:endParaRPr>
              <a:solidFill>
                <a:srgbClr val="44546A"/>
              </a:solidFill>
            </a:endParaRPr>
          </a:p>
          <a:p>
            <a:pPr lvl="2" indent="492125">
              <a:defRPr sz="1600">
                <a:solidFill>
                  <a:srgbClr val="11053B"/>
                </a:solidFill>
                <a:latin typeface="Times New Roman"/>
                <a:ea typeface="Times New Roman"/>
                <a:cs typeface="Times New Roman"/>
                <a:sym typeface="Times New Roman"/>
              </a:defRPr>
            </a:pPr>
            <a:r>
              <a:t>I. Youth – to accelerate marketable skills &amp; absorb them into active productivity - can we prioritise unemployed youth of ages 15-24 (7.7 million) majority girls, for a rapid livelihoods programme.</a:t>
            </a:r>
          </a:p>
          <a:p>
            <a:pPr lvl="2" indent="455612">
              <a:defRPr sz="1600">
                <a:solidFill>
                  <a:srgbClr val="11053B"/>
                </a:solidFill>
                <a:latin typeface="Times New Roman"/>
                <a:ea typeface="Times New Roman"/>
                <a:cs typeface="Times New Roman"/>
                <a:sym typeface="Times New Roman"/>
              </a:defRPr>
            </a:pPr>
            <a:r>
              <a:t>II. Women – likewise</a:t>
            </a:r>
          </a:p>
          <a:p>
            <a:pPr lvl="2" indent="455612">
              <a:defRPr sz="1600">
                <a:solidFill>
                  <a:srgbClr val="11053B"/>
                </a:solidFill>
                <a:latin typeface="Times New Roman"/>
                <a:ea typeface="Times New Roman"/>
                <a:cs typeface="Times New Roman"/>
                <a:sym typeface="Times New Roman"/>
              </a:defRPr>
            </a:pPr>
            <a:r>
              <a:t>III. Bantustan communities</a:t>
            </a:r>
          </a:p>
          <a:p>
            <a:pPr lvl="2" indent="455612">
              <a:defRPr sz="1600">
                <a:solidFill>
                  <a:srgbClr val="11053B"/>
                </a:solidFill>
                <a:latin typeface="Times New Roman"/>
                <a:ea typeface="Times New Roman"/>
                <a:cs typeface="Times New Roman"/>
                <a:sym typeface="Times New Roman"/>
              </a:defRPr>
            </a:pPr>
            <a:r>
              <a:t>IV. Dorpies communities</a:t>
            </a:r>
          </a:p>
          <a:p>
            <a:pPr lvl="2" indent="455612">
              <a:defRPr sz="1600">
                <a:solidFill>
                  <a:srgbClr val="11053B"/>
                </a:solidFill>
                <a:latin typeface="Times New Roman"/>
                <a:ea typeface="Times New Roman"/>
                <a:cs typeface="Times New Roman"/>
                <a:sym typeface="Times New Roman"/>
              </a:defRPr>
            </a:pPr>
            <a:r>
              <a:t>V. Historical urban townships</a:t>
            </a:r>
          </a:p>
          <a:p>
            <a:pPr lvl="2" indent="455612">
              <a:defRPr sz="1600">
                <a:solidFill>
                  <a:srgbClr val="11053B"/>
                </a:solidFill>
                <a:latin typeface="Times New Roman"/>
                <a:ea typeface="Times New Roman"/>
                <a:cs typeface="Times New Roman"/>
                <a:sym typeface="Times New Roman"/>
              </a:defRPr>
            </a:pPr>
            <a:r>
              <a:t>VI. Dense “informal settlements”</a:t>
            </a:r>
          </a:p>
          <a:p>
            <a:pPr lvl="1" indent="457200">
              <a:defRPr sz="1600">
                <a:solidFill>
                  <a:srgbClr val="11053B"/>
                </a:solidFill>
                <a:latin typeface="Times New Roman"/>
                <a:ea typeface="Times New Roman"/>
                <a:cs typeface="Times New Roman"/>
                <a:sym typeface="Times New Roman"/>
              </a:defRPr>
            </a:pPr>
            <a:endParaRPr/>
          </a:p>
        </p:txBody>
      </p:sp>
    </p:spTree>
  </p:cSld>
  <p:clrMapOvr>
    <a:masterClrMapping/>
  </p:clrMapOvr>
  <p:transition spd="med"/>
</p:sld>
</file>

<file path=ppt/theme/theme1.xml><?xml version="1.0" encoding="utf-8"?>
<a:theme xmlns:a="http://schemas.openxmlformats.org/drawingml/2006/main" name="Generic Template">
  <a:themeElements>
    <a:clrScheme name="Generic Template">
      <a:dk1>
        <a:srgbClr val="000000"/>
      </a:dk1>
      <a:lt1>
        <a:srgbClr val="FFFFFF"/>
      </a:lt1>
      <a:dk2>
        <a:srgbClr val="A7A7A7"/>
      </a:dk2>
      <a:lt2>
        <a:srgbClr val="535353"/>
      </a:lt2>
      <a:accent1>
        <a:srgbClr val="002776"/>
      </a:accent1>
      <a:accent2>
        <a:srgbClr val="92D400"/>
      </a:accent2>
      <a:accent3>
        <a:srgbClr val="00A1DE"/>
      </a:accent3>
      <a:accent4>
        <a:srgbClr val="3C8A2E"/>
      </a:accent4>
      <a:accent5>
        <a:srgbClr val="72C7E7"/>
      </a:accent5>
      <a:accent6>
        <a:srgbClr val="C9DD03"/>
      </a:accent6>
      <a:hlink>
        <a:srgbClr val="0000FF"/>
      </a:hlink>
      <a:folHlink>
        <a:srgbClr val="FF00FF"/>
      </a:folHlink>
    </a:clrScheme>
    <a:fontScheme name="Generic Template">
      <a:majorFont>
        <a:latin typeface="Helvetica"/>
        <a:ea typeface="Helvetica"/>
        <a:cs typeface="Helvetica"/>
      </a:majorFont>
      <a:minorFont>
        <a:latin typeface="Calibri"/>
        <a:ea typeface="Calibri"/>
        <a:cs typeface="Calibri"/>
      </a:minorFont>
    </a:fontScheme>
    <a:fmtScheme name="Generic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Generic Template">
  <a:themeElements>
    <a:clrScheme name="Generic Template">
      <a:dk1>
        <a:srgbClr val="000000"/>
      </a:dk1>
      <a:lt1>
        <a:srgbClr val="FFFFFF"/>
      </a:lt1>
      <a:dk2>
        <a:srgbClr val="A7A7A7"/>
      </a:dk2>
      <a:lt2>
        <a:srgbClr val="535353"/>
      </a:lt2>
      <a:accent1>
        <a:srgbClr val="002776"/>
      </a:accent1>
      <a:accent2>
        <a:srgbClr val="92D400"/>
      </a:accent2>
      <a:accent3>
        <a:srgbClr val="00A1DE"/>
      </a:accent3>
      <a:accent4>
        <a:srgbClr val="3C8A2E"/>
      </a:accent4>
      <a:accent5>
        <a:srgbClr val="72C7E7"/>
      </a:accent5>
      <a:accent6>
        <a:srgbClr val="C9DD03"/>
      </a:accent6>
      <a:hlink>
        <a:srgbClr val="0000FF"/>
      </a:hlink>
      <a:folHlink>
        <a:srgbClr val="FF00FF"/>
      </a:folHlink>
    </a:clrScheme>
    <a:fontScheme name="Generic Template">
      <a:majorFont>
        <a:latin typeface="Helvetica"/>
        <a:ea typeface="Helvetica"/>
        <a:cs typeface="Helvetica"/>
      </a:majorFont>
      <a:minorFont>
        <a:latin typeface="Calibri"/>
        <a:ea typeface="Calibri"/>
        <a:cs typeface="Calibri"/>
      </a:minorFont>
    </a:fontScheme>
    <a:fmtScheme name="Generic Templa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TotalTime>
  <Words>2492</Words>
  <Application>Microsoft Macintosh PowerPoint</Application>
  <PresentationFormat>On-screen Show (4:3)</PresentationFormat>
  <Paragraphs>123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Helvetica</vt:lpstr>
      <vt:lpstr>Times New Roman</vt:lpstr>
      <vt:lpstr>Generic Template</vt:lpstr>
      <vt:lpstr>PowerPoint Presentation</vt:lpstr>
      <vt:lpstr>PowerPoint Presentation</vt:lpstr>
      <vt:lpstr>Reimagine, Redesign and Reorganise  The South African Experience of Life</vt:lpstr>
      <vt:lpstr>Economic Transformation </vt:lpstr>
      <vt:lpstr>The Challenge of the Excluded Majority</vt:lpstr>
      <vt:lpstr>The Case for Urgent Economic Transformation  For Inclusivity in Growth</vt:lpstr>
      <vt:lpstr>Economic Transformation  And Inclusivity for Growth</vt:lpstr>
      <vt:lpstr>Quest for an Alternative Economic Architecture for Inclusivity </vt:lpstr>
      <vt:lpstr>Drilling Down on Economic Transformation</vt:lpstr>
      <vt:lpstr>Drilling Down on Economic Transformation</vt:lpstr>
      <vt:lpstr>Broadening the Scope of  Economic Transformation </vt:lpstr>
      <vt:lpstr>Broadening the Scope of  Economic Transformation  And Mounting the Campaign</vt:lpstr>
      <vt:lpstr>Basket of Programme Offerings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Mthanjiswa M Mpumlwana</cp:lastModifiedBy>
  <cp:revision>2</cp:revision>
  <dcterms:modified xsi:type="dcterms:W3CDTF">2022-09-21T10:29:17Z</dcterms:modified>
</cp:coreProperties>
</file>